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6" r:id="rId2"/>
    <p:sldId id="257" r:id="rId3"/>
    <p:sldId id="282" r:id="rId4"/>
    <p:sldId id="284" r:id="rId5"/>
    <p:sldId id="285" r:id="rId6"/>
    <p:sldId id="289" r:id="rId7"/>
    <p:sldId id="290" r:id="rId8"/>
    <p:sldId id="291" r:id="rId9"/>
    <p:sldId id="294" r:id="rId10"/>
    <p:sldId id="293" r:id="rId11"/>
    <p:sldId id="292" r:id="rId12"/>
    <p:sldId id="295" r:id="rId13"/>
    <p:sldId id="296" r:id="rId14"/>
    <p:sldId id="297" r:id="rId15"/>
    <p:sldId id="298" r:id="rId16"/>
    <p:sldId id="299" r:id="rId17"/>
    <p:sldId id="304" r:id="rId18"/>
    <p:sldId id="313" r:id="rId19"/>
    <p:sldId id="316" r:id="rId20"/>
    <p:sldId id="315" r:id="rId21"/>
    <p:sldId id="317" r:id="rId22"/>
    <p:sldId id="318" r:id="rId23"/>
    <p:sldId id="319" r:id="rId24"/>
    <p:sldId id="320" r:id="rId25"/>
    <p:sldId id="310" r:id="rId26"/>
    <p:sldId id="311" r:id="rId27"/>
    <p:sldId id="312" r:id="rId28"/>
    <p:sldId id="321" r:id="rId29"/>
    <p:sldId id="322" r:id="rId30"/>
    <p:sldId id="323" r:id="rId31"/>
    <p:sldId id="325" r:id="rId32"/>
    <p:sldId id="326" r:id="rId33"/>
    <p:sldId id="324" r:id="rId34"/>
    <p:sldId id="327" r:id="rId35"/>
    <p:sldId id="328" r:id="rId36"/>
    <p:sldId id="329" r:id="rId37"/>
    <p:sldId id="330" r:id="rId38"/>
    <p:sldId id="331" r:id="rId39"/>
    <p:sldId id="332" r:id="rId40"/>
    <p:sldId id="333" r:id="rId41"/>
    <p:sldId id="300" r:id="rId42"/>
    <p:sldId id="303" r:id="rId43"/>
    <p:sldId id="288" r:id="rId44"/>
    <p:sldId id="287" r:id="rId45"/>
    <p:sldId id="301" r:id="rId46"/>
    <p:sldId id="302" r:id="rId47"/>
    <p:sldId id="286" r:id="rId48"/>
    <p:sldId id="275" r:id="rId49"/>
  </p:sldIdLst>
  <p:sldSz cx="10080625" cy="7559675"/>
  <p:notesSz cx="7559675" cy="10691813"/>
  <p:defaultTextStyle>
    <a:defPPr>
      <a:defRPr lang="en-GB"/>
    </a:defPPr>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B738"/>
    <a:srgbClr val="EC3B04"/>
    <a:srgbClr val="009900"/>
    <a:srgbClr val="3399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4714" autoAdjust="0"/>
  </p:normalViewPr>
  <p:slideViewPr>
    <p:cSldViewPr>
      <p:cViewPr varScale="1">
        <p:scale>
          <a:sx n="100" d="100"/>
          <a:sy n="100" d="100"/>
        </p:scale>
        <p:origin x="1596" y="90"/>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Municípios</a:t>
            </a:r>
            <a:r>
              <a:rPr lang="en-US" dirty="0"/>
              <a:t> </a:t>
            </a:r>
            <a:r>
              <a:rPr lang="en-US" dirty="0" err="1"/>
              <a:t>Parceiros</a:t>
            </a:r>
            <a:r>
              <a:rPr lang="en-US" dirty="0"/>
              <a:t> (</a:t>
            </a:r>
            <a:r>
              <a:rPr lang="en-US" dirty="0" smtClean="0"/>
              <a:t>256)/</a:t>
            </a:r>
            <a:r>
              <a:rPr lang="en-US" dirty="0" err="1"/>
              <a:t>Questionário</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ofPieChart>
        <c:ofPieType val="bar"/>
        <c:varyColors val="1"/>
        <c:ser>
          <c:idx val="0"/>
          <c:order val="0"/>
          <c:tx>
            <c:strRef>
              <c:f>Plan1!$B$1</c:f>
              <c:strCache>
                <c:ptCount val="1"/>
                <c:pt idx="0">
                  <c:v>Municípios Parceiros (255)/Questionário</c:v>
                </c:pt>
              </c:strCache>
            </c:strRef>
          </c:tx>
          <c:dPt>
            <c:idx val="0"/>
            <c:bubble3D val="0"/>
            <c:spPr>
              <a:solidFill>
                <a:schemeClr val="accent1">
                  <a:tint val="58000"/>
                </a:schemeClr>
              </a:solidFill>
              <a:ln w="19050">
                <a:solidFill>
                  <a:schemeClr val="lt1"/>
                </a:solidFill>
              </a:ln>
              <a:effectLst/>
            </c:spPr>
          </c:dPt>
          <c:dPt>
            <c:idx val="1"/>
            <c:bubble3D val="0"/>
            <c:spPr>
              <a:solidFill>
                <a:schemeClr val="accent1">
                  <a:tint val="86000"/>
                </a:schemeClr>
              </a:solidFill>
              <a:ln w="19050">
                <a:solidFill>
                  <a:schemeClr val="lt1"/>
                </a:solidFill>
              </a:ln>
              <a:effectLst/>
            </c:spPr>
          </c:dPt>
          <c:dPt>
            <c:idx val="2"/>
            <c:bubble3D val="0"/>
            <c:spPr>
              <a:solidFill>
                <a:schemeClr val="accent1">
                  <a:shade val="86000"/>
                </a:schemeClr>
              </a:solidFill>
              <a:ln w="19050">
                <a:solidFill>
                  <a:schemeClr val="lt1"/>
                </a:solidFill>
              </a:ln>
              <a:effectLst/>
            </c:spPr>
          </c:dPt>
          <c:dPt>
            <c:idx val="3"/>
            <c:bubble3D val="0"/>
            <c:spPr>
              <a:solidFill>
                <a:schemeClr val="accent1">
                  <a:shade val="58000"/>
                </a:schemeClr>
              </a:solidFill>
              <a:ln w="19050">
                <a:solidFill>
                  <a:schemeClr val="lt1"/>
                </a:solidFill>
              </a:ln>
              <a:effectLst/>
            </c:spPr>
          </c:dPt>
          <c:dPt>
            <c:idx val="4"/>
            <c:bubble3D val="0"/>
            <c:spPr>
              <a:solidFill>
                <a:schemeClr val="accent1">
                  <a:shade val="58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Plan1!$A$2:$A$5</c:f>
              <c:strCache>
                <c:ptCount val="4"/>
                <c:pt idx="0">
                  <c:v>Responderam</c:v>
                </c:pt>
                <c:pt idx="1">
                  <c:v>Não responderam</c:v>
                </c:pt>
                <c:pt idx="3">
                  <c:v>Parceiros que manifestaram interesse em aderir</c:v>
                </c:pt>
              </c:strCache>
            </c:strRef>
          </c:cat>
          <c:val>
            <c:numRef>
              <c:f>Plan1!$B$2:$B$5</c:f>
              <c:numCache>
                <c:formatCode>General</c:formatCode>
                <c:ptCount val="4"/>
                <c:pt idx="0">
                  <c:v>226</c:v>
                </c:pt>
                <c:pt idx="1">
                  <c:v>30</c:v>
                </c:pt>
                <c:pt idx="3">
                  <c:v>30</c:v>
                </c:pt>
              </c:numCache>
            </c:numRef>
          </c:val>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3" name="AutoShape 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4" name="AutoShape 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5" name="AutoShape 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6" name="AutoShape 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7" name="AutoShape 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8" name="AutoShape 1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9" name="AutoShape 1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0" name="AutoShape 1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1" name="AutoShape 1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2" name="AutoShape 1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3" name="AutoShape 1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4" name="AutoShape 1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5" name="AutoShape 1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6" name="AutoShape 1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7" name="AutoShape 1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8" name="AutoShape 2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69" name="AutoShape 2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0" name="AutoShape 2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1" name="AutoShape 2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2" name="AutoShape 2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3" name="AutoShape 2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4" name="AutoShape 2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5" name="AutoShape 2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6" name="AutoShape 2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7" name="AutoShape 2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8" name="AutoShape 3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79" name="AutoShape 3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0" name="AutoShape 3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1" name="AutoShape 3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2" name="AutoShape 3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3" name="AutoShape 3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4" name="AutoShape 3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5" name="AutoShape 3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6" name="AutoShape 3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7" name="AutoShape 3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8" name="AutoShape 4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89" name="AutoShape 4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90" name="AutoShape 4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91" name="Rectangle 43"/>
          <p:cNvSpPr>
            <a:spLocks noGrp="1" noRot="1" noChangeAspect="1" noChangeArrowheads="1"/>
          </p:cNvSpPr>
          <p:nvPr>
            <p:ph type="sldImg"/>
          </p:nvPr>
        </p:nvSpPr>
        <p:spPr bwMode="auto">
          <a:xfrm>
            <a:off x="1117600" y="812800"/>
            <a:ext cx="5254625" cy="39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92" name="Rectangle 44"/>
          <p:cNvSpPr>
            <a:spLocks noGrp="1" noChangeArrowheads="1"/>
          </p:cNvSpPr>
          <p:nvPr>
            <p:ph type="body"/>
          </p:nvPr>
        </p:nvSpPr>
        <p:spPr bwMode="auto">
          <a:xfrm>
            <a:off x="755650" y="5078413"/>
            <a:ext cx="5980113" cy="474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altLang="pt-BR" smtClean="0"/>
          </a:p>
        </p:txBody>
      </p:sp>
      <p:sp>
        <p:nvSpPr>
          <p:cNvPr id="2093" name="Rectangle 45"/>
          <p:cNvSpPr>
            <a:spLocks noGrp="1" noChangeArrowheads="1"/>
          </p:cNvSpPr>
          <p:nvPr>
            <p:ph type="hdr"/>
          </p:nvPr>
        </p:nvSpPr>
        <p:spPr bwMode="auto">
          <a:xfrm>
            <a:off x="0" y="0"/>
            <a:ext cx="32131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pt-BR" altLang="pt-BR"/>
          </a:p>
        </p:txBody>
      </p:sp>
      <p:sp>
        <p:nvSpPr>
          <p:cNvPr id="2094" name="Rectangle 46"/>
          <p:cNvSpPr>
            <a:spLocks noGrp="1" noChangeArrowheads="1"/>
          </p:cNvSpPr>
          <p:nvPr>
            <p:ph type="dt"/>
          </p:nvPr>
        </p:nvSpPr>
        <p:spPr bwMode="auto">
          <a:xfrm>
            <a:off x="4278313" y="0"/>
            <a:ext cx="32131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pt-BR" altLang="pt-BR"/>
          </a:p>
        </p:txBody>
      </p:sp>
      <p:sp>
        <p:nvSpPr>
          <p:cNvPr id="2095" name="Rectangle 47"/>
          <p:cNvSpPr>
            <a:spLocks noGrp="1" noChangeArrowheads="1"/>
          </p:cNvSpPr>
          <p:nvPr>
            <p:ph type="ftr"/>
          </p:nvPr>
        </p:nvSpPr>
        <p:spPr bwMode="auto">
          <a:xfrm>
            <a:off x="0" y="10155238"/>
            <a:ext cx="32131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pt-BR" altLang="pt-BR"/>
          </a:p>
        </p:txBody>
      </p:sp>
      <p:sp>
        <p:nvSpPr>
          <p:cNvPr id="2096" name="Rectangle 48"/>
          <p:cNvSpPr>
            <a:spLocks noGrp="1" noChangeArrowheads="1"/>
          </p:cNvSpPr>
          <p:nvPr>
            <p:ph type="sldNum"/>
          </p:nvPr>
        </p:nvSpPr>
        <p:spPr bwMode="auto">
          <a:xfrm>
            <a:off x="4278313" y="10155238"/>
            <a:ext cx="32131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B350472A-D643-47EA-9C12-735B009A9359}" type="slidenum">
              <a:rPr lang="pt-BR" altLang="pt-BR"/>
              <a:pPr/>
              <a:t>‹nº›</a:t>
            </a:fld>
            <a:endParaRPr lang="pt-BR" altLang="pt-BR"/>
          </a:p>
        </p:txBody>
      </p:sp>
    </p:spTree>
    <p:extLst>
      <p:ext uri="{BB962C8B-B14F-4D97-AF65-F5344CB8AC3E}">
        <p14:creationId xmlns:p14="http://schemas.microsoft.com/office/powerpoint/2010/main" val="163010626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48"/>
          <p:cNvSpPr>
            <a:spLocks noGrp="1" noChangeArrowheads="1"/>
          </p:cNvSpPr>
          <p:nvPr>
            <p:ph type="sldNum"/>
          </p:nvPr>
        </p:nvSpPr>
        <p:spPr>
          <a:ln/>
        </p:spPr>
        <p:txBody>
          <a:bodyPr/>
          <a:lstStyle/>
          <a:p>
            <a:fld id="{BD9E89A4-9D82-4940-B65E-A9F9BD3A0720}" type="slidenum">
              <a:rPr lang="pt-BR" altLang="pt-BR"/>
              <a:pPr/>
              <a:t>1</a:t>
            </a:fld>
            <a:endParaRPr lang="pt-BR" altLang="pt-BR"/>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p:cNvSpPr txBox="1">
            <a:spLocks noChangeArrowheads="1"/>
          </p:cNvSpPr>
          <p:nvPr/>
        </p:nvSpPr>
        <p:spPr bwMode="auto">
          <a:xfrm>
            <a:off x="755650" y="5078413"/>
            <a:ext cx="5997575" cy="476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02074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1236663"/>
            <a:ext cx="7559675" cy="2632075"/>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260475" y="3970338"/>
            <a:ext cx="7559675"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val="3489756642"/>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3238" y="1908175"/>
            <a:ext cx="9072562" cy="4318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4825" y="2843213"/>
            <a:ext cx="9001125" cy="4392612"/>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369261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8850" y="1908175"/>
            <a:ext cx="2266950" cy="5327650"/>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03238" y="1908175"/>
            <a:ext cx="6653212" cy="5327650"/>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2795372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3238" y="1908175"/>
            <a:ext cx="9072562" cy="4318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504825" y="2843213"/>
            <a:ext cx="9001125" cy="439261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40793945"/>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87388" y="1884363"/>
            <a:ext cx="8694737" cy="31448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87388" y="5059363"/>
            <a:ext cx="8694737" cy="16525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val="192327546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3238" y="1908175"/>
            <a:ext cx="9072562" cy="4318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04825" y="2843213"/>
            <a:ext cx="4424363" cy="439261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81588" y="2843213"/>
            <a:ext cx="4424362" cy="439261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2357450"/>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93738" y="403225"/>
            <a:ext cx="8694737" cy="1460500"/>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93738" y="1852613"/>
            <a:ext cx="4265612"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93738" y="2760663"/>
            <a:ext cx="4265612" cy="406241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103813" y="1852613"/>
            <a:ext cx="4284662"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103813" y="2760663"/>
            <a:ext cx="4284662" cy="4062412"/>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4569819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3238" y="1908175"/>
            <a:ext cx="9072562" cy="431800"/>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val="122591732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448930"/>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4286250" y="1089025"/>
            <a:ext cx="510222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93738" y="2268538"/>
            <a:ext cx="325120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205520105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93738" y="503238"/>
            <a:ext cx="3251200" cy="17653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4286250" y="1089025"/>
            <a:ext cx="510222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93738" y="2268538"/>
            <a:ext cx="325120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val="17818964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par>
    </p:tnLst>
  </p:timing>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3412" y="229146"/>
            <a:ext cx="9069388" cy="636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56" y="5151860"/>
            <a:ext cx="3168650" cy="2235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4" name="Text Box 12"/>
          <p:cNvSpPr txBox="1">
            <a:spLocks noChangeArrowheads="1"/>
          </p:cNvSpPr>
          <p:nvPr/>
        </p:nvSpPr>
        <p:spPr bwMode="auto">
          <a:xfrm>
            <a:off x="5541614" y="5726238"/>
            <a:ext cx="3887787" cy="108644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algn="l">
              <a:defRPr>
                <a:solidFill>
                  <a:srgbClr val="000000"/>
                </a:solidFill>
                <a:latin typeface="Arial" panose="020B0604020202020204" pitchFamily="34" charset="0"/>
                <a:ea typeface="SimSun" panose="02010600030101010101" pitchFamily="2" charset="-122"/>
              </a:defRPr>
            </a:lvl1pPr>
            <a:lvl2pPr algn="l">
              <a:defRPr>
                <a:solidFill>
                  <a:srgbClr val="000000"/>
                </a:solidFill>
                <a:latin typeface="Arial" panose="020B0604020202020204" pitchFamily="34" charset="0"/>
                <a:ea typeface="SimSun" panose="02010600030101010101" pitchFamily="2" charset="-122"/>
              </a:defRPr>
            </a:lvl2pPr>
            <a:lvl3pPr indent="-230188" algn="l">
              <a:defRPr>
                <a:solidFill>
                  <a:srgbClr val="000000"/>
                </a:solidFill>
                <a:latin typeface="Arial" panose="020B0604020202020204" pitchFamily="34" charset="0"/>
                <a:ea typeface="SimSun" panose="02010600030101010101" pitchFamily="2" charset="-122"/>
              </a:defRPr>
            </a:lvl3pPr>
            <a:lvl4pPr algn="l">
              <a:defRPr>
                <a:solidFill>
                  <a:srgbClr val="000000"/>
                </a:solidFill>
                <a:latin typeface="Arial" panose="020B0604020202020204" pitchFamily="34" charset="0"/>
                <a:ea typeface="SimSun" panose="02010600030101010101" pitchFamily="2" charset="-122"/>
              </a:defRPr>
            </a:lvl4pPr>
            <a:lvl5pPr algn="l">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9pPr>
          </a:lstStyle>
          <a:p>
            <a:pPr algn="r">
              <a:lnSpc>
                <a:spcPct val="95000"/>
              </a:lnSpc>
            </a:pPr>
            <a:r>
              <a:rPr lang="pt-BR" altLang="pt-BR" sz="1700" b="1" dirty="0">
                <a:solidFill>
                  <a:srgbClr val="EC3B04"/>
                </a:solidFill>
                <a:effectLst>
                  <a:outerShdw blurRad="38100" dist="38100" dir="2700000" algn="tl">
                    <a:srgbClr val="C0C0C0"/>
                  </a:outerShdw>
                </a:effectLst>
                <a:latin typeface="Helvetica" panose="020B0504020202030204" pitchFamily="34" charset="0"/>
              </a:rPr>
              <a:t>GIOVANNI ANDREI FRANZONI GIL</a:t>
            </a:r>
          </a:p>
          <a:p>
            <a:pPr algn="r">
              <a:lnSpc>
                <a:spcPct val="95000"/>
              </a:lnSpc>
            </a:pPr>
            <a:r>
              <a:rPr lang="pt-BR" altLang="pt-BR" sz="1700" b="1" dirty="0">
                <a:solidFill>
                  <a:srgbClr val="83B738"/>
                </a:solidFill>
                <a:effectLst>
                  <a:outerShdw blurRad="38100" dist="38100" dir="2700000" algn="tl">
                    <a:srgbClr val="C0C0C0"/>
                  </a:outerShdw>
                </a:effectLst>
                <a:latin typeface="Helvetica" panose="020B0504020202030204" pitchFamily="34" charset="0"/>
              </a:rPr>
              <a:t>Promotor de Justiça – Coordenador do Centro de Apoio Operacional da Ordem Tributária do </a:t>
            </a:r>
            <a:r>
              <a:rPr lang="pt-BR" altLang="pt-BR" sz="1700" b="1" dirty="0" smtClean="0">
                <a:solidFill>
                  <a:srgbClr val="83B738"/>
                </a:solidFill>
                <a:effectLst>
                  <a:outerShdw blurRad="38100" dist="38100" dir="2700000" algn="tl">
                    <a:srgbClr val="C0C0C0"/>
                  </a:outerShdw>
                </a:effectLst>
                <a:latin typeface="Helvetica" panose="020B0504020202030204" pitchFamily="34" charset="0"/>
              </a:rPr>
              <a:t>MPSC</a:t>
            </a:r>
            <a:endParaRPr lang="pt-BR" altLang="pt-BR" sz="1700" b="1" dirty="0">
              <a:solidFill>
                <a:srgbClr val="83B738"/>
              </a:solidFill>
              <a:effectLst>
                <a:outerShdw blurRad="38100" dist="38100" dir="2700000" algn="tl">
                  <a:srgbClr val="C0C0C0"/>
                </a:outerShdw>
              </a:effectLst>
              <a:latin typeface="Helvetica" panose="020B0504020202030204" pitchFamily="34" charset="0"/>
            </a:endParaRPr>
          </a:p>
        </p:txBody>
      </p:sp>
      <p:pic>
        <p:nvPicPr>
          <p:cNvPr id="2" name="Imagem 1"/>
          <p:cNvPicPr>
            <a:picLocks noChangeAspect="1"/>
          </p:cNvPicPr>
          <p:nvPr/>
        </p:nvPicPr>
        <p:blipFill>
          <a:blip r:embed="rId4"/>
          <a:stretch>
            <a:fillRect/>
          </a:stretch>
        </p:blipFill>
        <p:spPr>
          <a:xfrm>
            <a:off x="1620105" y="1578925"/>
            <a:ext cx="7632848" cy="3457685"/>
          </a:xfrm>
          <a:prstGeom prst="rect">
            <a:avLst/>
          </a:prstGeom>
        </p:spPr>
      </p:pic>
      <p:sp>
        <p:nvSpPr>
          <p:cNvPr id="3" name="CaixaDeTexto 2"/>
          <p:cNvSpPr txBox="1"/>
          <p:nvPr/>
        </p:nvSpPr>
        <p:spPr>
          <a:xfrm>
            <a:off x="3529954" y="1463675"/>
            <a:ext cx="1368152" cy="1237262"/>
          </a:xfrm>
          <a:prstGeom prst="rect">
            <a:avLst/>
          </a:prstGeom>
          <a:noFill/>
        </p:spPr>
        <p:txBody>
          <a:bodyPr wrap="square" rtlCol="0">
            <a:spAutoFit/>
          </a:bodyPr>
          <a:lstStyle/>
          <a:p>
            <a:r>
              <a:rPr lang="pt-BR" sz="8000" dirty="0" smtClean="0">
                <a:solidFill>
                  <a:srgbClr val="83B738"/>
                </a:solidFill>
                <a:latin typeface="Albertus Extra Bold" panose="020E0802040304020204" pitchFamily="34" charset="0"/>
              </a:rPr>
              <a:t>+</a:t>
            </a:r>
            <a:endParaRPr lang="pt-BR" sz="8000" dirty="0">
              <a:solidFill>
                <a:srgbClr val="83B738"/>
              </a:solidFill>
              <a:latin typeface="Albertus Extra Bold" panose="020E0802040304020204" pitchFamily="34" charset="0"/>
            </a:endParaRPr>
          </a:p>
        </p:txBody>
      </p:sp>
      <p:sp>
        <p:nvSpPr>
          <p:cNvPr id="4" name="CaixaDeTexto 3"/>
          <p:cNvSpPr txBox="1"/>
          <p:nvPr/>
        </p:nvSpPr>
        <p:spPr>
          <a:xfrm>
            <a:off x="3673475" y="4655193"/>
            <a:ext cx="5759325" cy="578876"/>
          </a:xfrm>
          <a:prstGeom prst="rect">
            <a:avLst/>
          </a:prstGeom>
          <a:noFill/>
        </p:spPr>
        <p:txBody>
          <a:bodyPr wrap="square" rtlCol="0">
            <a:spAutoFit/>
          </a:bodyPr>
          <a:lstStyle/>
          <a:p>
            <a:pPr algn="r"/>
            <a:r>
              <a:rPr lang="pt-BR" sz="1700" b="1" i="1" dirty="0">
                <a:solidFill>
                  <a:srgbClr val="EC3B04"/>
                </a:solidFill>
                <a:effectLst>
                  <a:outerShdw blurRad="38100" dist="38100" dir="2700000" algn="tl">
                    <a:srgbClr val="C0C0C0"/>
                  </a:outerShdw>
                </a:effectLst>
                <a:latin typeface="Helvetica" panose="020B0504020202030204" pitchFamily="34" charset="0"/>
              </a:rPr>
              <a:t>O Ministério Público como parceiro na transformação </a:t>
            </a:r>
          </a:p>
          <a:p>
            <a:pPr algn="r"/>
            <a:r>
              <a:rPr lang="pt-BR" sz="1700" b="1" i="1" dirty="0">
                <a:solidFill>
                  <a:srgbClr val="EC3B04"/>
                </a:solidFill>
                <a:effectLst>
                  <a:outerShdw blurRad="38100" dist="38100" dir="2700000" algn="tl">
                    <a:srgbClr val="C0C0C0"/>
                  </a:outerShdw>
                </a:effectLst>
                <a:latin typeface="Helvetica" panose="020B0504020202030204" pitchFamily="34" charset="0"/>
              </a:rPr>
              <a:t>da realidade econômica dos Municípios Catarinenses</a:t>
            </a:r>
          </a:p>
        </p:txBody>
      </p:sp>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98"/>
            <a:ext cx="7704608" cy="1761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323787" y="5938713"/>
            <a:ext cx="9649072" cy="1122808"/>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- 108 municípios ainda não criaram a revisão administrativa do lançamento (julgamento administrativo de segundo grau), sendo desses 92 Municípios parceiros.</a:t>
            </a:r>
            <a:endParaRPr lang="pt-BR" dirty="0"/>
          </a:p>
        </p:txBody>
      </p:sp>
      <p:pic>
        <p:nvPicPr>
          <p:cNvPr id="8" name="Imagem 7" descr="C:\Users\emichalski\Downloads\0120056b5dac4fbcb5f3bf1eebf34023.png"/>
          <p:cNvPicPr/>
          <p:nvPr/>
        </p:nvPicPr>
        <p:blipFill>
          <a:blip r:embed="rId3">
            <a:extLst>
              <a:ext uri="{28A0092B-C50C-407E-A947-70E740481C1C}">
                <a14:useLocalDpi xmlns:a14="http://schemas.microsoft.com/office/drawing/2010/main" val="0"/>
              </a:ext>
            </a:extLst>
          </a:blip>
          <a:srcRect/>
          <a:stretch>
            <a:fillRect/>
          </a:stretch>
        </p:blipFill>
        <p:spPr bwMode="auto">
          <a:xfrm>
            <a:off x="1727944" y="2600400"/>
            <a:ext cx="6948492" cy="3120236"/>
          </a:xfrm>
          <a:prstGeom prst="rect">
            <a:avLst/>
          </a:prstGeom>
          <a:noFill/>
          <a:ln>
            <a:noFill/>
          </a:ln>
        </p:spPr>
      </p:pic>
    </p:spTree>
    <p:extLst>
      <p:ext uri="{BB962C8B-B14F-4D97-AF65-F5344CB8AC3E}">
        <p14:creationId xmlns:p14="http://schemas.microsoft.com/office/powerpoint/2010/main" val="141956689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03238" y="1908175"/>
            <a:ext cx="9072562" cy="431800"/>
          </a:xfrm>
        </p:spPr>
        <p:txBody>
          <a:body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sp>
        <p:nvSpPr>
          <p:cNvPr id="10" name="Rectangle 3"/>
          <p:cNvSpPr txBox="1">
            <a:spLocks noChangeArrowheads="1"/>
          </p:cNvSpPr>
          <p:nvPr/>
        </p:nvSpPr>
        <p:spPr bwMode="auto">
          <a:xfrm>
            <a:off x="504825" y="2843213"/>
            <a:ext cx="8927975" cy="36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77" rIns="0" bIns="0" numCol="1" anchor="t" anchorCtr="0" compatLnSpc="1">
            <a:prstTxWarp prst="textNoShape">
              <a:avLst/>
            </a:prstTxWarp>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3000"/>
              </a:lnSpc>
            </a:pPr>
            <a:r>
              <a:rPr lang="pt-BR" altLang="pt-BR" sz="2400" dirty="0" smtClean="0">
                <a:solidFill>
                  <a:srgbClr val="EC3B04"/>
                </a:solidFill>
                <a:effectLst>
                  <a:outerShdw blurRad="38100" dist="38100" dir="2700000" algn="tl">
                    <a:srgbClr val="C0C0C0"/>
                  </a:outerShdw>
                </a:effectLst>
              </a:rPr>
              <a:t>2 – Não cumprimento de obrigações assumidas:</a:t>
            </a:r>
          </a:p>
          <a:p>
            <a:r>
              <a:rPr lang="pt-BR" sz="2000" dirty="0" smtClean="0"/>
              <a:t>V- fiscalizar e emitir as devidas notificações fiscais, fazendo constar, sempre que possível, os dados e termos adequados à identificação das condutas praticadas passíveis de serem tipificadas como delito contra a ordem tributária, tal como previstas, especialmente, nos artigos 1º a 3º da Lei n. 8.137, de 27 de dezembro de 1990;</a:t>
            </a:r>
          </a:p>
          <a:p>
            <a:r>
              <a:rPr lang="pt-BR" sz="2000" dirty="0" smtClean="0"/>
              <a:t>VI – enviar mensalmente, até o 15ª dia do mês subsequente, à Promotoria de Justiça da Comarca, por via impressa ou eletrônica, a relação das notificações fiscais expedidas pelo Município no período, contendo a descrição sucinta das infrações, o nome das pessoas jurídicas ou físicas envolvidas e suas respectivas as inscrições no cadastro municipal, o valor e a situação atual do crédito, destacando se houve parcelamento, reclamação, pagamento, inscrição em dívida ativa ou se encontra pendente.</a:t>
            </a:r>
          </a:p>
          <a:p>
            <a:pPr>
              <a:lnSpc>
                <a:spcPct val="83000"/>
              </a:lnSpc>
            </a:pPr>
            <a:endParaRPr lang="pt-BR" altLang="pt-BR" sz="2400" dirty="0">
              <a:solidFill>
                <a:srgbClr val="EC3B04"/>
              </a:solidFill>
              <a:effectLst>
                <a:outerShdw blurRad="38100" dist="38100" dir="2700000" algn="tl">
                  <a:srgbClr val="C0C0C0"/>
                </a:outerShdw>
              </a:effectLst>
            </a:endParaRPr>
          </a:p>
        </p:txBody>
      </p:sp>
      <p:pic>
        <p:nvPicPr>
          <p:cNvPr id="11" name="Imagem 10"/>
          <p:cNvPicPr>
            <a:picLocks noChangeAspect="1"/>
          </p:cNvPicPr>
          <p:nvPr/>
        </p:nvPicPr>
        <p:blipFill>
          <a:blip r:embed="rId2"/>
          <a:stretch>
            <a:fillRect/>
          </a:stretch>
        </p:blipFill>
        <p:spPr>
          <a:xfrm>
            <a:off x="1079872" y="0"/>
            <a:ext cx="8136904" cy="1647750"/>
          </a:xfrm>
          <a:prstGeom prst="rect">
            <a:avLst/>
          </a:prstGeom>
        </p:spPr>
      </p:pic>
    </p:spTree>
    <p:extLst>
      <p:ext uri="{BB962C8B-B14F-4D97-AF65-F5344CB8AC3E}">
        <p14:creationId xmlns:p14="http://schemas.microsoft.com/office/powerpoint/2010/main" val="23489137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215776" y="5938713"/>
            <a:ext cx="9757083" cy="779316"/>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 Dado estarrecedor: dos 257 municípios parceiros, 208 não encaminharam representação penal ao MPSC no ano de 2015.</a:t>
            </a:r>
            <a:endParaRPr lang="pt-BR" dirty="0"/>
          </a:p>
        </p:txBody>
      </p:sp>
      <p:pic>
        <p:nvPicPr>
          <p:cNvPr id="7" name="Imagem 6" descr="C:\Users\emichalski\Downloads\028a358295f74d4faeb936b34483bb6f.png"/>
          <p:cNvPicPr/>
          <p:nvPr/>
        </p:nvPicPr>
        <p:blipFill>
          <a:blip r:embed="rId3">
            <a:extLst>
              <a:ext uri="{28A0092B-C50C-407E-A947-70E740481C1C}">
                <a14:useLocalDpi xmlns:a14="http://schemas.microsoft.com/office/drawing/2010/main" val="0"/>
              </a:ext>
            </a:extLst>
          </a:blip>
          <a:srcRect/>
          <a:stretch>
            <a:fillRect/>
          </a:stretch>
        </p:blipFill>
        <p:spPr bwMode="auto">
          <a:xfrm>
            <a:off x="1799952" y="2600400"/>
            <a:ext cx="6696744" cy="3114838"/>
          </a:xfrm>
          <a:prstGeom prst="rect">
            <a:avLst/>
          </a:prstGeom>
          <a:noFill/>
          <a:ln>
            <a:noFill/>
          </a:ln>
        </p:spPr>
      </p:pic>
    </p:spTree>
    <p:extLst>
      <p:ext uri="{BB962C8B-B14F-4D97-AF65-F5344CB8AC3E}">
        <p14:creationId xmlns:p14="http://schemas.microsoft.com/office/powerpoint/2010/main" val="361847881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215776" y="5938713"/>
            <a:ext cx="9757083" cy="779316"/>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 Apenas 36 municípios parceiros declararam ter contato periódico com o MPSC para troca de informações.</a:t>
            </a:r>
            <a:endParaRPr lang="pt-BR" dirty="0"/>
          </a:p>
        </p:txBody>
      </p:sp>
      <p:pic>
        <p:nvPicPr>
          <p:cNvPr id="8" name="Imagem 7" descr="C:\Users\emichalski\Downloads\c1fddcd12f3444aca7026da62a96bcd3.png"/>
          <p:cNvPicPr/>
          <p:nvPr/>
        </p:nvPicPr>
        <p:blipFill>
          <a:blip r:embed="rId3">
            <a:extLst>
              <a:ext uri="{28A0092B-C50C-407E-A947-70E740481C1C}">
                <a14:useLocalDpi xmlns:a14="http://schemas.microsoft.com/office/drawing/2010/main" val="0"/>
              </a:ext>
            </a:extLst>
          </a:blip>
          <a:srcRect/>
          <a:stretch>
            <a:fillRect/>
          </a:stretch>
        </p:blipFill>
        <p:spPr bwMode="auto">
          <a:xfrm>
            <a:off x="1026006" y="2483693"/>
            <a:ext cx="8244636" cy="3552284"/>
          </a:xfrm>
          <a:prstGeom prst="rect">
            <a:avLst/>
          </a:prstGeom>
          <a:noFill/>
          <a:ln>
            <a:noFill/>
          </a:ln>
        </p:spPr>
      </p:pic>
    </p:spTree>
    <p:extLst>
      <p:ext uri="{BB962C8B-B14F-4D97-AF65-F5344CB8AC3E}">
        <p14:creationId xmlns:p14="http://schemas.microsoft.com/office/powerpoint/2010/main" val="1037121592"/>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215776" y="5938713"/>
            <a:ext cx="9757083" cy="1466299"/>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- 66 municípios parceiros não enviaram participantes nos Workshops de Fiscalização e Crimes Contra a Ordem Tributária realizados em Concórdia, Maravilha, Florianópolis, Tubarão, Blumenau, Lages e Jaraguá do Sul.</a:t>
            </a:r>
            <a:endParaRPr lang="pt-BR" dirty="0"/>
          </a:p>
        </p:txBody>
      </p:sp>
      <p:pic>
        <p:nvPicPr>
          <p:cNvPr id="7" name="Imagem 6" descr="C:\Users\emichalski\Downloads\93b63d4c6c404b4da1b5254872833dc8.png"/>
          <p:cNvPicPr/>
          <p:nvPr/>
        </p:nvPicPr>
        <p:blipFill>
          <a:blip r:embed="rId3">
            <a:extLst>
              <a:ext uri="{28A0092B-C50C-407E-A947-70E740481C1C}">
                <a14:useLocalDpi xmlns:a14="http://schemas.microsoft.com/office/drawing/2010/main" val="0"/>
              </a:ext>
            </a:extLst>
          </a:blip>
          <a:srcRect/>
          <a:stretch>
            <a:fillRect/>
          </a:stretch>
        </p:blipFill>
        <p:spPr bwMode="auto">
          <a:xfrm>
            <a:off x="1728083" y="2339975"/>
            <a:ext cx="6732468" cy="3691413"/>
          </a:xfrm>
          <a:prstGeom prst="rect">
            <a:avLst/>
          </a:prstGeom>
          <a:noFill/>
          <a:ln>
            <a:noFill/>
          </a:ln>
        </p:spPr>
      </p:pic>
    </p:spTree>
    <p:extLst>
      <p:ext uri="{BB962C8B-B14F-4D97-AF65-F5344CB8AC3E}">
        <p14:creationId xmlns:p14="http://schemas.microsoft.com/office/powerpoint/2010/main" val="3999857490"/>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269781" y="4913286"/>
            <a:ext cx="9595067" cy="2153410"/>
          </a:xfrm>
          <a:prstGeom prst="rect">
            <a:avLst/>
          </a:prstGeom>
          <a:noFill/>
        </p:spPr>
        <p:txBody>
          <a:bodyPr wrap="square" rtlCol="0">
            <a:spAutoFit/>
          </a:bodyPr>
          <a:lstStyle/>
          <a:p>
            <a:pPr algn="just"/>
            <a:r>
              <a:rPr lang="pt-BR" b="1" dirty="0" smtClean="0">
                <a:solidFill>
                  <a:srgbClr val="EC3B04"/>
                </a:solidFill>
                <a:effectLst>
                  <a:outerShdw blurRad="38100" dist="38100" dir="2700000" algn="tl">
                    <a:srgbClr val="C0C0C0"/>
                  </a:outerShdw>
                </a:effectLst>
                <a:latin typeface="+mn-lt"/>
                <a:ea typeface="+mn-ea"/>
              </a:rPr>
              <a:t>- 81 Municípios parceiros declararam que desde a adesão ao Programa Saúde Fiscal, seja pela divulgação do programa, da capacitação dos agentes fiscais ou da ação do MPSC, houve o incremento na arrecadação de tributos próprios de aproximadamente R$ 46 milhões de reais, o que demonstra a viabilidade do programa e sua efetividade.</a:t>
            </a:r>
          </a:p>
          <a:p>
            <a:pPr algn="just"/>
            <a:endParaRPr lang="pt-BR" b="1" dirty="0" smtClean="0">
              <a:solidFill>
                <a:srgbClr val="EC3B04"/>
              </a:solidFill>
              <a:effectLst>
                <a:outerShdw blurRad="38100" dist="38100" dir="2700000" algn="tl">
                  <a:srgbClr val="C0C0C0"/>
                </a:outerShdw>
              </a:effectLst>
              <a:latin typeface="+mn-lt"/>
              <a:ea typeface="+mn-ea"/>
            </a:endParaRPr>
          </a:p>
          <a:p>
            <a:pPr algn="just"/>
            <a:r>
              <a:rPr lang="pt-BR" b="1" dirty="0" smtClean="0">
                <a:solidFill>
                  <a:srgbClr val="EC3B04"/>
                </a:solidFill>
                <a:effectLst>
                  <a:outerShdw blurRad="38100" dist="38100" dir="2700000" algn="tl">
                    <a:srgbClr val="C0C0C0"/>
                  </a:outerShdw>
                </a:effectLst>
                <a:latin typeface="+mn-lt"/>
                <a:ea typeface="+mn-ea"/>
              </a:rPr>
              <a:t>- Dados de 2016 do MPSC apontam para a recuperação direta de quase R$ 17 milhões de reais, seja pelo pronto pagamento de tributos ou o parcelamento tributário a partir de procedimentos criminais instaurados nas Promotorias de Justiça.</a:t>
            </a:r>
          </a:p>
        </p:txBody>
      </p:sp>
      <p:pic>
        <p:nvPicPr>
          <p:cNvPr id="8" name="Imagem 7" descr="C:\Users\emichalski\Downloads\b2b5fae613ef4909a7997e27a8bff3d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67" y="2483693"/>
            <a:ext cx="8640713" cy="2304256"/>
          </a:xfrm>
          <a:prstGeom prst="rect">
            <a:avLst/>
          </a:prstGeom>
          <a:noFill/>
          <a:ln>
            <a:noFill/>
          </a:ln>
        </p:spPr>
      </p:pic>
    </p:spTree>
    <p:extLst>
      <p:ext uri="{BB962C8B-B14F-4D97-AF65-F5344CB8AC3E}">
        <p14:creationId xmlns:p14="http://schemas.microsoft.com/office/powerpoint/2010/main" val="12437551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741809"/>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O Futuro do Programa</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525562"/>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solidFill>
                  <a:srgbClr val="EC3B04"/>
                </a:solidFill>
                <a:effectLst>
                  <a:outerShdw blurRad="38100" dist="38100" dir="2700000" algn="tl">
                    <a:srgbClr val="C0C0C0"/>
                  </a:outerShdw>
                </a:effectLst>
              </a:rPr>
              <a:t>Relatório que será encaminhado as Associações de Municípios, para debate nos colegiados locais</a:t>
            </a:r>
          </a:p>
          <a:p>
            <a:pPr algn="just"/>
            <a:r>
              <a:rPr lang="pt-BR" altLang="pt-BR" sz="2400" dirty="0" smtClean="0">
                <a:effectLst>
                  <a:outerShdw blurRad="38100" dist="38100" dir="2700000" algn="tl">
                    <a:srgbClr val="C0C0C0"/>
                  </a:outerShdw>
                </a:effectLst>
              </a:rPr>
              <a:t>- Relatório dos pontos críticos a ser remetido aos Promotores de Justiça com atribuição na área da ordem tributária, que poderão instaurar inquérito civil para aprofundamento das investigações</a:t>
            </a:r>
          </a:p>
          <a:p>
            <a:pPr algn="just">
              <a:buFontTx/>
              <a:buChar char="-"/>
            </a:pPr>
            <a:r>
              <a:rPr lang="pt-BR" altLang="pt-BR" sz="2400" dirty="0" smtClean="0">
                <a:solidFill>
                  <a:srgbClr val="EC3B04"/>
                </a:solidFill>
                <a:effectLst>
                  <a:outerShdw blurRad="38100" dist="38100" dir="2700000" algn="tl">
                    <a:srgbClr val="C0C0C0"/>
                  </a:outerShdw>
                </a:effectLst>
              </a:rPr>
              <a:t>Realização de Termos de Ajustamento de Conduta com as Promotorias de Justiça, estabelecendo prazo e cronograma para correção das irregularidades</a:t>
            </a:r>
          </a:p>
          <a:p>
            <a:pPr algn="just"/>
            <a:r>
              <a:rPr lang="pt-BR" altLang="pt-BR" sz="2400" dirty="0" smtClean="0">
                <a:effectLst>
                  <a:outerShdw blurRad="38100" dist="38100" dir="2700000" algn="tl">
                    <a:srgbClr val="C0C0C0"/>
                  </a:outerShdw>
                </a:effectLst>
              </a:rPr>
              <a:t>- Em caso de ausência de acordo, apuração de responsabilidades, se verificada eventual renúncia de receita tributária, ainda que por omissão.</a:t>
            </a:r>
          </a:p>
        </p:txBody>
      </p:sp>
    </p:spTree>
    <p:extLst>
      <p:ext uri="{BB962C8B-B14F-4D97-AF65-F5344CB8AC3E}">
        <p14:creationId xmlns:p14="http://schemas.microsoft.com/office/powerpoint/2010/main" val="108416321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IPTU/2016 – Piores Arrecadações</a:t>
            </a:r>
          </a:p>
        </p:txBody>
      </p:sp>
      <p:pic>
        <p:nvPicPr>
          <p:cNvPr id="5" name="Imagem 4"/>
          <p:cNvPicPr>
            <a:picLocks noChangeAspect="1"/>
          </p:cNvPicPr>
          <p:nvPr/>
        </p:nvPicPr>
        <p:blipFill>
          <a:blip r:embed="rId2"/>
          <a:stretch>
            <a:fillRect/>
          </a:stretch>
        </p:blipFill>
        <p:spPr>
          <a:xfrm>
            <a:off x="287784" y="1907629"/>
            <a:ext cx="9647074" cy="5424771"/>
          </a:xfrm>
          <a:prstGeom prst="rect">
            <a:avLst/>
          </a:prstGeom>
        </p:spPr>
      </p:pic>
    </p:spTree>
    <p:extLst>
      <p:ext uri="{BB962C8B-B14F-4D97-AF65-F5344CB8AC3E}">
        <p14:creationId xmlns:p14="http://schemas.microsoft.com/office/powerpoint/2010/main" val="2341542581"/>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IPTU/2016 – Melhores Arrecadações</a:t>
            </a:r>
          </a:p>
        </p:txBody>
      </p:sp>
      <p:pic>
        <p:nvPicPr>
          <p:cNvPr id="3" name="Imagem 2"/>
          <p:cNvPicPr>
            <a:picLocks noChangeAspect="1"/>
          </p:cNvPicPr>
          <p:nvPr/>
        </p:nvPicPr>
        <p:blipFill>
          <a:blip r:embed="rId2"/>
          <a:stretch>
            <a:fillRect/>
          </a:stretch>
        </p:blipFill>
        <p:spPr>
          <a:xfrm>
            <a:off x="58456" y="1547589"/>
            <a:ext cx="10022169" cy="5627725"/>
          </a:xfrm>
          <a:prstGeom prst="rect">
            <a:avLst/>
          </a:prstGeom>
        </p:spPr>
      </p:pic>
    </p:spTree>
    <p:extLst>
      <p:ext uri="{BB962C8B-B14F-4D97-AF65-F5344CB8AC3E}">
        <p14:creationId xmlns:p14="http://schemas.microsoft.com/office/powerpoint/2010/main" val="162583459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ISS/2016 – Piores Arrecadações</a:t>
            </a:r>
          </a:p>
        </p:txBody>
      </p:sp>
      <p:pic>
        <p:nvPicPr>
          <p:cNvPr id="3" name="Imagem 2"/>
          <p:cNvPicPr>
            <a:picLocks noChangeAspect="1"/>
          </p:cNvPicPr>
          <p:nvPr/>
        </p:nvPicPr>
        <p:blipFill>
          <a:blip r:embed="rId2"/>
          <a:stretch>
            <a:fillRect/>
          </a:stretch>
        </p:blipFill>
        <p:spPr>
          <a:xfrm>
            <a:off x="183845" y="1691605"/>
            <a:ext cx="9753511" cy="5486350"/>
          </a:xfrm>
          <a:prstGeom prst="rect">
            <a:avLst/>
          </a:prstGeom>
        </p:spPr>
      </p:pic>
    </p:spTree>
    <p:extLst>
      <p:ext uri="{BB962C8B-B14F-4D97-AF65-F5344CB8AC3E}">
        <p14:creationId xmlns:p14="http://schemas.microsoft.com/office/powerpoint/2010/main" val="203704120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504825" y="1619597"/>
            <a:ext cx="9001125" cy="5616228"/>
          </a:xfrm>
        </p:spPr>
        <p:txBody>
          <a:bodyPr/>
          <a:lstStyle/>
          <a:p>
            <a:endParaRPr lang="pt-BR" altLang="pt-BR" dirty="0">
              <a:effectLst>
                <a:outerShdw blurRad="38100" dist="38100" dir="2700000" algn="tl">
                  <a:srgbClr val="C0C0C0"/>
                </a:outerShdw>
              </a:effectLst>
            </a:endParaRPr>
          </a:p>
          <a:p>
            <a:r>
              <a:rPr lang="pt-BR" altLang="pt-BR" dirty="0" smtClean="0">
                <a:solidFill>
                  <a:srgbClr val="EC3B04"/>
                </a:solidFill>
                <a:effectLst>
                  <a:outerShdw blurRad="38100" dist="38100" dir="2700000" algn="tl">
                    <a:srgbClr val="C0C0C0"/>
                  </a:outerShdw>
                </a:effectLst>
              </a:rPr>
              <a:t>- O que é o Programa Saúde Fiscal? </a:t>
            </a:r>
          </a:p>
          <a:p>
            <a:r>
              <a:rPr lang="pt-BR" altLang="pt-BR" dirty="0" smtClean="0">
                <a:effectLst>
                  <a:outerShdw blurRad="38100" dist="38100" dir="2700000" algn="tl">
                    <a:srgbClr val="C0C0C0"/>
                  </a:outerShdw>
                </a:effectLst>
              </a:rPr>
              <a:t>- A quem se destina o programa?</a:t>
            </a:r>
            <a:endParaRPr lang="pt-BR" altLang="pt-BR" dirty="0">
              <a:effectLst>
                <a:outerShdw blurRad="38100" dist="38100" dir="2700000" algn="tl">
                  <a:srgbClr val="C0C0C0"/>
                </a:outerShdw>
              </a:effectLst>
            </a:endParaRPr>
          </a:p>
          <a:p>
            <a:r>
              <a:rPr lang="pt-BR" altLang="pt-BR" dirty="0" smtClean="0">
                <a:solidFill>
                  <a:srgbClr val="EC3B04"/>
                </a:solidFill>
                <a:effectLst>
                  <a:outerShdw blurRad="38100" dist="38100" dir="2700000" algn="tl">
                    <a:srgbClr val="C0C0C0"/>
                  </a:outerShdw>
                </a:effectLst>
              </a:rPr>
              <a:t>- Como surgiu o programa?</a:t>
            </a:r>
          </a:p>
          <a:p>
            <a:r>
              <a:rPr lang="pt-BR" altLang="pt-BR" dirty="0" smtClean="0">
                <a:effectLst>
                  <a:outerShdw blurRad="38100" dist="38100" dir="2700000" algn="tl">
                    <a:srgbClr val="C0C0C0"/>
                  </a:outerShdw>
                </a:effectLst>
              </a:rPr>
              <a:t>- Quais etapas foram realizadas no programa?</a:t>
            </a:r>
          </a:p>
          <a:p>
            <a:r>
              <a:rPr lang="pt-BR" altLang="pt-BR" dirty="0" smtClean="0">
                <a:solidFill>
                  <a:srgbClr val="EC3B04"/>
                </a:solidFill>
                <a:effectLst>
                  <a:outerShdw blurRad="38100" dist="38100" dir="2700000" algn="tl">
                    <a:srgbClr val="C0C0C0"/>
                  </a:outerShdw>
                </a:effectLst>
              </a:rPr>
              <a:t>- Em que fase o programa se encontra? </a:t>
            </a:r>
          </a:p>
          <a:p>
            <a:r>
              <a:rPr lang="pt-BR" altLang="pt-BR" dirty="0" smtClean="0">
                <a:effectLst>
                  <a:outerShdw blurRad="38100" dist="38100" dir="2700000" algn="tl">
                    <a:srgbClr val="C0C0C0"/>
                  </a:outerShdw>
                </a:effectLst>
              </a:rPr>
              <a:t>- Qual o futuro do programa?</a:t>
            </a:r>
          </a:p>
          <a:p>
            <a:endParaRPr lang="pt-BR" altLang="pt-BR" dirty="0">
              <a:effectLst>
                <a:outerShdw blurRad="38100" dist="38100" dir="2700000" algn="tl">
                  <a:srgbClr val="C0C0C0"/>
                </a:outerShdw>
              </a:effectLst>
            </a:endParaRPr>
          </a:p>
        </p:txBody>
      </p:sp>
      <p:pic>
        <p:nvPicPr>
          <p:cNvPr id="2" name="Imagem 1"/>
          <p:cNvPicPr>
            <a:picLocks noChangeAspect="1"/>
          </p:cNvPicPr>
          <p:nvPr/>
        </p:nvPicPr>
        <p:blipFill>
          <a:blip r:embed="rId2"/>
          <a:stretch>
            <a:fillRect/>
          </a:stretch>
        </p:blipFill>
        <p:spPr>
          <a:xfrm>
            <a:off x="1079872" y="0"/>
            <a:ext cx="8136904" cy="1647750"/>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ISS/2016 – Melhores Arrecadações</a:t>
            </a:r>
          </a:p>
        </p:txBody>
      </p:sp>
      <p:pic>
        <p:nvPicPr>
          <p:cNvPr id="3" name="Imagem 2"/>
          <p:cNvPicPr>
            <a:picLocks noChangeAspect="1"/>
          </p:cNvPicPr>
          <p:nvPr/>
        </p:nvPicPr>
        <p:blipFill>
          <a:blip r:embed="rId2"/>
          <a:stretch>
            <a:fillRect/>
          </a:stretch>
        </p:blipFill>
        <p:spPr>
          <a:xfrm>
            <a:off x="22125" y="1547589"/>
            <a:ext cx="9984586" cy="5580038"/>
          </a:xfrm>
          <a:prstGeom prst="rect">
            <a:avLst/>
          </a:prstGeom>
        </p:spPr>
      </p:pic>
    </p:spTree>
    <p:extLst>
      <p:ext uri="{BB962C8B-B14F-4D97-AF65-F5344CB8AC3E}">
        <p14:creationId xmlns:p14="http://schemas.microsoft.com/office/powerpoint/2010/main" val="312535494"/>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Arrecadação própria - Melhores 2016</a:t>
            </a:r>
          </a:p>
        </p:txBody>
      </p:sp>
      <p:pic>
        <p:nvPicPr>
          <p:cNvPr id="4" name="Imagem 3"/>
          <p:cNvPicPr>
            <a:picLocks noChangeAspect="1"/>
          </p:cNvPicPr>
          <p:nvPr/>
        </p:nvPicPr>
        <p:blipFill>
          <a:blip r:embed="rId2"/>
          <a:stretch>
            <a:fillRect/>
          </a:stretch>
        </p:blipFill>
        <p:spPr>
          <a:xfrm>
            <a:off x="103268" y="1691605"/>
            <a:ext cx="9914666" cy="5548833"/>
          </a:xfrm>
          <a:prstGeom prst="rect">
            <a:avLst/>
          </a:prstGeom>
        </p:spPr>
      </p:pic>
    </p:spTree>
    <p:extLst>
      <p:ext uri="{BB962C8B-B14F-4D97-AF65-F5344CB8AC3E}">
        <p14:creationId xmlns:p14="http://schemas.microsoft.com/office/powerpoint/2010/main" val="3455523936"/>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Arrecadação própria - Piores 2016</a:t>
            </a:r>
          </a:p>
        </p:txBody>
      </p:sp>
      <p:pic>
        <p:nvPicPr>
          <p:cNvPr id="3" name="Imagem 2"/>
          <p:cNvPicPr>
            <a:picLocks noChangeAspect="1"/>
          </p:cNvPicPr>
          <p:nvPr/>
        </p:nvPicPr>
        <p:blipFill>
          <a:blip r:embed="rId2"/>
          <a:stretch>
            <a:fillRect/>
          </a:stretch>
        </p:blipFill>
        <p:spPr>
          <a:xfrm>
            <a:off x="163064" y="1619597"/>
            <a:ext cx="9795074" cy="5486350"/>
          </a:xfrm>
          <a:prstGeom prst="rect">
            <a:avLst/>
          </a:prstGeom>
        </p:spPr>
      </p:pic>
    </p:spTree>
    <p:extLst>
      <p:ext uri="{BB962C8B-B14F-4D97-AF65-F5344CB8AC3E}">
        <p14:creationId xmlns:p14="http://schemas.microsoft.com/office/powerpoint/2010/main" val="18112403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Transferências – Melhores 2016</a:t>
            </a:r>
          </a:p>
        </p:txBody>
      </p:sp>
      <p:pic>
        <p:nvPicPr>
          <p:cNvPr id="4" name="Imagem 3"/>
          <p:cNvPicPr>
            <a:picLocks noChangeAspect="1"/>
          </p:cNvPicPr>
          <p:nvPr/>
        </p:nvPicPr>
        <p:blipFill>
          <a:blip r:embed="rId2"/>
          <a:stretch>
            <a:fillRect/>
          </a:stretch>
        </p:blipFill>
        <p:spPr>
          <a:xfrm>
            <a:off x="143768" y="1831655"/>
            <a:ext cx="9793088" cy="5480791"/>
          </a:xfrm>
          <a:prstGeom prst="rect">
            <a:avLst/>
          </a:prstGeom>
        </p:spPr>
      </p:pic>
    </p:spTree>
    <p:extLst>
      <p:ext uri="{BB962C8B-B14F-4D97-AF65-F5344CB8AC3E}">
        <p14:creationId xmlns:p14="http://schemas.microsoft.com/office/powerpoint/2010/main" val="345966079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5114"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25114" y="971525"/>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Transferências – Piores 2016</a:t>
            </a:r>
          </a:p>
        </p:txBody>
      </p:sp>
      <p:pic>
        <p:nvPicPr>
          <p:cNvPr id="3" name="Imagem 2"/>
          <p:cNvPicPr>
            <a:picLocks noChangeAspect="1"/>
          </p:cNvPicPr>
          <p:nvPr/>
        </p:nvPicPr>
        <p:blipFill>
          <a:blip r:embed="rId2"/>
          <a:stretch>
            <a:fillRect/>
          </a:stretch>
        </p:blipFill>
        <p:spPr>
          <a:xfrm>
            <a:off x="115831" y="1619597"/>
            <a:ext cx="9945471" cy="5544071"/>
          </a:xfrm>
          <a:prstGeom prst="rect">
            <a:avLst/>
          </a:prstGeom>
        </p:spPr>
      </p:pic>
    </p:spTree>
    <p:extLst>
      <p:ext uri="{BB962C8B-B14F-4D97-AF65-F5344CB8AC3E}">
        <p14:creationId xmlns:p14="http://schemas.microsoft.com/office/powerpoint/2010/main" val="193334355"/>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4403" y="2029667"/>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Cruzamento Receitas Próprias x Transferências</a:t>
            </a:r>
          </a:p>
        </p:txBody>
      </p:sp>
      <p:pic>
        <p:nvPicPr>
          <p:cNvPr id="5" name="Imagem 4"/>
          <p:cNvPicPr>
            <a:picLocks noChangeAspect="1"/>
          </p:cNvPicPr>
          <p:nvPr/>
        </p:nvPicPr>
        <p:blipFill>
          <a:blip r:embed="rId3"/>
          <a:stretch>
            <a:fillRect/>
          </a:stretch>
        </p:blipFill>
        <p:spPr>
          <a:xfrm>
            <a:off x="1655936" y="2377863"/>
            <a:ext cx="7186389" cy="5115855"/>
          </a:xfrm>
          <a:prstGeom prst="rect">
            <a:avLst/>
          </a:prstGeom>
        </p:spPr>
      </p:pic>
    </p:spTree>
    <p:extLst>
      <p:ext uri="{BB962C8B-B14F-4D97-AF65-F5344CB8AC3E}">
        <p14:creationId xmlns:p14="http://schemas.microsoft.com/office/powerpoint/2010/main" val="293081818"/>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4403" y="2029667"/>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Cruzamento Receitas próprias per capita</a:t>
            </a:r>
          </a:p>
        </p:txBody>
      </p:sp>
      <p:pic>
        <p:nvPicPr>
          <p:cNvPr id="6" name="Imagem 5"/>
          <p:cNvPicPr>
            <a:picLocks noChangeAspect="1"/>
          </p:cNvPicPr>
          <p:nvPr/>
        </p:nvPicPr>
        <p:blipFill>
          <a:blip r:embed="rId3"/>
          <a:stretch>
            <a:fillRect/>
          </a:stretch>
        </p:blipFill>
        <p:spPr>
          <a:xfrm>
            <a:off x="1943968" y="2379773"/>
            <a:ext cx="7058248" cy="5179902"/>
          </a:xfrm>
          <a:prstGeom prst="rect">
            <a:avLst/>
          </a:prstGeom>
        </p:spPr>
      </p:pic>
    </p:spTree>
    <p:extLst>
      <p:ext uri="{BB962C8B-B14F-4D97-AF65-F5344CB8AC3E}">
        <p14:creationId xmlns:p14="http://schemas.microsoft.com/office/powerpoint/2010/main" val="4168232302"/>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Resumo Região AMARP – DADOS </a:t>
            </a:r>
            <a:r>
              <a:rPr lang="pt-BR" altLang="pt-BR" sz="2400" u="sng" dirty="0" smtClean="0">
                <a:effectLst>
                  <a:outerShdw blurRad="38100" dist="38100" dir="2700000" algn="tl">
                    <a:srgbClr val="C0C0C0"/>
                  </a:outerShdw>
                </a:effectLst>
              </a:rPr>
              <a:t>2016</a:t>
            </a:r>
          </a:p>
        </p:txBody>
      </p:sp>
      <p:pic>
        <p:nvPicPr>
          <p:cNvPr id="3" name="Imagem 2"/>
          <p:cNvPicPr>
            <a:picLocks noChangeAspect="1"/>
          </p:cNvPicPr>
          <p:nvPr/>
        </p:nvPicPr>
        <p:blipFill>
          <a:blip r:embed="rId3"/>
          <a:stretch>
            <a:fillRect/>
          </a:stretch>
        </p:blipFill>
        <p:spPr>
          <a:xfrm>
            <a:off x="90120" y="2771725"/>
            <a:ext cx="9901127" cy="3479800"/>
          </a:xfrm>
          <a:prstGeom prst="rect">
            <a:avLst/>
          </a:prstGeom>
        </p:spPr>
      </p:pic>
    </p:spTree>
    <p:extLst>
      <p:ext uri="{BB962C8B-B14F-4D97-AF65-F5344CB8AC3E}">
        <p14:creationId xmlns:p14="http://schemas.microsoft.com/office/powerpoint/2010/main" val="368426652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Mapa Geral – AMARP 2016</a:t>
            </a:r>
            <a:endParaRPr lang="pt-BR" altLang="pt-BR" sz="2400" u="sng" dirty="0" smtClean="0">
              <a:effectLst>
                <a:outerShdw blurRad="38100" dist="38100" dir="2700000" algn="tl">
                  <a:srgbClr val="C0C0C0"/>
                </a:outerShdw>
              </a:effectLst>
            </a:endParaRPr>
          </a:p>
        </p:txBody>
      </p:sp>
      <p:pic>
        <p:nvPicPr>
          <p:cNvPr id="5" name="Imagem 4"/>
          <p:cNvPicPr>
            <a:picLocks noChangeAspect="1"/>
          </p:cNvPicPr>
          <p:nvPr/>
        </p:nvPicPr>
        <p:blipFill>
          <a:blip r:embed="rId3"/>
          <a:stretch>
            <a:fillRect/>
          </a:stretch>
        </p:blipFill>
        <p:spPr>
          <a:xfrm>
            <a:off x="737195" y="2674332"/>
            <a:ext cx="8856984" cy="4862051"/>
          </a:xfrm>
          <a:prstGeom prst="rect">
            <a:avLst/>
          </a:prstGeom>
        </p:spPr>
      </p:pic>
    </p:spTree>
    <p:extLst>
      <p:ext uri="{BB962C8B-B14F-4D97-AF65-F5344CB8AC3E}">
        <p14:creationId xmlns:p14="http://schemas.microsoft.com/office/powerpoint/2010/main" val="221113383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Resumo Região AMAUC – DADOS </a:t>
            </a:r>
            <a:r>
              <a:rPr lang="pt-BR" altLang="pt-BR" sz="2400" u="sng" dirty="0" smtClean="0">
                <a:effectLst>
                  <a:outerShdw blurRad="38100" dist="38100" dir="2700000" algn="tl">
                    <a:srgbClr val="C0C0C0"/>
                  </a:outerShdw>
                </a:effectLst>
              </a:rPr>
              <a:t>2016</a:t>
            </a:r>
          </a:p>
        </p:txBody>
      </p:sp>
      <p:pic>
        <p:nvPicPr>
          <p:cNvPr id="5" name="Imagem 4"/>
          <p:cNvPicPr>
            <a:picLocks noChangeAspect="1"/>
          </p:cNvPicPr>
          <p:nvPr/>
        </p:nvPicPr>
        <p:blipFill>
          <a:blip r:embed="rId3"/>
          <a:stretch>
            <a:fillRect/>
          </a:stretch>
        </p:blipFill>
        <p:spPr>
          <a:xfrm>
            <a:off x="90120" y="2771725"/>
            <a:ext cx="9901127" cy="3911600"/>
          </a:xfrm>
          <a:prstGeom prst="rect">
            <a:avLst/>
          </a:prstGeom>
        </p:spPr>
      </p:pic>
    </p:spTree>
    <p:extLst>
      <p:ext uri="{BB962C8B-B14F-4D97-AF65-F5344CB8AC3E}">
        <p14:creationId xmlns:p14="http://schemas.microsoft.com/office/powerpoint/2010/main" val="1762932326"/>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sp>
        <p:nvSpPr>
          <p:cNvPr id="101379" name="Rectangle 3"/>
          <p:cNvSpPr>
            <a:spLocks noGrp="1" noChangeArrowheads="1"/>
          </p:cNvSpPr>
          <p:nvPr>
            <p:ph type="body" idx="1"/>
          </p:nvPr>
        </p:nvSpPr>
        <p:spPr>
          <a:xfrm>
            <a:off x="504825" y="2843213"/>
            <a:ext cx="8927975" cy="360560"/>
          </a:xfrm>
        </p:spPr>
        <p:txBody>
          <a:bodyPr/>
          <a:lstStyle/>
          <a:p>
            <a:pPr>
              <a:lnSpc>
                <a:spcPct val="83000"/>
              </a:lnSpc>
            </a:pPr>
            <a:r>
              <a:rPr lang="pt-BR" altLang="pt-BR" sz="2400" dirty="0" smtClean="0">
                <a:solidFill>
                  <a:srgbClr val="EC3B04"/>
                </a:solidFill>
                <a:effectLst>
                  <a:outerShdw blurRad="38100" dist="38100" dir="2700000" algn="tl">
                    <a:srgbClr val="C0C0C0"/>
                  </a:outerShdw>
                </a:effectLst>
              </a:rPr>
              <a:t>1 – Desinteresse de parte dos envolvidos no projeto:</a:t>
            </a:r>
            <a:endParaRPr lang="pt-BR" altLang="pt-BR" sz="2400" dirty="0">
              <a:solidFill>
                <a:srgbClr val="EC3B04"/>
              </a:solidFill>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graphicFrame>
        <p:nvGraphicFramePr>
          <p:cNvPr id="11" name="Gráfico 10"/>
          <p:cNvGraphicFramePr/>
          <p:nvPr>
            <p:extLst>
              <p:ext uri="{D42A27DB-BD31-4B8C-83A1-F6EECF244321}">
                <p14:modId xmlns:p14="http://schemas.microsoft.com/office/powerpoint/2010/main" val="650737027"/>
              </p:ext>
            </p:extLst>
          </p:nvPr>
        </p:nvGraphicFramePr>
        <p:xfrm>
          <a:off x="1680104" y="3275781"/>
          <a:ext cx="6816592" cy="38884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Mapa Geral – AMAUC 2016</a:t>
            </a:r>
            <a:endParaRPr lang="pt-BR" altLang="pt-BR" sz="2400" u="sng" dirty="0" smtClean="0">
              <a:effectLst>
                <a:outerShdw blurRad="38100" dist="38100" dir="2700000" algn="tl">
                  <a:srgbClr val="C0C0C0"/>
                </a:outerShdw>
              </a:effectLst>
            </a:endParaRPr>
          </a:p>
        </p:txBody>
      </p:sp>
      <p:pic>
        <p:nvPicPr>
          <p:cNvPr id="3" name="Imagem 2"/>
          <p:cNvPicPr>
            <a:picLocks noChangeAspect="1"/>
          </p:cNvPicPr>
          <p:nvPr/>
        </p:nvPicPr>
        <p:blipFill>
          <a:blip r:embed="rId3"/>
          <a:stretch>
            <a:fillRect/>
          </a:stretch>
        </p:blipFill>
        <p:spPr>
          <a:xfrm>
            <a:off x="504403" y="2627709"/>
            <a:ext cx="9157413" cy="4723297"/>
          </a:xfrm>
          <a:prstGeom prst="rect">
            <a:avLst/>
          </a:prstGeom>
        </p:spPr>
      </p:pic>
    </p:spTree>
    <p:extLst>
      <p:ext uri="{BB962C8B-B14F-4D97-AF65-F5344CB8AC3E}">
        <p14:creationId xmlns:p14="http://schemas.microsoft.com/office/powerpoint/2010/main" val="3593350098"/>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Resumo Região AMMOC – DADOS </a:t>
            </a:r>
            <a:r>
              <a:rPr lang="pt-BR" altLang="pt-BR" sz="2400" u="sng" dirty="0" smtClean="0">
                <a:effectLst>
                  <a:outerShdw blurRad="38100" dist="38100" dir="2700000" algn="tl">
                    <a:srgbClr val="C0C0C0"/>
                  </a:outerShdw>
                </a:effectLst>
              </a:rPr>
              <a:t>2016</a:t>
            </a:r>
          </a:p>
        </p:txBody>
      </p:sp>
      <p:pic>
        <p:nvPicPr>
          <p:cNvPr id="5" name="Imagem 4"/>
          <p:cNvPicPr>
            <a:picLocks noChangeAspect="1"/>
          </p:cNvPicPr>
          <p:nvPr/>
        </p:nvPicPr>
        <p:blipFill>
          <a:blip r:embed="rId3"/>
          <a:stretch>
            <a:fillRect/>
          </a:stretch>
        </p:blipFill>
        <p:spPr>
          <a:xfrm>
            <a:off x="90120" y="3047789"/>
            <a:ext cx="9901127" cy="3263900"/>
          </a:xfrm>
          <a:prstGeom prst="rect">
            <a:avLst/>
          </a:prstGeom>
        </p:spPr>
      </p:pic>
    </p:spTree>
    <p:extLst>
      <p:ext uri="{BB962C8B-B14F-4D97-AF65-F5344CB8AC3E}">
        <p14:creationId xmlns:p14="http://schemas.microsoft.com/office/powerpoint/2010/main" val="423054922"/>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403" y="1576672"/>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7" name="Rectangle 3"/>
          <p:cNvSpPr txBox="1">
            <a:spLocks noChangeArrowheads="1"/>
          </p:cNvSpPr>
          <p:nvPr/>
        </p:nvSpPr>
        <p:spPr>
          <a:xfrm>
            <a:off x="505990" y="2195661"/>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Mapa Geral – AMMOC 2016</a:t>
            </a:r>
            <a:endParaRPr lang="pt-BR" altLang="pt-BR" sz="2400" u="sng" dirty="0" smtClean="0">
              <a:effectLst>
                <a:outerShdw blurRad="38100" dist="38100" dir="2700000" algn="tl">
                  <a:srgbClr val="C0C0C0"/>
                </a:outerShdw>
              </a:effectLst>
            </a:endParaRPr>
          </a:p>
        </p:txBody>
      </p:sp>
      <p:pic>
        <p:nvPicPr>
          <p:cNvPr id="3" name="Imagem 2"/>
          <p:cNvPicPr>
            <a:picLocks noChangeAspect="1"/>
          </p:cNvPicPr>
          <p:nvPr/>
        </p:nvPicPr>
        <p:blipFill>
          <a:blip r:embed="rId3"/>
          <a:stretch>
            <a:fillRect/>
          </a:stretch>
        </p:blipFill>
        <p:spPr>
          <a:xfrm>
            <a:off x="756133" y="2653340"/>
            <a:ext cx="8569101" cy="4691885"/>
          </a:xfrm>
          <a:prstGeom prst="rect">
            <a:avLst/>
          </a:prstGeom>
        </p:spPr>
      </p:pic>
    </p:spTree>
    <p:extLst>
      <p:ext uri="{BB962C8B-B14F-4D97-AF65-F5344CB8AC3E}">
        <p14:creationId xmlns:p14="http://schemas.microsoft.com/office/powerpoint/2010/main" val="25249489"/>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1043533"/>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Crescimento Receitas Próprias</a:t>
            </a:r>
          </a:p>
          <a:p>
            <a:pPr algn="just">
              <a:buFontTx/>
              <a:buChar char="-"/>
            </a:pPr>
            <a:r>
              <a:rPr lang="pt-BR" altLang="pt-BR" sz="2400" dirty="0" smtClean="0">
                <a:effectLst>
                  <a:outerShdw blurRad="38100" dist="38100" dir="2700000" algn="tl">
                    <a:srgbClr val="C0C0C0"/>
                  </a:outerShdw>
                </a:effectLst>
              </a:rPr>
              <a:t>AMARP</a:t>
            </a:r>
          </a:p>
          <a:p>
            <a:pPr algn="just">
              <a:buFontTx/>
              <a:buChar char="-"/>
            </a:pPr>
            <a:endParaRPr lang="pt-BR" altLang="pt-BR" sz="2400" dirty="0">
              <a:effectLst>
                <a:outerShdw blurRad="38100" dist="38100" dir="2700000" algn="tl">
                  <a:srgbClr val="C0C0C0"/>
                </a:outerShdw>
              </a:effectLst>
            </a:endParaRPr>
          </a:p>
          <a:p>
            <a:pPr algn="just">
              <a:buFontTx/>
              <a:buChar char="-"/>
            </a:pPr>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a:p>
            <a:pPr algn="just">
              <a:buFontTx/>
              <a:buChar char="-"/>
            </a:pPr>
            <a:r>
              <a:rPr lang="pt-BR" altLang="pt-BR" sz="2400" dirty="0" smtClean="0">
                <a:effectLst>
                  <a:outerShdw blurRad="38100" dist="38100" dir="2700000" algn="tl">
                    <a:srgbClr val="C0C0C0"/>
                  </a:outerShdw>
                </a:effectLst>
              </a:rPr>
              <a:t>AMAUC</a:t>
            </a:r>
          </a:p>
        </p:txBody>
      </p:sp>
      <p:pic>
        <p:nvPicPr>
          <p:cNvPr id="6" name="Imagem 5"/>
          <p:cNvPicPr>
            <a:picLocks noChangeAspect="1"/>
          </p:cNvPicPr>
          <p:nvPr/>
        </p:nvPicPr>
        <p:blipFill>
          <a:blip r:embed="rId2"/>
          <a:stretch>
            <a:fillRect/>
          </a:stretch>
        </p:blipFill>
        <p:spPr>
          <a:xfrm>
            <a:off x="45478" y="1979637"/>
            <a:ext cx="9960049" cy="2517036"/>
          </a:xfrm>
          <a:prstGeom prst="rect">
            <a:avLst/>
          </a:prstGeom>
        </p:spPr>
      </p:pic>
      <p:pic>
        <p:nvPicPr>
          <p:cNvPr id="8" name="Imagem 7"/>
          <p:cNvPicPr>
            <a:picLocks noChangeAspect="1"/>
          </p:cNvPicPr>
          <p:nvPr/>
        </p:nvPicPr>
        <p:blipFill>
          <a:blip r:embed="rId3"/>
          <a:stretch>
            <a:fillRect/>
          </a:stretch>
        </p:blipFill>
        <p:spPr>
          <a:xfrm>
            <a:off x="155982" y="4863935"/>
            <a:ext cx="9832007" cy="2695740"/>
          </a:xfrm>
          <a:prstGeom prst="rect">
            <a:avLst/>
          </a:prstGeom>
        </p:spPr>
      </p:pic>
    </p:spTree>
    <p:extLst>
      <p:ext uri="{BB962C8B-B14F-4D97-AF65-F5344CB8AC3E}">
        <p14:creationId xmlns:p14="http://schemas.microsoft.com/office/powerpoint/2010/main" val="1001807790"/>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1043533"/>
            <a:ext cx="9070975" cy="4968156"/>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Crescimento Receitas Próprias</a:t>
            </a:r>
          </a:p>
          <a:p>
            <a:pPr algn="just">
              <a:buFontTx/>
              <a:buChar char="-"/>
            </a:pPr>
            <a:r>
              <a:rPr lang="pt-BR" altLang="pt-BR" sz="2400" dirty="0" smtClean="0">
                <a:effectLst>
                  <a:outerShdw blurRad="38100" dist="38100" dir="2700000" algn="tl">
                    <a:srgbClr val="C0C0C0"/>
                  </a:outerShdw>
                </a:effectLst>
              </a:rPr>
              <a:t>AMMOC</a:t>
            </a:r>
          </a:p>
        </p:txBody>
      </p:sp>
      <p:pic>
        <p:nvPicPr>
          <p:cNvPr id="3" name="Imagem 2"/>
          <p:cNvPicPr>
            <a:picLocks noChangeAspect="1"/>
          </p:cNvPicPr>
          <p:nvPr/>
        </p:nvPicPr>
        <p:blipFill>
          <a:blip r:embed="rId2"/>
          <a:stretch>
            <a:fillRect/>
          </a:stretch>
        </p:blipFill>
        <p:spPr>
          <a:xfrm>
            <a:off x="84248" y="2699717"/>
            <a:ext cx="9882510" cy="2714975"/>
          </a:xfrm>
          <a:prstGeom prst="rect">
            <a:avLst/>
          </a:prstGeom>
        </p:spPr>
      </p:pic>
    </p:spTree>
    <p:extLst>
      <p:ext uri="{BB962C8B-B14F-4D97-AF65-F5344CB8AC3E}">
        <p14:creationId xmlns:p14="http://schemas.microsoft.com/office/powerpoint/2010/main" val="643527150"/>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1043533"/>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Questões pontuais interessantes no foco R$/habitante</a:t>
            </a:r>
          </a:p>
          <a:p>
            <a:pPr algn="just">
              <a:buFontTx/>
              <a:buChar char="-"/>
            </a:pPr>
            <a:r>
              <a:rPr lang="pt-BR" altLang="pt-BR" sz="2400" dirty="0" smtClean="0">
                <a:effectLst>
                  <a:outerShdw blurRad="38100" dist="38100" dir="2700000" algn="tl">
                    <a:srgbClr val="C0C0C0"/>
                  </a:outerShdw>
                </a:effectLst>
              </a:rPr>
              <a:t>População Municipal (Projeção IBGE 2016) </a:t>
            </a:r>
          </a:p>
          <a:p>
            <a:pPr algn="just">
              <a:buFontTx/>
              <a:buChar char="-"/>
            </a:pPr>
            <a:r>
              <a:rPr lang="pt-BR" altLang="pt-BR" sz="2400" dirty="0" smtClean="0">
                <a:effectLst>
                  <a:outerShdw blurRad="38100" dist="38100" dir="2700000" algn="tl">
                    <a:srgbClr val="C0C0C0"/>
                  </a:outerShdw>
                </a:effectLst>
              </a:rPr>
              <a:t>Dados: Arrecadação própria 2016 (excluído Florianópolis)</a:t>
            </a:r>
          </a:p>
          <a:p>
            <a:pPr marL="0" indent="0" algn="just"/>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p:txBody>
      </p:sp>
      <p:graphicFrame>
        <p:nvGraphicFramePr>
          <p:cNvPr id="4" name="Tabela 3"/>
          <p:cNvGraphicFramePr>
            <a:graphicFrameLocks noGrp="1"/>
          </p:cNvGraphicFramePr>
          <p:nvPr/>
        </p:nvGraphicFramePr>
        <p:xfrm>
          <a:off x="72064" y="2771725"/>
          <a:ext cx="9906877" cy="4032449"/>
        </p:xfrm>
        <a:graphic>
          <a:graphicData uri="http://schemas.openxmlformats.org/drawingml/2006/table">
            <a:tbl>
              <a:tblPr firstRow="1" bandRow="1">
                <a:tableStyleId>{5C22544A-7EE6-4342-B048-85BDC9FD1C3A}</a:tableStyleId>
              </a:tblPr>
              <a:tblGrid>
                <a:gridCol w="1651145"/>
                <a:gridCol w="1486971"/>
                <a:gridCol w="1656184"/>
                <a:gridCol w="1656184"/>
                <a:gridCol w="1656184"/>
                <a:gridCol w="1800209"/>
              </a:tblGrid>
              <a:tr h="418137">
                <a:tc>
                  <a:txBody>
                    <a:bodyPr/>
                    <a:lstStyle/>
                    <a:p>
                      <a:pPr algn="ctr"/>
                      <a:endParaRPr lang="pt-BR" dirty="0"/>
                    </a:p>
                  </a:txBody>
                  <a:tcPr/>
                </a:tc>
                <a:tc>
                  <a:txBody>
                    <a:bodyPr/>
                    <a:lstStyle/>
                    <a:p>
                      <a:pPr algn="ctr"/>
                      <a:r>
                        <a:rPr lang="pt-BR" dirty="0" smtClean="0"/>
                        <a:t>Até 5000</a:t>
                      </a:r>
                      <a:endParaRPr lang="pt-BR" dirty="0"/>
                    </a:p>
                  </a:txBody>
                  <a:tcPr/>
                </a:tc>
                <a:tc>
                  <a:txBody>
                    <a:bodyPr/>
                    <a:lstStyle/>
                    <a:p>
                      <a:pPr algn="ctr"/>
                      <a:r>
                        <a:rPr lang="pt-BR" dirty="0" smtClean="0"/>
                        <a:t>5001-15000</a:t>
                      </a:r>
                      <a:endParaRPr lang="pt-BR" dirty="0"/>
                    </a:p>
                  </a:txBody>
                  <a:tcPr/>
                </a:tc>
                <a:tc>
                  <a:txBody>
                    <a:bodyPr/>
                    <a:lstStyle/>
                    <a:p>
                      <a:pPr algn="ctr"/>
                      <a:r>
                        <a:rPr lang="pt-BR" dirty="0" smtClean="0"/>
                        <a:t>15001-30000</a:t>
                      </a:r>
                      <a:endParaRPr lang="pt-BR" dirty="0"/>
                    </a:p>
                  </a:txBody>
                  <a:tcPr/>
                </a:tc>
                <a:tc>
                  <a:txBody>
                    <a:bodyPr/>
                    <a:lstStyle/>
                    <a:p>
                      <a:pPr algn="ctr"/>
                      <a:r>
                        <a:rPr lang="pt-BR" dirty="0" smtClean="0"/>
                        <a:t>30001-90000</a:t>
                      </a:r>
                      <a:endParaRPr lang="pt-BR" dirty="0"/>
                    </a:p>
                  </a:txBody>
                  <a:tcPr/>
                </a:tc>
                <a:tc>
                  <a:txBody>
                    <a:bodyPr/>
                    <a:lstStyle/>
                    <a:p>
                      <a:pPr algn="ctr"/>
                      <a:r>
                        <a:rPr lang="pt-BR" dirty="0" smtClean="0"/>
                        <a:t>90001+</a:t>
                      </a:r>
                      <a:endParaRPr lang="pt-BR" dirty="0"/>
                    </a:p>
                  </a:txBody>
                  <a:tcPr/>
                </a:tc>
              </a:tr>
              <a:tr h="418137">
                <a:tc>
                  <a:txBody>
                    <a:bodyPr/>
                    <a:lstStyle/>
                    <a:p>
                      <a:pPr algn="ctr"/>
                      <a:r>
                        <a:rPr lang="pt-BR" dirty="0" smtClean="0"/>
                        <a:t>N. Municípios</a:t>
                      </a:r>
                      <a:endParaRPr lang="pt-BR" dirty="0"/>
                    </a:p>
                  </a:txBody>
                  <a:tcPr/>
                </a:tc>
                <a:tc>
                  <a:txBody>
                    <a:bodyPr/>
                    <a:lstStyle/>
                    <a:p>
                      <a:pPr algn="ctr"/>
                      <a:r>
                        <a:rPr lang="pt-BR" dirty="0" smtClean="0"/>
                        <a:t>105</a:t>
                      </a:r>
                      <a:endParaRPr lang="pt-BR" dirty="0"/>
                    </a:p>
                  </a:txBody>
                  <a:tcPr/>
                </a:tc>
                <a:tc>
                  <a:txBody>
                    <a:bodyPr/>
                    <a:lstStyle/>
                    <a:p>
                      <a:pPr algn="ctr"/>
                      <a:r>
                        <a:rPr lang="pt-BR" dirty="0" smtClean="0"/>
                        <a:t>100</a:t>
                      </a:r>
                      <a:endParaRPr lang="pt-BR" dirty="0"/>
                    </a:p>
                  </a:txBody>
                  <a:tcPr/>
                </a:tc>
                <a:tc>
                  <a:txBody>
                    <a:bodyPr/>
                    <a:lstStyle/>
                    <a:p>
                      <a:pPr algn="ctr"/>
                      <a:r>
                        <a:rPr lang="pt-BR" dirty="0" smtClean="0"/>
                        <a:t>44</a:t>
                      </a:r>
                      <a:endParaRPr lang="pt-BR" dirty="0"/>
                    </a:p>
                  </a:txBody>
                  <a:tcPr/>
                </a:tc>
                <a:tc>
                  <a:txBody>
                    <a:bodyPr/>
                    <a:lstStyle/>
                    <a:p>
                      <a:pPr algn="ctr"/>
                      <a:r>
                        <a:rPr lang="pt-BR" dirty="0" smtClean="0"/>
                        <a:t>33</a:t>
                      </a:r>
                      <a:endParaRPr lang="pt-BR" dirty="0"/>
                    </a:p>
                  </a:txBody>
                  <a:tcPr/>
                </a:tc>
                <a:tc>
                  <a:txBody>
                    <a:bodyPr/>
                    <a:lstStyle/>
                    <a:p>
                      <a:pPr algn="ctr"/>
                      <a:r>
                        <a:rPr lang="pt-BR" dirty="0" smtClean="0"/>
                        <a:t>12</a:t>
                      </a:r>
                      <a:endParaRPr lang="pt-BR" dirty="0"/>
                    </a:p>
                  </a:txBody>
                  <a:tcPr/>
                </a:tc>
              </a:tr>
              <a:tr h="721717">
                <a:tc>
                  <a:txBody>
                    <a:bodyPr/>
                    <a:lstStyle/>
                    <a:p>
                      <a:pPr algn="ctr"/>
                      <a:r>
                        <a:rPr lang="pt-BR" dirty="0" smtClean="0"/>
                        <a:t>População Total</a:t>
                      </a:r>
                      <a:endParaRPr lang="pt-BR" dirty="0"/>
                    </a:p>
                  </a:txBody>
                  <a:tcPr/>
                </a:tc>
                <a:tc>
                  <a:txBody>
                    <a:bodyPr/>
                    <a:lstStyle/>
                    <a:p>
                      <a:pPr algn="ctr"/>
                      <a:r>
                        <a:rPr lang="pt-BR" dirty="0" smtClean="0"/>
                        <a:t>327.048</a:t>
                      </a:r>
                      <a:endParaRPr lang="pt-BR" dirty="0"/>
                    </a:p>
                  </a:txBody>
                  <a:tcPr/>
                </a:tc>
                <a:tc>
                  <a:txBody>
                    <a:bodyPr/>
                    <a:lstStyle/>
                    <a:p>
                      <a:pPr algn="ctr"/>
                      <a:r>
                        <a:rPr lang="pt-BR" dirty="0" smtClean="0"/>
                        <a:t>897.187</a:t>
                      </a:r>
                      <a:endParaRPr lang="pt-BR" dirty="0"/>
                    </a:p>
                  </a:txBody>
                  <a:tcPr/>
                </a:tc>
                <a:tc>
                  <a:txBody>
                    <a:bodyPr/>
                    <a:lstStyle/>
                    <a:p>
                      <a:pPr algn="ctr"/>
                      <a:r>
                        <a:rPr lang="pt-BR" dirty="0" smtClean="0"/>
                        <a:t>897.218</a:t>
                      </a:r>
                      <a:endParaRPr lang="pt-BR" dirty="0"/>
                    </a:p>
                  </a:txBody>
                  <a:tcPr/>
                </a:tc>
                <a:tc>
                  <a:txBody>
                    <a:bodyPr/>
                    <a:lstStyle/>
                    <a:p>
                      <a:pPr algn="ctr"/>
                      <a:r>
                        <a:rPr lang="pt-BR" dirty="0" smtClean="0"/>
                        <a:t>1.685.723</a:t>
                      </a:r>
                      <a:endParaRPr lang="pt-BR" dirty="0"/>
                    </a:p>
                  </a:txBody>
                  <a:tcPr/>
                </a:tc>
                <a:tc>
                  <a:txBody>
                    <a:bodyPr/>
                    <a:lstStyle/>
                    <a:p>
                      <a:pPr algn="ctr"/>
                      <a:r>
                        <a:rPr lang="pt-BR" dirty="0" smtClean="0"/>
                        <a:t>2.625.579</a:t>
                      </a:r>
                      <a:endParaRPr lang="pt-BR" dirty="0"/>
                    </a:p>
                  </a:txBody>
                  <a:tcPr/>
                </a:tc>
              </a:tr>
              <a:tr h="721717">
                <a:tc>
                  <a:txBody>
                    <a:bodyPr/>
                    <a:lstStyle/>
                    <a:p>
                      <a:pPr algn="ctr"/>
                      <a:r>
                        <a:rPr lang="pt-BR" dirty="0" smtClean="0"/>
                        <a:t>Arrecadação Total</a:t>
                      </a:r>
                      <a:endParaRPr lang="pt-BR" dirty="0"/>
                    </a:p>
                  </a:txBody>
                  <a:tcPr/>
                </a:tc>
                <a:tc>
                  <a:txBody>
                    <a:bodyPr/>
                    <a:lstStyle/>
                    <a:p>
                      <a:pPr algn="ctr"/>
                      <a:r>
                        <a:rPr lang="pt-BR" sz="1600" dirty="0" smtClean="0"/>
                        <a:t>77.827.037,77</a:t>
                      </a:r>
                      <a:endParaRPr lang="pt-BR" sz="1600" dirty="0"/>
                    </a:p>
                  </a:txBody>
                  <a:tcPr/>
                </a:tc>
                <a:tc>
                  <a:txBody>
                    <a:bodyPr/>
                    <a:lstStyle/>
                    <a:p>
                      <a:pPr algn="ctr"/>
                      <a:r>
                        <a:rPr lang="pt-BR" sz="1600" dirty="0" smtClean="0"/>
                        <a:t>237.573.626,60</a:t>
                      </a:r>
                      <a:endParaRPr lang="pt-BR" sz="1600" dirty="0"/>
                    </a:p>
                  </a:txBody>
                  <a:tcPr/>
                </a:tc>
                <a:tc>
                  <a:txBody>
                    <a:bodyPr/>
                    <a:lstStyle/>
                    <a:p>
                      <a:pPr algn="ctr"/>
                      <a:r>
                        <a:rPr lang="pt-BR" sz="1600" dirty="0" smtClean="0"/>
                        <a:t>405.593.127,54</a:t>
                      </a:r>
                      <a:endParaRPr lang="pt-BR" sz="1600" dirty="0"/>
                    </a:p>
                  </a:txBody>
                  <a:tcPr/>
                </a:tc>
                <a:tc>
                  <a:txBody>
                    <a:bodyPr/>
                    <a:lstStyle/>
                    <a:p>
                      <a:pPr algn="ctr"/>
                      <a:r>
                        <a:rPr lang="pt-BR" sz="1600" dirty="0" smtClean="0"/>
                        <a:t>819.456.477,95</a:t>
                      </a:r>
                      <a:endParaRPr lang="pt-BR" sz="1600" dirty="0"/>
                    </a:p>
                  </a:txBody>
                  <a:tcPr/>
                </a:tc>
                <a:tc>
                  <a:txBody>
                    <a:bodyPr/>
                    <a:lstStyle/>
                    <a:p>
                      <a:pPr algn="ctr"/>
                      <a:r>
                        <a:rPr lang="pt-BR" sz="1600" dirty="0" smtClean="0"/>
                        <a:t>1.949.094.999,46</a:t>
                      </a:r>
                      <a:endParaRPr lang="pt-BR" sz="1600" dirty="0"/>
                    </a:p>
                  </a:txBody>
                  <a:tcPr/>
                </a:tc>
              </a:tr>
              <a:tr h="721717">
                <a:tc>
                  <a:txBody>
                    <a:bodyPr/>
                    <a:lstStyle/>
                    <a:p>
                      <a:pPr algn="ctr"/>
                      <a:r>
                        <a:rPr lang="pt-BR" dirty="0" smtClean="0"/>
                        <a:t>Arrecadação por habitante</a:t>
                      </a:r>
                      <a:endParaRPr lang="pt-BR" dirty="0"/>
                    </a:p>
                  </a:txBody>
                  <a:tcPr/>
                </a:tc>
                <a:tc>
                  <a:txBody>
                    <a:bodyPr/>
                    <a:lstStyle/>
                    <a:p>
                      <a:pPr algn="ctr"/>
                      <a:r>
                        <a:rPr lang="pt-BR" dirty="0" smtClean="0"/>
                        <a:t>237,97</a:t>
                      </a:r>
                      <a:endParaRPr lang="pt-BR" dirty="0"/>
                    </a:p>
                  </a:txBody>
                  <a:tcPr/>
                </a:tc>
                <a:tc>
                  <a:txBody>
                    <a:bodyPr/>
                    <a:lstStyle/>
                    <a:p>
                      <a:pPr algn="ctr"/>
                      <a:r>
                        <a:rPr lang="pt-BR" dirty="0" smtClean="0"/>
                        <a:t>264,80</a:t>
                      </a:r>
                      <a:endParaRPr lang="pt-BR" dirty="0"/>
                    </a:p>
                  </a:txBody>
                  <a:tcPr/>
                </a:tc>
                <a:tc>
                  <a:txBody>
                    <a:bodyPr/>
                    <a:lstStyle/>
                    <a:p>
                      <a:pPr algn="ctr"/>
                      <a:r>
                        <a:rPr lang="pt-BR" dirty="0" smtClean="0"/>
                        <a:t>452,06</a:t>
                      </a:r>
                      <a:endParaRPr lang="pt-BR" dirty="0"/>
                    </a:p>
                  </a:txBody>
                  <a:tcPr/>
                </a:tc>
                <a:tc>
                  <a:txBody>
                    <a:bodyPr/>
                    <a:lstStyle/>
                    <a:p>
                      <a:pPr algn="ctr"/>
                      <a:r>
                        <a:rPr lang="pt-BR" dirty="0" smtClean="0"/>
                        <a:t>486,12</a:t>
                      </a:r>
                      <a:endParaRPr lang="pt-BR" dirty="0"/>
                    </a:p>
                  </a:txBody>
                  <a:tcPr/>
                </a:tc>
                <a:tc>
                  <a:txBody>
                    <a:bodyPr/>
                    <a:lstStyle/>
                    <a:p>
                      <a:pPr algn="ctr"/>
                      <a:r>
                        <a:rPr lang="pt-BR" dirty="0" smtClean="0"/>
                        <a:t>742,35</a:t>
                      </a:r>
                      <a:endParaRPr lang="pt-BR" dirty="0"/>
                    </a:p>
                  </a:txBody>
                  <a:tcPr/>
                </a:tc>
              </a:tr>
              <a:tr h="1031024">
                <a:tc>
                  <a:txBody>
                    <a:bodyPr/>
                    <a:lstStyle/>
                    <a:p>
                      <a:pPr algn="ctr"/>
                      <a:r>
                        <a:rPr lang="pt-BR" dirty="0" smtClean="0"/>
                        <a:t>Proporção</a:t>
                      </a:r>
                      <a:r>
                        <a:rPr lang="pt-BR" baseline="0" dirty="0" smtClean="0"/>
                        <a:t> com Receita Total</a:t>
                      </a:r>
                      <a:endParaRPr lang="pt-BR" dirty="0"/>
                    </a:p>
                  </a:txBody>
                  <a:tcPr/>
                </a:tc>
                <a:tc>
                  <a:txBody>
                    <a:bodyPr/>
                    <a:lstStyle/>
                    <a:p>
                      <a:pPr algn="ctr"/>
                      <a:r>
                        <a:rPr lang="pt-BR" dirty="0" smtClean="0"/>
                        <a:t>5,11%</a:t>
                      </a:r>
                      <a:endParaRPr lang="pt-BR" dirty="0"/>
                    </a:p>
                  </a:txBody>
                  <a:tcPr/>
                </a:tc>
                <a:tc>
                  <a:txBody>
                    <a:bodyPr/>
                    <a:lstStyle/>
                    <a:p>
                      <a:pPr algn="ctr"/>
                      <a:r>
                        <a:rPr lang="pt-BR" dirty="0" smtClean="0"/>
                        <a:t>9,92%</a:t>
                      </a:r>
                      <a:endParaRPr lang="pt-BR" dirty="0"/>
                    </a:p>
                  </a:txBody>
                  <a:tcPr/>
                </a:tc>
                <a:tc>
                  <a:txBody>
                    <a:bodyPr/>
                    <a:lstStyle/>
                    <a:p>
                      <a:pPr algn="ctr"/>
                      <a:r>
                        <a:rPr lang="pt-BR" dirty="0" smtClean="0"/>
                        <a:t>17,77%</a:t>
                      </a:r>
                      <a:endParaRPr lang="pt-BR" dirty="0"/>
                    </a:p>
                  </a:txBody>
                  <a:tcPr/>
                </a:tc>
                <a:tc>
                  <a:txBody>
                    <a:bodyPr/>
                    <a:lstStyle/>
                    <a:p>
                      <a:pPr algn="ctr"/>
                      <a:r>
                        <a:rPr lang="pt-BR" dirty="0" smtClean="0"/>
                        <a:t>21,50%</a:t>
                      </a:r>
                      <a:endParaRPr lang="pt-BR" dirty="0"/>
                    </a:p>
                  </a:txBody>
                  <a:tcPr/>
                </a:tc>
                <a:tc>
                  <a:txBody>
                    <a:bodyPr/>
                    <a:lstStyle/>
                    <a:p>
                      <a:pPr algn="ctr"/>
                      <a:r>
                        <a:rPr lang="pt-BR" dirty="0" smtClean="0"/>
                        <a:t>29,74%</a:t>
                      </a:r>
                      <a:endParaRPr lang="pt-BR" dirty="0"/>
                    </a:p>
                  </a:txBody>
                  <a:tcPr/>
                </a:tc>
              </a:tr>
            </a:tbl>
          </a:graphicData>
        </a:graphic>
      </p:graphicFrame>
    </p:spTree>
    <p:extLst>
      <p:ext uri="{BB962C8B-B14F-4D97-AF65-F5344CB8AC3E}">
        <p14:creationId xmlns:p14="http://schemas.microsoft.com/office/powerpoint/2010/main" val="2638579076"/>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967029"/>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Ex.: Foco – Até 5.000</a:t>
            </a:r>
          </a:p>
          <a:p>
            <a:pPr algn="just">
              <a:buFontTx/>
              <a:buChar char="-"/>
            </a:pPr>
            <a:r>
              <a:rPr lang="pt-BR" altLang="pt-BR" sz="2400" u="sng" dirty="0" smtClean="0">
                <a:effectLst>
                  <a:outerShdw blurRad="38100" dist="38100" dir="2700000" algn="tl">
                    <a:srgbClr val="C0C0C0"/>
                  </a:outerShdw>
                </a:effectLst>
              </a:rPr>
              <a:t>Maiores</a:t>
            </a:r>
            <a:r>
              <a:rPr lang="pt-BR" altLang="pt-BR" sz="2400" dirty="0" smtClean="0">
                <a:effectLst>
                  <a:outerShdw blurRad="38100" dist="38100" dir="2700000" algn="tl">
                    <a:srgbClr val="C0C0C0"/>
                  </a:outerShdw>
                </a:effectLst>
              </a:rPr>
              <a:t> arrecadações próprias per capita:</a:t>
            </a:r>
          </a:p>
          <a:p>
            <a:pPr marL="0" indent="0" algn="just"/>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p:txBody>
      </p:sp>
      <p:pic>
        <p:nvPicPr>
          <p:cNvPr id="3" name="Imagem 2"/>
          <p:cNvPicPr>
            <a:picLocks noChangeAspect="1"/>
          </p:cNvPicPr>
          <p:nvPr/>
        </p:nvPicPr>
        <p:blipFill>
          <a:blip r:embed="rId2"/>
          <a:stretch>
            <a:fillRect/>
          </a:stretch>
        </p:blipFill>
        <p:spPr>
          <a:xfrm>
            <a:off x="287784" y="1903133"/>
            <a:ext cx="9319690" cy="5425338"/>
          </a:xfrm>
          <a:prstGeom prst="rect">
            <a:avLst/>
          </a:prstGeom>
        </p:spPr>
      </p:pic>
    </p:spTree>
    <p:extLst>
      <p:ext uri="{BB962C8B-B14F-4D97-AF65-F5344CB8AC3E}">
        <p14:creationId xmlns:p14="http://schemas.microsoft.com/office/powerpoint/2010/main" val="1798070992"/>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967029"/>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Ex.: Foco – Capão Alto</a:t>
            </a:r>
          </a:p>
          <a:p>
            <a:pPr algn="just">
              <a:buFontTx/>
              <a:buChar char="-"/>
            </a:pPr>
            <a:r>
              <a:rPr lang="pt-BR" altLang="pt-BR" sz="2400" u="sng" dirty="0" smtClean="0">
                <a:effectLst>
                  <a:outerShdw blurRad="38100" dist="38100" dir="2700000" algn="tl">
                    <a:srgbClr val="C0C0C0"/>
                  </a:outerShdw>
                </a:effectLst>
              </a:rPr>
              <a:t>Curva Anual: Diagnóstico</a:t>
            </a:r>
            <a:endParaRPr lang="pt-BR" altLang="pt-BR" sz="2400" dirty="0" smtClean="0">
              <a:effectLst>
                <a:outerShdw blurRad="38100" dist="38100" dir="2700000" algn="tl">
                  <a:srgbClr val="C0C0C0"/>
                </a:outerShdw>
              </a:effectLst>
            </a:endParaRPr>
          </a:p>
          <a:p>
            <a:pPr marL="0" indent="0" algn="just"/>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308817" y="1922505"/>
            <a:ext cx="9748019" cy="2854483"/>
          </a:xfrm>
          <a:prstGeom prst="rect">
            <a:avLst/>
          </a:prstGeom>
        </p:spPr>
      </p:pic>
      <p:pic>
        <p:nvPicPr>
          <p:cNvPr id="5" name="Imagem 4"/>
          <p:cNvPicPr>
            <a:picLocks noChangeAspect="1"/>
          </p:cNvPicPr>
          <p:nvPr/>
        </p:nvPicPr>
        <p:blipFill>
          <a:blip r:embed="rId3"/>
          <a:stretch>
            <a:fillRect/>
          </a:stretch>
        </p:blipFill>
        <p:spPr>
          <a:xfrm>
            <a:off x="2463438" y="4776988"/>
            <a:ext cx="5438775" cy="2781300"/>
          </a:xfrm>
          <a:prstGeom prst="rect">
            <a:avLst/>
          </a:prstGeom>
        </p:spPr>
      </p:pic>
    </p:spTree>
    <p:extLst>
      <p:ext uri="{BB962C8B-B14F-4D97-AF65-F5344CB8AC3E}">
        <p14:creationId xmlns:p14="http://schemas.microsoft.com/office/powerpoint/2010/main" val="3084219531"/>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967029"/>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Ex.: Foco – Até 5.000</a:t>
            </a:r>
          </a:p>
          <a:p>
            <a:pPr algn="just">
              <a:buFontTx/>
              <a:buChar char="-"/>
            </a:pPr>
            <a:r>
              <a:rPr lang="pt-BR" altLang="pt-BR" sz="2400" u="sng" dirty="0" smtClean="0">
                <a:effectLst>
                  <a:outerShdw blurRad="38100" dist="38100" dir="2700000" algn="tl">
                    <a:srgbClr val="C0C0C0"/>
                  </a:outerShdw>
                </a:effectLst>
              </a:rPr>
              <a:t>Menores</a:t>
            </a:r>
            <a:r>
              <a:rPr lang="pt-BR" altLang="pt-BR" sz="2400" dirty="0" smtClean="0">
                <a:effectLst>
                  <a:outerShdw blurRad="38100" dist="38100" dir="2700000" algn="tl">
                    <a:srgbClr val="C0C0C0"/>
                  </a:outerShdw>
                </a:effectLst>
              </a:rPr>
              <a:t> arrecadações próprias per capita:</a:t>
            </a:r>
          </a:p>
          <a:p>
            <a:pPr marL="0" indent="0" algn="just"/>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287784" y="1972161"/>
            <a:ext cx="9319690" cy="5308684"/>
          </a:xfrm>
          <a:prstGeom prst="rect">
            <a:avLst/>
          </a:prstGeom>
        </p:spPr>
      </p:pic>
    </p:spTree>
    <p:extLst>
      <p:ext uri="{BB962C8B-B14F-4D97-AF65-F5344CB8AC3E}">
        <p14:creationId xmlns:p14="http://schemas.microsoft.com/office/powerpoint/2010/main" val="665574285"/>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9222" y="25144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536499" y="967029"/>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Ex.: Foco – Major </a:t>
            </a:r>
            <a:r>
              <a:rPr lang="pt-BR" altLang="pt-BR" sz="2400" dirty="0" err="1" smtClean="0">
                <a:effectLst>
                  <a:outerShdw blurRad="38100" dist="38100" dir="2700000" algn="tl">
                    <a:srgbClr val="C0C0C0"/>
                  </a:outerShdw>
                </a:effectLst>
              </a:rPr>
              <a:t>Gercino</a:t>
            </a:r>
            <a:endParaRPr lang="pt-BR" altLang="pt-BR" sz="2400" dirty="0" smtClean="0">
              <a:effectLst>
                <a:outerShdw blurRad="38100" dist="38100" dir="2700000" algn="tl">
                  <a:srgbClr val="C0C0C0"/>
                </a:outerShdw>
              </a:effectLst>
            </a:endParaRPr>
          </a:p>
          <a:p>
            <a:pPr algn="just">
              <a:buFontTx/>
              <a:buChar char="-"/>
            </a:pPr>
            <a:r>
              <a:rPr lang="pt-BR" altLang="pt-BR" sz="2400" u="sng" dirty="0" smtClean="0">
                <a:effectLst>
                  <a:outerShdw blurRad="38100" dist="38100" dir="2700000" algn="tl">
                    <a:srgbClr val="C0C0C0"/>
                  </a:outerShdw>
                </a:effectLst>
              </a:rPr>
              <a:t>Curva Anual: Diagnóstico</a:t>
            </a:r>
            <a:endParaRPr lang="pt-BR" altLang="pt-BR" sz="2400" dirty="0" smtClean="0">
              <a:effectLst>
                <a:outerShdw blurRad="38100" dist="38100" dir="2700000" algn="tl">
                  <a:srgbClr val="C0C0C0"/>
                </a:outerShdw>
              </a:effectLst>
            </a:endParaRPr>
          </a:p>
          <a:p>
            <a:pPr marL="0" indent="0" algn="just"/>
            <a:endParaRPr lang="pt-BR" altLang="pt-BR" sz="2400" dirty="0" smtClean="0">
              <a:effectLst>
                <a:outerShdw blurRad="38100" dist="38100" dir="2700000" algn="tl">
                  <a:srgbClr val="C0C0C0"/>
                </a:outerShdw>
              </a:effectLst>
            </a:endParaRPr>
          </a:p>
          <a:p>
            <a:pPr algn="just">
              <a:buFontTx/>
              <a:buChar char="-"/>
            </a:pPr>
            <a:endParaRPr lang="pt-BR" altLang="pt-BR" sz="2400" dirty="0">
              <a:effectLst>
                <a:outerShdw blurRad="38100" dist="38100" dir="2700000" algn="tl">
                  <a:srgbClr val="C0C0C0"/>
                </a:outerShdw>
              </a:effectLst>
            </a:endParaRPr>
          </a:p>
          <a:p>
            <a:pPr marL="0" indent="0" algn="just"/>
            <a:endParaRPr lang="pt-BR" altLang="pt-BR" sz="2400" dirty="0">
              <a:effectLst>
                <a:outerShdw blurRad="38100" dist="38100" dir="2700000" algn="tl">
                  <a:srgbClr val="C0C0C0"/>
                </a:outerShdw>
              </a:effectLst>
            </a:endParaRPr>
          </a:p>
          <a:p>
            <a:pPr marL="0" indent="0" algn="just"/>
            <a:endParaRPr lang="pt-BR" altLang="pt-BR" sz="800" dirty="0" smtClean="0">
              <a:effectLst>
                <a:outerShdw blurRad="38100" dist="38100" dir="2700000" algn="tl">
                  <a:srgbClr val="C0C0C0"/>
                </a:outerShdw>
              </a:effectLst>
            </a:endParaRPr>
          </a:p>
        </p:txBody>
      </p:sp>
      <p:pic>
        <p:nvPicPr>
          <p:cNvPr id="3" name="Imagem 2"/>
          <p:cNvPicPr>
            <a:picLocks noChangeAspect="1"/>
          </p:cNvPicPr>
          <p:nvPr/>
        </p:nvPicPr>
        <p:blipFill>
          <a:blip r:embed="rId2"/>
          <a:stretch>
            <a:fillRect/>
          </a:stretch>
        </p:blipFill>
        <p:spPr>
          <a:xfrm>
            <a:off x="616940" y="2071996"/>
            <a:ext cx="8941643" cy="2602306"/>
          </a:xfrm>
          <a:prstGeom prst="rect">
            <a:avLst/>
          </a:prstGeom>
        </p:spPr>
      </p:pic>
      <p:pic>
        <p:nvPicPr>
          <p:cNvPr id="6" name="Imagem 5"/>
          <p:cNvPicPr>
            <a:picLocks noChangeAspect="1"/>
          </p:cNvPicPr>
          <p:nvPr/>
        </p:nvPicPr>
        <p:blipFill>
          <a:blip r:embed="rId3"/>
          <a:stretch>
            <a:fillRect/>
          </a:stretch>
        </p:blipFill>
        <p:spPr>
          <a:xfrm>
            <a:off x="2301353" y="4759325"/>
            <a:ext cx="5448300" cy="2800350"/>
          </a:xfrm>
          <a:prstGeom prst="rect">
            <a:avLst/>
          </a:prstGeom>
        </p:spPr>
      </p:pic>
    </p:spTree>
    <p:extLst>
      <p:ext uri="{BB962C8B-B14F-4D97-AF65-F5344CB8AC3E}">
        <p14:creationId xmlns:p14="http://schemas.microsoft.com/office/powerpoint/2010/main" val="201061386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03238" y="1908175"/>
            <a:ext cx="9072562" cy="431800"/>
          </a:xfrm>
        </p:spPr>
        <p:txBody>
          <a:body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sp>
        <p:nvSpPr>
          <p:cNvPr id="10" name="Rectangle 3"/>
          <p:cNvSpPr txBox="1">
            <a:spLocks noChangeArrowheads="1"/>
          </p:cNvSpPr>
          <p:nvPr/>
        </p:nvSpPr>
        <p:spPr bwMode="auto">
          <a:xfrm>
            <a:off x="504825" y="2843213"/>
            <a:ext cx="8927975" cy="36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77" rIns="0" bIns="0" numCol="1" anchor="t" anchorCtr="0" compatLnSpc="1">
            <a:prstTxWarp prst="textNoShape">
              <a:avLst/>
            </a:prstTxWarp>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3000"/>
              </a:lnSpc>
            </a:pPr>
            <a:r>
              <a:rPr lang="pt-BR" altLang="pt-BR" sz="2400" dirty="0" smtClean="0">
                <a:solidFill>
                  <a:srgbClr val="EC3B04"/>
                </a:solidFill>
                <a:effectLst>
                  <a:outerShdw blurRad="38100" dist="38100" dir="2700000" algn="tl">
                    <a:srgbClr val="C0C0C0"/>
                  </a:outerShdw>
                </a:effectLst>
              </a:rPr>
              <a:t>2 – Não cumprimento de obrigações assumidas:</a:t>
            </a:r>
          </a:p>
          <a:p>
            <a:pPr algn="just"/>
            <a:r>
              <a:rPr lang="pt-BR" sz="2400" dirty="0" smtClean="0"/>
              <a:t>I </a:t>
            </a:r>
            <a:r>
              <a:rPr lang="pt-BR" sz="2400" dirty="0"/>
              <a:t>– aperfeiçoar a legislação tributária municipal, de modo a regularizar a instituição, fiscalização e cobrança de tributos de competência municipal, por meio da edição de leis e decretos regulamentares, observadas as prescrições constitucionais;</a:t>
            </a:r>
          </a:p>
          <a:p>
            <a:pPr algn="just"/>
            <a:r>
              <a:rPr lang="pt-BR" sz="2400" dirty="0" smtClean="0"/>
              <a:t>II </a:t>
            </a:r>
            <a:r>
              <a:rPr lang="pt-BR" sz="2400" dirty="0"/>
              <a:t>– envidar esforços junto ao Poder Legislativo Municipal para que o aperfeiçoamento previsto no inciso I tenha seguimento célere, até final aprovação;</a:t>
            </a:r>
          </a:p>
          <a:p>
            <a:pPr>
              <a:lnSpc>
                <a:spcPct val="83000"/>
              </a:lnSpc>
            </a:pPr>
            <a:endParaRPr lang="pt-BR" altLang="pt-BR" sz="2400" dirty="0">
              <a:solidFill>
                <a:srgbClr val="EC3B04"/>
              </a:solidFill>
              <a:effectLst>
                <a:outerShdw blurRad="38100" dist="38100" dir="2700000" algn="tl">
                  <a:srgbClr val="C0C0C0"/>
                </a:outerShdw>
              </a:effectLst>
            </a:endParaRPr>
          </a:p>
        </p:txBody>
      </p:sp>
      <p:pic>
        <p:nvPicPr>
          <p:cNvPr id="11" name="Imagem 10"/>
          <p:cNvPicPr>
            <a:picLocks noChangeAspect="1"/>
          </p:cNvPicPr>
          <p:nvPr/>
        </p:nvPicPr>
        <p:blipFill>
          <a:blip r:embed="rId2"/>
          <a:stretch>
            <a:fillRect/>
          </a:stretch>
        </p:blipFill>
        <p:spPr>
          <a:xfrm>
            <a:off x="1079872" y="0"/>
            <a:ext cx="8136904" cy="1647750"/>
          </a:xfrm>
          <a:prstGeom prst="rect">
            <a:avLst/>
          </a:prstGeom>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6593" y="1763613"/>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3600" u="sng" dirty="0" smtClean="0">
                <a:effectLst>
                  <a:outerShdw blurRad="38100" dist="38100" dir="2700000" algn="tl">
                    <a:srgbClr val="C0C0C0"/>
                  </a:outerShdw>
                </a:effectLst>
              </a:rPr>
              <a:t>Diagnóstico MPSC</a:t>
            </a:r>
            <a:endParaRPr lang="pt-BR" altLang="pt-BR" sz="3600" u="sng" dirty="0">
              <a:effectLst>
                <a:outerShdw blurRad="38100" dist="38100" dir="2700000" algn="tl">
                  <a:srgbClr val="C0C0C0"/>
                </a:outerShdw>
              </a:effectLst>
            </a:endParaRPr>
          </a:p>
        </p:txBody>
      </p:sp>
      <p:sp>
        <p:nvSpPr>
          <p:cNvPr id="7" name="Rectangle 3"/>
          <p:cNvSpPr txBox="1">
            <a:spLocks noChangeArrowheads="1"/>
          </p:cNvSpPr>
          <p:nvPr/>
        </p:nvSpPr>
        <p:spPr>
          <a:xfrm>
            <a:off x="488180" y="2699717"/>
            <a:ext cx="9070975" cy="936104"/>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altLang="pt-BR" sz="2400" dirty="0" smtClean="0">
                <a:effectLst>
                  <a:outerShdw blurRad="38100" dist="38100" dir="2700000" algn="tl">
                    <a:srgbClr val="C0C0C0"/>
                  </a:outerShdw>
                </a:effectLst>
              </a:rPr>
              <a:t>Objetivo: verificar, em cada Município, pontos de alerta na arrecadação tributária</a:t>
            </a:r>
          </a:p>
          <a:p>
            <a:pPr algn="just">
              <a:buFontTx/>
              <a:buChar char="-"/>
            </a:pPr>
            <a:r>
              <a:rPr lang="pt-BR" altLang="pt-BR" sz="2400" dirty="0" smtClean="0">
                <a:effectLst>
                  <a:outerShdw blurRad="38100" dist="38100" dir="2700000" algn="tl">
                    <a:srgbClr val="C0C0C0"/>
                  </a:outerShdw>
                </a:effectLst>
              </a:rPr>
              <a:t>Metodologia: Análise comparativa de dados, permitindo que cada Município possa analisar sua situação e a de outros Municípios de idêntico porte e IDH.</a:t>
            </a:r>
          </a:p>
          <a:p>
            <a:pPr algn="just">
              <a:buFontTx/>
              <a:buChar char="-"/>
            </a:pPr>
            <a:r>
              <a:rPr lang="pt-BR" altLang="pt-BR" sz="2400" dirty="0" smtClean="0">
                <a:effectLst>
                  <a:outerShdw blurRad="38100" dist="38100" dir="2700000" algn="tl">
                    <a:srgbClr val="C0C0C0"/>
                  </a:outerShdw>
                </a:effectLst>
              </a:rPr>
              <a:t>Estratégia: Correção de rumos pelos próprios Municípios, com apoio do MPSC e Associações Municipais</a:t>
            </a:r>
          </a:p>
          <a:p>
            <a:pPr algn="just">
              <a:buFontTx/>
              <a:buChar char="-"/>
            </a:pPr>
            <a:r>
              <a:rPr lang="pt-BR" altLang="pt-BR" sz="2400" dirty="0" smtClean="0">
                <a:effectLst>
                  <a:outerShdw blurRad="38100" dist="38100" dir="2700000" algn="tl">
                    <a:srgbClr val="C0C0C0"/>
                  </a:outerShdw>
                </a:effectLst>
              </a:rPr>
              <a:t>Resultado: incremento da arrecadação tributária própria, evitando a renúncia fiscal e suas consequências ao Município e ao </a:t>
            </a:r>
            <a:r>
              <a:rPr lang="pt-BR" altLang="pt-BR" sz="2400" u="sng" dirty="0" smtClean="0">
                <a:effectLst>
                  <a:outerShdw blurRad="38100" dist="38100" dir="2700000" algn="tl">
                    <a:srgbClr val="C0C0C0"/>
                  </a:outerShdw>
                </a:effectLst>
              </a:rPr>
              <a:t>Gestor</a:t>
            </a:r>
          </a:p>
          <a:p>
            <a:pPr algn="just">
              <a:buFontTx/>
              <a:buChar char="-"/>
            </a:pPr>
            <a:endParaRPr lang="pt-BR" altLang="pt-BR" sz="800" dirty="0" smtClean="0">
              <a:effectLst>
                <a:outerShdw blurRad="38100" dist="38100" dir="2700000" algn="tl">
                  <a:srgbClr val="C0C0C0"/>
                </a:outerShdw>
              </a:effectLst>
            </a:endParaRPr>
          </a:p>
        </p:txBody>
      </p:sp>
      <p:pic>
        <p:nvPicPr>
          <p:cNvPr id="8" name="Imagem 7"/>
          <p:cNvPicPr>
            <a:picLocks noChangeAspect="1"/>
          </p:cNvPicPr>
          <p:nvPr/>
        </p:nvPicPr>
        <p:blipFill>
          <a:blip r:embed="rId2"/>
          <a:stretch>
            <a:fillRect/>
          </a:stretch>
        </p:blipFill>
        <p:spPr>
          <a:xfrm>
            <a:off x="1079872" y="0"/>
            <a:ext cx="8136904" cy="1647750"/>
          </a:xfrm>
          <a:prstGeom prst="rect">
            <a:avLst/>
          </a:prstGeom>
        </p:spPr>
      </p:pic>
    </p:spTree>
    <p:extLst>
      <p:ext uri="{BB962C8B-B14F-4D97-AF65-F5344CB8AC3E}">
        <p14:creationId xmlns:p14="http://schemas.microsoft.com/office/powerpoint/2010/main" val="1468761017"/>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2043" y="169160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u="sng" dirty="0" smtClean="0">
                <a:effectLst>
                  <a:outerShdw blurRad="38100" dist="38100" dir="2700000" algn="tl">
                    <a:srgbClr val="C0C0C0"/>
                  </a:outerShdw>
                </a:effectLst>
              </a:rPr>
              <a:t>RESPONSABILIDADE DO GESTOR</a:t>
            </a:r>
            <a:endParaRPr lang="pt-BR" altLang="pt-BR" sz="28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5" name="Rectangle 3"/>
          <p:cNvSpPr txBox="1">
            <a:spLocks noChangeArrowheads="1"/>
          </p:cNvSpPr>
          <p:nvPr/>
        </p:nvSpPr>
        <p:spPr>
          <a:xfrm>
            <a:off x="576263" y="2266950"/>
            <a:ext cx="9001125" cy="5184775"/>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3000"/>
              </a:lnSpc>
            </a:pPr>
            <a:r>
              <a:rPr lang="pt-BR" altLang="pt-BR" sz="2000" dirty="0" smtClean="0">
                <a:solidFill>
                  <a:srgbClr val="EC3B04"/>
                </a:solidFill>
                <a:effectLst>
                  <a:outerShdw blurRad="38100" dist="38100" dir="2700000" algn="tl">
                    <a:srgbClr val="C0C0C0"/>
                  </a:outerShdw>
                </a:effectLst>
              </a:rPr>
              <a:t>LEI DE RESPONSABILIDADE FISCAL (Lei Complementar nº 101/2000):</a:t>
            </a:r>
          </a:p>
          <a:p>
            <a:pPr>
              <a:lnSpc>
                <a:spcPct val="83000"/>
              </a:lnSpc>
            </a:pPr>
            <a:r>
              <a:rPr lang="pt-BR" altLang="pt-BR" sz="2000" dirty="0" smtClean="0">
                <a:solidFill>
                  <a:srgbClr val="EC3B04"/>
                </a:solidFill>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Art. 11. Constituem requisitos essenciais da responsabilidade na gestão fiscal a instituição, previsão e efetiva arrecadação de todos os tributos da competência constitucional do ente da Federação.</a:t>
            </a:r>
          </a:p>
          <a:p>
            <a:pPr>
              <a:lnSpc>
                <a:spcPct val="83000"/>
              </a:lnSpc>
            </a:pPr>
            <a:r>
              <a:rPr lang="pt-BR" altLang="pt-BR" sz="2000" dirty="0" smtClean="0">
                <a:effectLst>
                  <a:outerShdw blurRad="38100" dist="38100" dir="2700000" algn="tl">
                    <a:srgbClr val="C0C0C0"/>
                  </a:outerShdw>
                </a:effectLst>
              </a:rPr>
              <a:t>     Parágrafo único. É </a:t>
            </a:r>
            <a:r>
              <a:rPr lang="pt-BR" altLang="pt-BR" sz="2000" dirty="0" smtClean="0">
                <a:solidFill>
                  <a:srgbClr val="EC3B04"/>
                </a:solidFill>
                <a:effectLst>
                  <a:outerShdw blurRad="38100" dist="38100" dir="2700000" algn="tl">
                    <a:srgbClr val="C0C0C0"/>
                  </a:outerShdw>
                </a:effectLst>
              </a:rPr>
              <a:t>vedada a realização de transferências voluntárias para o ente que não observe o disposto no caput</a:t>
            </a:r>
            <a:r>
              <a:rPr lang="pt-BR" altLang="pt-BR" sz="2000" dirty="0" smtClean="0">
                <a:effectLst>
                  <a:outerShdw blurRad="38100" dist="38100" dir="2700000" algn="tl">
                    <a:srgbClr val="C0C0C0"/>
                  </a:outerShdw>
                </a:effectLst>
              </a:rPr>
              <a:t>, no que se refere aos impostos.</a:t>
            </a:r>
          </a:p>
          <a:p>
            <a:pPr>
              <a:lnSpc>
                <a:spcPct val="83000"/>
              </a:lnSpc>
            </a:pPr>
            <a:r>
              <a:rPr lang="pt-BR" altLang="pt-BR" sz="2000" dirty="0" smtClean="0">
                <a:solidFill>
                  <a:srgbClr val="EC3B04"/>
                </a:solidFill>
                <a:effectLst>
                  <a:outerShdw blurRad="38100" dist="38100" dir="2700000" algn="tl">
                    <a:srgbClr val="C0C0C0"/>
                  </a:outerShdw>
                </a:effectLst>
              </a:rPr>
              <a:t>LEI DE IMPROBIDADE ADMINISTRATIVA (Lei nº 8.429/1992):</a:t>
            </a:r>
          </a:p>
          <a:p>
            <a:pPr>
              <a:lnSpc>
                <a:spcPct val="83000"/>
              </a:lnSpc>
            </a:pPr>
            <a:r>
              <a:rPr lang="pt-BR" altLang="pt-BR" sz="2000" dirty="0" smtClean="0">
                <a:solidFill>
                  <a:srgbClr val="EC3B04"/>
                </a:solidFill>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 [...]</a:t>
            </a:r>
          </a:p>
          <a:p>
            <a:pPr>
              <a:lnSpc>
                <a:spcPct val="83000"/>
              </a:lnSpc>
            </a:pPr>
            <a:r>
              <a:rPr lang="pt-BR" altLang="pt-BR" sz="2000" dirty="0" smtClean="0">
                <a:effectLst>
                  <a:outerShdw blurRad="38100" dist="38100" dir="2700000" algn="tl">
                    <a:srgbClr val="C0C0C0"/>
                  </a:outerShdw>
                </a:effectLst>
              </a:rPr>
              <a:t>     X - </a:t>
            </a:r>
            <a:r>
              <a:rPr lang="pt-BR" altLang="pt-BR" sz="2000" dirty="0" smtClean="0">
                <a:solidFill>
                  <a:srgbClr val="EC3B04"/>
                </a:solidFill>
                <a:effectLst>
                  <a:outerShdw blurRad="38100" dist="38100" dir="2700000" algn="tl">
                    <a:srgbClr val="C0C0C0"/>
                  </a:outerShdw>
                </a:effectLst>
              </a:rPr>
              <a:t>agir negligentemente na arrecadação de tributo</a:t>
            </a:r>
            <a:r>
              <a:rPr lang="pt-BR" altLang="pt-BR" sz="2000" dirty="0" smtClean="0">
                <a:effectLst>
                  <a:outerShdw blurRad="38100" dist="38100" dir="2700000" algn="tl">
                    <a:srgbClr val="C0C0C0"/>
                  </a:outerShdw>
                </a:effectLst>
              </a:rPr>
              <a:t> ou renda, bem como no que diz respeito à conservação do patrimônio público;</a:t>
            </a:r>
          </a:p>
          <a:p>
            <a:pPr>
              <a:lnSpc>
                <a:spcPct val="83000"/>
              </a:lnSpc>
            </a:pPr>
            <a:endParaRPr lang="pt-BR" altLang="pt-BR" sz="2000" dirty="0" smtClean="0">
              <a:effectLst>
                <a:outerShdw blurRad="38100" dist="38100" dir="2700000" algn="tl">
                  <a:srgbClr val="C0C0C0"/>
                </a:outerShdw>
              </a:effectLst>
            </a:endParaRPr>
          </a:p>
          <a:p>
            <a:pPr>
              <a:lnSpc>
                <a:spcPct val="83000"/>
              </a:lnSpc>
              <a:spcAft>
                <a:spcPct val="0"/>
              </a:spcAft>
              <a:buClrTx/>
              <a:buFontTx/>
              <a:buNone/>
            </a:pPr>
            <a:endParaRPr lang="pt-BR" altLang="pt-BR" sz="2000" dirty="0">
              <a:effectLst>
                <a:outerShdw blurRad="38100" dist="38100" dir="2700000" algn="tl">
                  <a:srgbClr val="C0C0C0"/>
                </a:outerShdw>
              </a:effectLst>
            </a:endParaRPr>
          </a:p>
        </p:txBody>
      </p:sp>
    </p:spTree>
    <p:extLst>
      <p:ext uri="{BB962C8B-B14F-4D97-AF65-F5344CB8AC3E}">
        <p14:creationId xmlns:p14="http://schemas.microsoft.com/office/powerpoint/2010/main" val="2566964158"/>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6263" y="97152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u="sng" dirty="0" smtClean="0">
                <a:effectLst>
                  <a:outerShdw blurRad="38100" dist="38100" dir="2700000" algn="tl">
                    <a:srgbClr val="C0C0C0"/>
                  </a:outerShdw>
                </a:effectLst>
              </a:rPr>
              <a:t>RESPONSABILIDADE DO GESTOR</a:t>
            </a:r>
            <a:endParaRPr lang="pt-BR" altLang="pt-BR" sz="2800" u="sng"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971525"/>
          </a:xfrm>
          <a:prstGeom prst="rect">
            <a:avLst/>
          </a:prstGeom>
        </p:spPr>
      </p:pic>
      <p:sp>
        <p:nvSpPr>
          <p:cNvPr id="5" name="Rectangle 3"/>
          <p:cNvSpPr txBox="1">
            <a:spLocks noChangeArrowheads="1"/>
          </p:cNvSpPr>
          <p:nvPr/>
        </p:nvSpPr>
        <p:spPr>
          <a:xfrm>
            <a:off x="523937" y="1619597"/>
            <a:ext cx="9001125" cy="5400600"/>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ltLang="pt-BR" sz="1800" b="0" u="sng" dirty="0" smtClean="0">
                <a:solidFill>
                  <a:srgbClr val="EC3B04"/>
                </a:solidFill>
                <a:effectLst>
                  <a:outerShdw blurRad="38100" dist="38100" dir="2700000" algn="tl">
                    <a:srgbClr val="000000">
                      <a:alpha val="43137"/>
                    </a:srgbClr>
                  </a:outerShdw>
                </a:effectLst>
              </a:rPr>
              <a:t>Recente Decisão do TJSC: </a:t>
            </a:r>
            <a:r>
              <a:rPr lang="pt-BR" sz="1800" b="0" dirty="0">
                <a:effectLst>
                  <a:outerShdw blurRad="38100" dist="38100" dir="2700000" algn="tl">
                    <a:srgbClr val="000000">
                      <a:alpha val="43137"/>
                    </a:srgbClr>
                  </a:outerShdw>
                </a:effectLst>
              </a:rPr>
              <a:t>Apelação Cível n. 0003463-37.2010.8.24.0007 de </a:t>
            </a:r>
            <a:r>
              <a:rPr lang="pt-BR" sz="1800" b="0" dirty="0" smtClean="0">
                <a:effectLst>
                  <a:outerShdw blurRad="38100" dist="38100" dir="2700000" algn="tl">
                    <a:srgbClr val="000000">
                      <a:alpha val="43137"/>
                    </a:srgbClr>
                  </a:outerShdw>
                </a:effectLst>
              </a:rPr>
              <a:t>Biguaçu, Relator </a:t>
            </a:r>
            <a:r>
              <a:rPr lang="pt-BR" sz="1800" b="0" dirty="0">
                <a:effectLst>
                  <a:outerShdw blurRad="38100" dist="38100" dir="2700000" algn="tl">
                    <a:srgbClr val="000000">
                      <a:alpha val="43137"/>
                    </a:srgbClr>
                  </a:outerShdw>
                </a:effectLst>
              </a:rPr>
              <a:t>Desembargador Luiz Fernando </a:t>
            </a:r>
            <a:r>
              <a:rPr lang="pt-BR" sz="1800" b="0" dirty="0" err="1" smtClean="0">
                <a:effectLst>
                  <a:outerShdw blurRad="38100" dist="38100" dir="2700000" algn="tl">
                    <a:srgbClr val="000000">
                      <a:alpha val="43137"/>
                    </a:srgbClr>
                  </a:outerShdw>
                </a:effectLst>
              </a:rPr>
              <a:t>Boller</a:t>
            </a:r>
            <a:endParaRPr lang="pt-BR" sz="1800" b="0" dirty="0">
              <a:effectLst>
                <a:outerShdw blurRad="38100" dist="38100" dir="2700000" algn="tl">
                  <a:srgbClr val="000000">
                    <a:alpha val="43137"/>
                  </a:srgbClr>
                </a:outerShdw>
              </a:effectLst>
            </a:endParaRPr>
          </a:p>
          <a:p>
            <a:pPr marL="0" algn="just"/>
            <a:r>
              <a:rPr lang="pt-BR" altLang="pt-BR" sz="1650" dirty="0" smtClean="0">
                <a:effectLst>
                  <a:outerShdw blurRad="38100" dist="38100" dir="2700000" algn="tl">
                    <a:srgbClr val="000000">
                      <a:alpha val="43137"/>
                    </a:srgbClr>
                  </a:outerShdw>
                </a:effectLst>
              </a:rPr>
              <a:t>APELAÇÃO</a:t>
            </a:r>
            <a:r>
              <a:rPr lang="pt-BR" altLang="pt-BR" sz="1650" dirty="0">
                <a:effectLst>
                  <a:outerShdw blurRad="38100" dist="38100" dir="2700000" algn="tl">
                    <a:srgbClr val="000000">
                      <a:alpha val="43137"/>
                    </a:srgbClr>
                  </a:outerShdw>
                </a:effectLst>
              </a:rPr>
              <a:t>. AÇÃO CIVIL PÚBLICA. </a:t>
            </a:r>
            <a:r>
              <a:rPr lang="pt-BR" altLang="pt-BR" sz="1650" dirty="0" smtClean="0">
                <a:effectLst>
                  <a:outerShdw blurRad="38100" dist="38100" dir="2700000" algn="tl">
                    <a:srgbClr val="000000">
                      <a:alpha val="43137"/>
                    </a:srgbClr>
                  </a:outerShdw>
                </a:effectLst>
              </a:rPr>
              <a:t>IMPROBIDADE ADMINISTRATIVA [...] ADUZIDA </a:t>
            </a:r>
            <a:r>
              <a:rPr lang="pt-BR" altLang="pt-BR" sz="1650" dirty="0">
                <a:effectLst>
                  <a:outerShdw blurRad="38100" dist="38100" dir="2700000" algn="tl">
                    <a:srgbClr val="000000">
                      <a:alpha val="43137"/>
                    </a:srgbClr>
                  </a:outerShdw>
                </a:effectLst>
              </a:rPr>
              <a:t>INÉRCIA DO EX-ALCAIDE EM </a:t>
            </a:r>
            <a:r>
              <a:rPr lang="pt-BR" altLang="pt-BR" sz="1650" dirty="0" smtClean="0">
                <a:effectLst>
                  <a:outerShdw blurRad="38100" dist="38100" dir="2700000" algn="tl">
                    <a:srgbClr val="000000">
                      <a:alpha val="43137"/>
                    </a:srgbClr>
                  </a:outerShdw>
                </a:effectLst>
              </a:rPr>
              <a:t>PROMOVER A </a:t>
            </a:r>
            <a:r>
              <a:rPr lang="pt-BR" altLang="pt-BR" sz="1650" dirty="0">
                <a:effectLst>
                  <a:outerShdw blurRad="38100" dist="38100" dir="2700000" algn="tl">
                    <a:srgbClr val="000000">
                      <a:alpha val="43137"/>
                    </a:srgbClr>
                  </a:outerShdw>
                </a:effectLst>
              </a:rPr>
              <a:t>ATUALIZAÇÃO MONETÁRIA DA PLANTA </a:t>
            </a:r>
            <a:r>
              <a:rPr lang="pt-BR" altLang="pt-BR" sz="1650" dirty="0" smtClean="0">
                <a:effectLst>
                  <a:outerShdw blurRad="38100" dist="38100" dir="2700000" algn="tl">
                    <a:srgbClr val="000000">
                      <a:alpha val="43137"/>
                    </a:srgbClr>
                  </a:outerShdw>
                </a:effectLst>
              </a:rPr>
              <a:t>GENÉRICA DE </a:t>
            </a:r>
            <a:r>
              <a:rPr lang="pt-BR" altLang="pt-BR" sz="1650" dirty="0">
                <a:effectLst>
                  <a:outerShdw blurRad="38100" dist="38100" dir="2700000" algn="tl">
                    <a:srgbClr val="000000">
                      <a:alpha val="43137"/>
                    </a:srgbClr>
                  </a:outerShdw>
                </a:effectLst>
              </a:rPr>
              <a:t>VALORES, BASE PARA COBRANÇA DO IPTU, E </a:t>
            </a:r>
            <a:r>
              <a:rPr lang="pt-BR" altLang="pt-BR" sz="1650" dirty="0" smtClean="0">
                <a:effectLst>
                  <a:outerShdw blurRad="38100" dist="38100" dir="2700000" algn="tl">
                    <a:srgbClr val="000000">
                      <a:alpha val="43137"/>
                    </a:srgbClr>
                  </a:outerShdw>
                </a:effectLst>
              </a:rPr>
              <a:t>A CORREÇÃO </a:t>
            </a:r>
            <a:r>
              <a:rPr lang="pt-BR" altLang="pt-BR" sz="1650" dirty="0">
                <a:effectLst>
                  <a:outerShdw blurRad="38100" dist="38100" dir="2700000" algn="tl">
                    <a:srgbClr val="000000">
                      <a:alpha val="43137"/>
                    </a:srgbClr>
                  </a:outerShdw>
                </a:effectLst>
              </a:rPr>
              <a:t>MONETÁRIA DO </a:t>
            </a:r>
            <a:r>
              <a:rPr lang="pt-BR" altLang="pt-BR" sz="1650" dirty="0" smtClean="0">
                <a:effectLst>
                  <a:outerShdw blurRad="38100" dist="38100" dir="2700000" algn="tl">
                    <a:srgbClr val="000000">
                      <a:alpha val="43137"/>
                    </a:srgbClr>
                  </a:outerShdw>
                </a:effectLst>
              </a:rPr>
              <a:t>IMPOSTO. ESTAGNAÇÃO </a:t>
            </a:r>
            <a:r>
              <a:rPr lang="pt-BR" altLang="pt-BR" sz="1650" dirty="0">
                <a:effectLst>
                  <a:outerShdw blurRad="38100" dist="38100" dir="2700000" algn="tl">
                    <a:srgbClr val="000000">
                      <a:alpha val="43137"/>
                    </a:srgbClr>
                  </a:outerShdw>
                </a:effectLst>
              </a:rPr>
              <a:t>DOS ÍNDICES DE ATUALIZAÇÃO </a:t>
            </a:r>
            <a:r>
              <a:rPr lang="pt-BR" altLang="pt-BR" sz="1650" dirty="0" smtClean="0">
                <a:effectLst>
                  <a:outerShdw blurRad="38100" dist="38100" dir="2700000" algn="tl">
                    <a:srgbClr val="000000">
                      <a:alpha val="43137"/>
                    </a:srgbClr>
                  </a:outerShdw>
                </a:effectLst>
              </a:rPr>
              <a:t>QUE PERDUROU </a:t>
            </a:r>
            <a:r>
              <a:rPr lang="pt-BR" altLang="pt-BR" sz="1650" dirty="0">
                <a:effectLst>
                  <a:outerShdw blurRad="38100" dist="38100" dir="2700000" algn="tl">
                    <a:srgbClr val="000000">
                      <a:alpha val="43137"/>
                    </a:srgbClr>
                  </a:outerShdw>
                </a:effectLst>
              </a:rPr>
              <a:t>DURANTE OS 8 ANOS DE </a:t>
            </a:r>
            <a:r>
              <a:rPr lang="pt-BR" altLang="pt-BR" sz="1650" dirty="0" smtClean="0">
                <a:effectLst>
                  <a:outerShdw blurRad="38100" dist="38100" dir="2700000" algn="tl">
                    <a:srgbClr val="000000">
                      <a:alpha val="43137"/>
                    </a:srgbClr>
                  </a:outerShdw>
                </a:effectLst>
              </a:rPr>
              <a:t>MANDATOS. RESPONSABILIDADE </a:t>
            </a:r>
            <a:r>
              <a:rPr lang="pt-BR" altLang="pt-BR" sz="1650" dirty="0">
                <a:effectLst>
                  <a:outerShdw blurRad="38100" dist="38100" dir="2700000" algn="tl">
                    <a:srgbClr val="000000">
                      <a:alpha val="43137"/>
                    </a:srgbClr>
                  </a:outerShdw>
                </a:effectLst>
              </a:rPr>
              <a:t>QUE NÃO PODE </a:t>
            </a:r>
            <a:r>
              <a:rPr lang="pt-BR" altLang="pt-BR" sz="1650" dirty="0" smtClean="0">
                <a:effectLst>
                  <a:outerShdw blurRad="38100" dist="38100" dir="2700000" algn="tl">
                    <a:srgbClr val="000000">
                      <a:alpha val="43137"/>
                    </a:srgbClr>
                  </a:outerShdw>
                </a:effectLst>
              </a:rPr>
              <a:t>SER TRANSFERIDA </a:t>
            </a:r>
            <a:r>
              <a:rPr lang="pt-BR" altLang="pt-BR" sz="1650" dirty="0">
                <a:effectLst>
                  <a:outerShdw blurRad="38100" dist="38100" dir="2700000" algn="tl">
                    <a:srgbClr val="000000">
                      <a:alpha val="43137"/>
                    </a:srgbClr>
                  </a:outerShdw>
                </a:effectLst>
              </a:rPr>
              <a:t>AOS SECRETÁRIOS </a:t>
            </a:r>
            <a:r>
              <a:rPr lang="pt-BR" altLang="pt-BR" sz="1650" dirty="0" smtClean="0">
                <a:effectLst>
                  <a:outerShdw blurRad="38100" dist="38100" dir="2700000" algn="tl">
                    <a:srgbClr val="000000">
                      <a:alpha val="43137"/>
                    </a:srgbClr>
                  </a:outerShdw>
                </a:effectLst>
              </a:rPr>
              <a:t>MUNICIPAIS, COMPETINDO </a:t>
            </a:r>
            <a:r>
              <a:rPr lang="pt-BR" altLang="pt-BR" sz="1650" dirty="0">
                <a:effectLst>
                  <a:outerShdw blurRad="38100" dist="38100" dir="2700000" algn="tl">
                    <a:srgbClr val="000000">
                      <a:alpha val="43137"/>
                    </a:srgbClr>
                  </a:outerShdw>
                </a:effectLst>
              </a:rPr>
              <a:t>AO CHEFE DO EXECUTIVO, </a:t>
            </a:r>
            <a:r>
              <a:rPr lang="pt-BR" altLang="pt-BR" sz="1650" dirty="0" smtClean="0">
                <a:effectLst>
                  <a:outerShdw blurRad="38100" dist="38100" dir="2700000" algn="tl">
                    <a:srgbClr val="000000">
                      <a:alpha val="43137"/>
                    </a:srgbClr>
                  </a:outerShdw>
                </a:effectLst>
              </a:rPr>
              <a:t>QUE, INCLUSIVE</a:t>
            </a:r>
            <a:r>
              <a:rPr lang="pt-BR" altLang="pt-BR" sz="1650" dirty="0">
                <a:effectLst>
                  <a:outerShdw blurRad="38100" dist="38100" dir="2700000" algn="tl">
                    <a:srgbClr val="000000">
                      <a:alpha val="43137"/>
                    </a:srgbClr>
                  </a:outerShdw>
                </a:effectLst>
              </a:rPr>
              <a:t>, NOTICIOU TER CONHECIMENTO DE QUE </a:t>
            </a:r>
            <a:r>
              <a:rPr lang="pt-BR" altLang="pt-BR" sz="1650" dirty="0" smtClean="0">
                <a:effectLst>
                  <a:outerShdw blurRad="38100" dist="38100" dir="2700000" algn="tl">
                    <a:srgbClr val="000000">
                      <a:alpha val="43137"/>
                    </a:srgbClr>
                  </a:outerShdw>
                </a:effectLst>
              </a:rPr>
              <a:t>A SECRETARIA </a:t>
            </a:r>
            <a:r>
              <a:rPr lang="pt-BR" altLang="pt-BR" sz="1650" dirty="0">
                <a:effectLst>
                  <a:outerShdw blurRad="38100" dist="38100" dir="2700000" algn="tl">
                    <a:srgbClr val="000000">
                      <a:alpha val="43137"/>
                    </a:srgbClr>
                  </a:outerShdw>
                </a:effectLst>
              </a:rPr>
              <a:t>MUNICIPAL DE FINANÇAS "</a:t>
            </a:r>
            <a:r>
              <a:rPr lang="pt-BR" altLang="pt-BR" sz="1650" dirty="0" smtClean="0">
                <a:effectLst>
                  <a:outerShdw blurRad="38100" dist="38100" dir="2700000" algn="tl">
                    <a:srgbClr val="000000">
                      <a:alpha val="43137"/>
                    </a:srgbClr>
                  </a:outerShdw>
                </a:effectLst>
              </a:rPr>
              <a:t>PRIORIZOU UM </a:t>
            </a:r>
            <a:r>
              <a:rPr lang="pt-BR" altLang="pt-BR" sz="1650" dirty="0">
                <a:effectLst>
                  <a:outerShdw blurRad="38100" dist="38100" dir="2700000" algn="tl">
                    <a:srgbClr val="000000">
                      <a:alpha val="43137"/>
                    </a:srgbClr>
                  </a:outerShdw>
                </a:effectLst>
              </a:rPr>
              <a:t>MELHOR ACOMPANHAMENTO DAS </a:t>
            </a:r>
            <a:r>
              <a:rPr lang="pt-BR" altLang="pt-BR" sz="1650" dirty="0" smtClean="0">
                <a:effectLst>
                  <a:outerShdw blurRad="38100" dist="38100" dir="2700000" algn="tl">
                    <a:srgbClr val="000000">
                      <a:alpha val="43137"/>
                    </a:srgbClr>
                  </a:outerShdw>
                </a:effectLst>
              </a:rPr>
              <a:t>DECLARAÇÕES DE </a:t>
            </a:r>
            <a:r>
              <a:rPr lang="pt-BR" altLang="pt-BR" sz="1650" dirty="0">
                <a:effectLst>
                  <a:outerShdw blurRad="38100" dist="38100" dir="2700000" algn="tl">
                    <a:srgbClr val="000000">
                      <a:alpha val="43137"/>
                    </a:srgbClr>
                  </a:outerShdw>
                </a:effectLst>
              </a:rPr>
              <a:t>INFORMAÇÕES FISCAIS (DIEFS) [...]", </a:t>
            </a:r>
            <a:r>
              <a:rPr lang="pt-BR" altLang="pt-BR" sz="1650" dirty="0" smtClean="0">
                <a:effectLst>
                  <a:outerShdw blurRad="38100" dist="38100" dir="2700000" algn="tl">
                    <a:srgbClr val="000000">
                      <a:alpha val="43137"/>
                    </a:srgbClr>
                  </a:outerShdw>
                </a:effectLst>
              </a:rPr>
              <a:t>OBJETIVANDO AUMENTAR </a:t>
            </a:r>
            <a:r>
              <a:rPr lang="pt-BR" altLang="pt-BR" sz="1650" dirty="0">
                <a:effectLst>
                  <a:outerShdw blurRad="38100" dist="38100" dir="2700000" algn="tl">
                    <a:srgbClr val="000000">
                      <a:alpha val="43137"/>
                    </a:srgbClr>
                  </a:outerShdw>
                </a:effectLst>
              </a:rPr>
              <a:t>A PARTICIPAÇÃO DA </a:t>
            </a:r>
            <a:r>
              <a:rPr lang="pt-BR" altLang="pt-BR" sz="1650" dirty="0" smtClean="0">
                <a:effectLst>
                  <a:outerShdw blurRad="38100" dist="38100" dir="2700000" algn="tl">
                    <a:srgbClr val="000000">
                      <a:alpha val="43137"/>
                    </a:srgbClr>
                  </a:outerShdw>
                </a:effectLst>
              </a:rPr>
              <a:t> UNICIPALIDADE NOS </a:t>
            </a:r>
            <a:r>
              <a:rPr lang="pt-BR" altLang="pt-BR" sz="1650" dirty="0">
                <a:effectLst>
                  <a:outerShdw blurRad="38100" dist="38100" dir="2700000" algn="tl">
                    <a:srgbClr val="000000">
                      <a:alpha val="43137"/>
                    </a:srgbClr>
                  </a:outerShdw>
                </a:effectLst>
              </a:rPr>
              <a:t>REPASSES DO </a:t>
            </a:r>
            <a:r>
              <a:rPr lang="pt-BR" altLang="pt-BR" sz="1650" dirty="0" smtClean="0">
                <a:effectLst>
                  <a:outerShdw blurRad="38100" dist="38100" dir="2700000" algn="tl">
                    <a:srgbClr val="000000">
                      <a:alpha val="43137"/>
                    </a:srgbClr>
                  </a:outerShdw>
                </a:effectLst>
              </a:rPr>
              <a:t>ICMS. ALEGAÇÃO </a:t>
            </a:r>
            <a:r>
              <a:rPr lang="pt-BR" altLang="pt-BR" sz="1650" dirty="0">
                <a:effectLst>
                  <a:outerShdw blurRad="38100" dist="38100" dir="2700000" algn="tl">
                    <a:srgbClr val="000000">
                      <a:alpha val="43137"/>
                    </a:srgbClr>
                  </a:outerShdw>
                </a:effectLst>
              </a:rPr>
              <a:t>QUE REVELA CONHECIMENTO </a:t>
            </a:r>
            <a:r>
              <a:rPr lang="pt-BR" altLang="pt-BR" sz="1650" dirty="0" smtClean="0">
                <a:effectLst>
                  <a:outerShdw blurRad="38100" dist="38100" dir="2700000" algn="tl">
                    <a:srgbClr val="000000">
                      <a:alpha val="43137"/>
                    </a:srgbClr>
                  </a:outerShdw>
                </a:effectLst>
              </a:rPr>
              <a:t>A RESPEITO </a:t>
            </a:r>
            <a:r>
              <a:rPr lang="pt-BR" altLang="pt-BR" sz="1650" dirty="0">
                <a:effectLst>
                  <a:outerShdw blurRad="38100" dist="38100" dir="2700000" algn="tl">
                    <a:srgbClr val="000000">
                      <a:alpha val="43137"/>
                    </a:srgbClr>
                  </a:outerShdw>
                </a:effectLst>
              </a:rPr>
              <a:t>DE MATÉRIA TRIBUTÁRIA, </a:t>
            </a:r>
            <a:r>
              <a:rPr lang="pt-BR" altLang="pt-BR" sz="1650" dirty="0" smtClean="0">
                <a:effectLst>
                  <a:outerShdw blurRad="38100" dist="38100" dir="2700000" algn="tl">
                    <a:srgbClr val="000000">
                      <a:alpha val="43137"/>
                    </a:srgbClr>
                  </a:outerShdw>
                </a:effectLst>
              </a:rPr>
              <a:t>DEMONSTRANDO VISÃO </a:t>
            </a:r>
            <a:r>
              <a:rPr lang="pt-BR" altLang="pt-BR" sz="1650" dirty="0">
                <a:effectLst>
                  <a:outerShdw blurRad="38100" dist="38100" dir="2700000" algn="tl">
                    <a:srgbClr val="000000">
                      <a:alpha val="43137"/>
                    </a:srgbClr>
                  </a:outerShdw>
                </a:effectLst>
              </a:rPr>
              <a:t>ERRÔNEA DE QUE HAVIA OPÇÃO </a:t>
            </a:r>
            <a:r>
              <a:rPr lang="pt-BR" altLang="pt-BR" sz="1650" dirty="0" smtClean="0">
                <a:effectLst>
                  <a:outerShdw blurRad="38100" dist="38100" dir="2700000" algn="tl">
                    <a:srgbClr val="000000">
                      <a:alpha val="43137"/>
                    </a:srgbClr>
                  </a:outerShdw>
                </a:effectLst>
              </a:rPr>
              <a:t>E DISCRICIONARIEDADE </a:t>
            </a:r>
            <a:r>
              <a:rPr lang="pt-BR" altLang="pt-BR" sz="1650" dirty="0">
                <a:effectLst>
                  <a:outerShdw blurRad="38100" dist="38100" dir="2700000" algn="tl">
                    <a:srgbClr val="000000">
                      <a:alpha val="43137"/>
                    </a:srgbClr>
                  </a:outerShdw>
                </a:effectLst>
              </a:rPr>
              <a:t>NO TRATO COM O </a:t>
            </a:r>
            <a:r>
              <a:rPr lang="pt-BR" altLang="pt-BR" sz="1650" dirty="0" smtClean="0">
                <a:effectLst>
                  <a:outerShdw blurRad="38100" dist="38100" dir="2700000" algn="tl">
                    <a:srgbClr val="000000">
                      <a:alpha val="43137"/>
                    </a:srgbClr>
                  </a:outerShdw>
                </a:effectLst>
              </a:rPr>
              <a:t>IPTU. LEGISLAÇÃO </a:t>
            </a:r>
            <a:r>
              <a:rPr lang="pt-BR" altLang="pt-BR" sz="1650" dirty="0">
                <a:effectLst>
                  <a:outerShdw blurRad="38100" dist="38100" dir="2700000" algn="tl">
                    <a:srgbClr val="000000">
                      <a:alpha val="43137"/>
                    </a:srgbClr>
                  </a:outerShdw>
                </a:effectLst>
              </a:rPr>
              <a:t>MUNICIPAL QUE ORDENAVA, </a:t>
            </a:r>
            <a:r>
              <a:rPr lang="pt-BR" altLang="pt-BR" sz="1650" dirty="0" smtClean="0">
                <a:effectLst>
                  <a:outerShdw blurRad="38100" dist="38100" dir="2700000" algn="tl">
                    <a:srgbClr val="000000">
                      <a:alpha val="43137"/>
                    </a:srgbClr>
                  </a:outerShdw>
                </a:effectLst>
              </a:rPr>
              <a:t>NO MÍNIMO</a:t>
            </a:r>
            <a:r>
              <a:rPr lang="pt-BR" altLang="pt-BR" sz="1650" dirty="0">
                <a:effectLst>
                  <a:outerShdw blurRad="38100" dist="38100" dir="2700000" algn="tl">
                    <a:srgbClr val="000000">
                      <a:alpha val="43137"/>
                    </a:srgbClr>
                  </a:outerShdw>
                </a:effectLst>
              </a:rPr>
              <a:t>, O SIMPLES REAJUSTE MONETÁRIO </a:t>
            </a:r>
            <a:r>
              <a:rPr lang="pt-BR" altLang="pt-BR" sz="1650" dirty="0" smtClean="0">
                <a:effectLst>
                  <a:outerShdw blurRad="38100" dist="38100" dir="2700000" algn="tl">
                    <a:srgbClr val="000000">
                      <a:alpha val="43137"/>
                    </a:srgbClr>
                  </a:outerShdw>
                </a:effectLst>
              </a:rPr>
              <a:t>ANUAL PARA </a:t>
            </a:r>
            <a:r>
              <a:rPr lang="pt-BR" altLang="pt-BR" sz="1650" dirty="0">
                <a:effectLst>
                  <a:outerShdw blurRad="38100" dist="38100" dir="2700000" algn="tl">
                    <a:srgbClr val="000000">
                      <a:alpha val="43137"/>
                    </a:srgbClr>
                  </a:outerShdw>
                </a:effectLst>
              </a:rPr>
              <a:t>DEBELAR A INFLAÇÃO. </a:t>
            </a:r>
            <a:r>
              <a:rPr lang="pt-BR" altLang="pt-BR" sz="1650" dirty="0" smtClean="0">
                <a:effectLst>
                  <a:outerShdw blurRad="38100" dist="38100" dir="2700000" algn="tl">
                    <a:srgbClr val="000000">
                      <a:alpha val="43137"/>
                    </a:srgbClr>
                  </a:outerShdw>
                </a:effectLst>
              </a:rPr>
              <a:t>[...] "</a:t>
            </a:r>
            <a:r>
              <a:rPr lang="pt-BR" altLang="pt-BR" sz="1650" dirty="0">
                <a:effectLst>
                  <a:outerShdw blurRad="38100" dist="38100" dir="2700000" algn="tl">
                    <a:srgbClr val="000000">
                      <a:alpha val="43137"/>
                    </a:srgbClr>
                  </a:outerShdw>
                </a:effectLst>
              </a:rPr>
              <a:t>CORTESIA COM CHAPÉU ALHEIO". </a:t>
            </a:r>
            <a:r>
              <a:rPr lang="pt-BR" altLang="pt-BR" sz="1650" dirty="0" smtClean="0">
                <a:effectLst>
                  <a:outerShdw blurRad="38100" dist="38100" dir="2700000" algn="tl">
                    <a:srgbClr val="000000">
                      <a:alpha val="43137"/>
                    </a:srgbClr>
                  </a:outerShdw>
                </a:effectLst>
              </a:rPr>
              <a:t>PÚBLICA ADMIRAÇÃO </a:t>
            </a:r>
            <a:r>
              <a:rPr lang="pt-BR" altLang="pt-BR" sz="1650" dirty="0">
                <a:effectLst>
                  <a:outerShdw blurRad="38100" dist="38100" dir="2700000" algn="tl">
                    <a:srgbClr val="000000">
                      <a:alpha val="43137"/>
                    </a:srgbClr>
                  </a:outerShdw>
                </a:effectLst>
              </a:rPr>
              <a:t>DO ATO ÀS CUSTAS DO </a:t>
            </a:r>
            <a:r>
              <a:rPr lang="pt-BR" altLang="pt-BR" sz="1650" dirty="0" smtClean="0">
                <a:effectLst>
                  <a:outerShdw blurRad="38100" dist="38100" dir="2700000" algn="tl">
                    <a:srgbClr val="000000">
                      <a:alpha val="43137"/>
                    </a:srgbClr>
                  </a:outerShdw>
                </a:effectLst>
              </a:rPr>
              <a:t>PRÓPRIO CONTRIBUINTE </a:t>
            </a:r>
            <a:r>
              <a:rPr lang="pt-BR" altLang="pt-BR" sz="1650" dirty="0">
                <a:effectLst>
                  <a:outerShdw blurRad="38100" dist="38100" dir="2700000" algn="tl">
                    <a:srgbClr val="000000">
                      <a:alpha val="43137"/>
                    </a:srgbClr>
                  </a:outerShdw>
                </a:effectLst>
              </a:rPr>
              <a:t>(CIDADÃO</a:t>
            </a:r>
            <a:r>
              <a:rPr lang="pt-BR" altLang="pt-BR" sz="1650" dirty="0" smtClean="0">
                <a:effectLst>
                  <a:outerShdw blurRad="38100" dist="38100" dir="2700000" algn="tl">
                    <a:srgbClr val="000000">
                      <a:alpha val="43137"/>
                    </a:srgbClr>
                  </a:outerShdw>
                </a:effectLst>
              </a:rPr>
              <a:t>). DANO </a:t>
            </a:r>
            <a:r>
              <a:rPr lang="pt-BR" altLang="pt-BR" sz="1650" dirty="0">
                <a:effectLst>
                  <a:outerShdw blurRad="38100" dist="38100" dir="2700000" algn="tl">
                    <a:srgbClr val="000000">
                      <a:alpha val="43137"/>
                    </a:srgbClr>
                  </a:outerShdw>
                </a:effectLst>
              </a:rPr>
              <a:t>AO ERÁRIO RECONHECIDO, ADEMAIS, </a:t>
            </a:r>
            <a:r>
              <a:rPr lang="pt-BR" altLang="pt-BR" sz="1650" dirty="0" smtClean="0">
                <a:effectLst>
                  <a:outerShdw blurRad="38100" dist="38100" dir="2700000" algn="tl">
                    <a:srgbClr val="000000">
                      <a:alpha val="43137"/>
                    </a:srgbClr>
                  </a:outerShdw>
                </a:effectLst>
              </a:rPr>
              <a:t>PELO TRIBUNAL </a:t>
            </a:r>
            <a:r>
              <a:rPr lang="pt-BR" altLang="pt-BR" sz="1650" dirty="0">
                <a:effectLst>
                  <a:outerShdw blurRad="38100" dist="38100" dir="2700000" algn="tl">
                    <a:srgbClr val="000000">
                      <a:alpha val="43137"/>
                    </a:srgbClr>
                  </a:outerShdw>
                </a:effectLst>
              </a:rPr>
              <a:t>DE CONTAS DO </a:t>
            </a:r>
            <a:r>
              <a:rPr lang="pt-BR" altLang="pt-BR" sz="1650" dirty="0" smtClean="0">
                <a:effectLst>
                  <a:outerShdw blurRad="38100" dist="38100" dir="2700000" algn="tl">
                    <a:srgbClr val="000000">
                      <a:alpha val="43137"/>
                    </a:srgbClr>
                  </a:outerShdw>
                </a:effectLst>
              </a:rPr>
              <a:t>ESTADO. CONDUTA </a:t>
            </a:r>
            <a:r>
              <a:rPr lang="pt-BR" altLang="pt-BR" sz="1650" dirty="0">
                <a:effectLst>
                  <a:outerShdw blurRad="38100" dist="38100" dir="2700000" algn="tl">
                    <a:srgbClr val="000000">
                      <a:alpha val="43137"/>
                    </a:srgbClr>
                  </a:outerShdw>
                </a:effectLst>
              </a:rPr>
              <a:t>TIPIFICADA NO ART. 10, INC. X, DA LEI </a:t>
            </a:r>
            <a:r>
              <a:rPr lang="pt-BR" altLang="pt-BR" sz="1650" dirty="0" smtClean="0">
                <a:effectLst>
                  <a:outerShdw blurRad="38100" dist="38100" dir="2700000" algn="tl">
                    <a:srgbClr val="000000">
                      <a:alpha val="43137"/>
                    </a:srgbClr>
                  </a:outerShdw>
                </a:effectLst>
              </a:rPr>
              <a:t>Nº 8.429/92</a:t>
            </a:r>
            <a:r>
              <a:rPr lang="pt-BR" altLang="pt-BR" sz="1650" dirty="0">
                <a:effectLst>
                  <a:outerShdw blurRad="38100" dist="38100" dir="2700000" algn="tl">
                    <a:srgbClr val="000000">
                      <a:alpha val="43137"/>
                    </a:srgbClr>
                  </a:outerShdw>
                </a:effectLst>
              </a:rPr>
              <a:t>, NO SENTIDO DE QUE CONSTITUI ATO </a:t>
            </a:r>
            <a:r>
              <a:rPr lang="pt-BR" altLang="pt-BR" sz="1650" dirty="0" smtClean="0">
                <a:effectLst>
                  <a:outerShdw blurRad="38100" dist="38100" dir="2700000" algn="tl">
                    <a:srgbClr val="000000">
                      <a:alpha val="43137"/>
                    </a:srgbClr>
                  </a:outerShdw>
                </a:effectLst>
              </a:rPr>
              <a:t>DE IMPROBIDADE </a:t>
            </a:r>
            <a:r>
              <a:rPr lang="pt-BR" altLang="pt-BR" sz="1650" dirty="0">
                <a:effectLst>
                  <a:outerShdw blurRad="38100" dist="38100" dir="2700000" algn="tl">
                    <a:srgbClr val="000000">
                      <a:alpha val="43137"/>
                    </a:srgbClr>
                  </a:outerShdw>
                </a:effectLst>
              </a:rPr>
              <a:t>ADMINISTRATIVA QUE CAUSA </a:t>
            </a:r>
            <a:r>
              <a:rPr lang="pt-BR" altLang="pt-BR" sz="1650" dirty="0" smtClean="0">
                <a:effectLst>
                  <a:outerShdw blurRad="38100" dist="38100" dir="2700000" algn="tl">
                    <a:srgbClr val="000000">
                      <a:alpha val="43137"/>
                    </a:srgbClr>
                  </a:outerShdw>
                </a:effectLst>
              </a:rPr>
              <a:t>LESÃO AO </a:t>
            </a:r>
            <a:r>
              <a:rPr lang="pt-BR" altLang="pt-BR" sz="1650" dirty="0">
                <a:effectLst>
                  <a:outerShdw blurRad="38100" dist="38100" dir="2700000" algn="tl">
                    <a:srgbClr val="000000">
                      <a:alpha val="43137"/>
                    </a:srgbClr>
                  </a:outerShdw>
                </a:effectLst>
              </a:rPr>
              <a:t>ERÁRIO AQUELE QUE "AGE </a:t>
            </a:r>
            <a:r>
              <a:rPr lang="pt-BR" altLang="pt-BR" sz="1650" dirty="0" smtClean="0">
                <a:effectLst>
                  <a:outerShdw blurRad="38100" dist="38100" dir="2700000" algn="tl">
                    <a:srgbClr val="000000">
                      <a:alpha val="43137"/>
                    </a:srgbClr>
                  </a:outerShdw>
                </a:effectLst>
              </a:rPr>
              <a:t>NEGLIGENTEMENTE NA </a:t>
            </a:r>
            <a:r>
              <a:rPr lang="pt-BR" altLang="pt-BR" sz="1650" dirty="0">
                <a:effectLst>
                  <a:outerShdw blurRad="38100" dist="38100" dir="2700000" algn="tl">
                    <a:srgbClr val="000000">
                      <a:alpha val="43137"/>
                    </a:srgbClr>
                  </a:outerShdw>
                </a:effectLst>
              </a:rPr>
              <a:t>ARRECADAÇÃO DE TRIBUTO OU RENDA [...]".</a:t>
            </a:r>
            <a:endParaRPr lang="pt-BR" altLang="pt-BR" sz="165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597290"/>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04008" y="0"/>
            <a:ext cx="5616624" cy="2544334"/>
          </a:xfrm>
          <a:prstGeom prst="rect">
            <a:avLst/>
          </a:prstGeom>
        </p:spPr>
      </p:pic>
      <p:sp>
        <p:nvSpPr>
          <p:cNvPr id="3" name="Rectangle 3"/>
          <p:cNvSpPr txBox="1">
            <a:spLocks noChangeArrowheads="1"/>
          </p:cNvSpPr>
          <p:nvPr/>
        </p:nvSpPr>
        <p:spPr>
          <a:xfrm>
            <a:off x="504825" y="2843733"/>
            <a:ext cx="9216007" cy="4392092"/>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ltLang="pt-BR" dirty="0" smtClean="0">
                <a:solidFill>
                  <a:srgbClr val="EC3B04"/>
                </a:solidFill>
                <a:effectLst>
                  <a:outerShdw blurRad="38100" dist="38100" dir="2700000" algn="tl">
                    <a:srgbClr val="C0C0C0"/>
                  </a:outerShdw>
                </a:effectLst>
              </a:rPr>
              <a:t>- O que é o Projeto Transparência Fiscal? </a:t>
            </a:r>
          </a:p>
          <a:p>
            <a:r>
              <a:rPr lang="pt-BR" altLang="pt-BR" dirty="0" smtClean="0">
                <a:effectLst>
                  <a:outerShdw blurRad="38100" dist="38100" dir="2700000" algn="tl">
                    <a:srgbClr val="C0C0C0"/>
                  </a:outerShdw>
                </a:effectLst>
              </a:rPr>
              <a:t>- A quem se destina o projeto?</a:t>
            </a:r>
          </a:p>
          <a:p>
            <a:r>
              <a:rPr lang="pt-BR" altLang="pt-BR" dirty="0" smtClean="0">
                <a:solidFill>
                  <a:srgbClr val="EC3B04"/>
                </a:solidFill>
                <a:effectLst>
                  <a:outerShdw blurRad="38100" dist="38100" dir="2700000" algn="tl">
                    <a:srgbClr val="C0C0C0"/>
                  </a:outerShdw>
                </a:effectLst>
              </a:rPr>
              <a:t>- Como surgiu o projeto?</a:t>
            </a:r>
          </a:p>
          <a:p>
            <a:r>
              <a:rPr lang="pt-BR" altLang="pt-BR" dirty="0" smtClean="0">
                <a:effectLst>
                  <a:outerShdw blurRad="38100" dist="38100" dir="2700000" algn="tl">
                    <a:srgbClr val="C0C0C0"/>
                  </a:outerShdw>
                </a:effectLst>
              </a:rPr>
              <a:t>- Quais etapas foram realizadas no projeto?</a:t>
            </a:r>
          </a:p>
          <a:p>
            <a:r>
              <a:rPr lang="pt-BR" altLang="pt-BR" dirty="0" smtClean="0">
                <a:solidFill>
                  <a:srgbClr val="EC3B04"/>
                </a:solidFill>
                <a:effectLst>
                  <a:outerShdw blurRad="38100" dist="38100" dir="2700000" algn="tl">
                    <a:srgbClr val="C0C0C0"/>
                  </a:outerShdw>
                </a:effectLst>
              </a:rPr>
              <a:t>- Em que fase o projeto se encontra?</a:t>
            </a:r>
          </a:p>
          <a:p>
            <a:r>
              <a:rPr lang="pt-BR" altLang="pt-BR" dirty="0" smtClean="0">
                <a:effectLst>
                  <a:outerShdw blurRad="38100" dist="38100" dir="2700000" algn="tl">
                    <a:srgbClr val="C0C0C0"/>
                  </a:outerShdw>
                </a:effectLst>
              </a:rPr>
              <a:t>						-&gt; Lei Complementar n. 157/2016</a:t>
            </a:r>
            <a:endParaRPr lang="pt-BR" altLang="pt-BR" dirty="0">
              <a:effectLst>
                <a:outerShdw blurRad="38100" dist="38100" dir="2700000" algn="tl">
                  <a:srgbClr val="C0C0C0"/>
                </a:outerShdw>
              </a:effectLst>
            </a:endParaRPr>
          </a:p>
        </p:txBody>
      </p:sp>
    </p:spTree>
    <p:extLst>
      <p:ext uri="{BB962C8B-B14F-4D97-AF65-F5344CB8AC3E}">
        <p14:creationId xmlns:p14="http://schemas.microsoft.com/office/powerpoint/2010/main" val="3945863876"/>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04008" y="0"/>
            <a:ext cx="5616624" cy="2544334"/>
          </a:xfrm>
          <a:prstGeom prst="rect">
            <a:avLst/>
          </a:prstGeom>
        </p:spPr>
      </p:pic>
      <p:sp>
        <p:nvSpPr>
          <p:cNvPr id="4" name="Rectangle 3"/>
          <p:cNvSpPr txBox="1">
            <a:spLocks noChangeArrowheads="1"/>
          </p:cNvSpPr>
          <p:nvPr/>
        </p:nvSpPr>
        <p:spPr>
          <a:xfrm>
            <a:off x="504825" y="2843733"/>
            <a:ext cx="9216007" cy="4392092"/>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altLang="pt-BR" u="sng" dirty="0" smtClean="0">
                <a:effectLst>
                  <a:outerShdw blurRad="38100" dist="38100" dir="2700000" algn="tl">
                    <a:srgbClr val="C0C0C0"/>
                  </a:outerShdw>
                </a:effectLst>
              </a:rPr>
              <a:t>Lei Complementar n. 157/2016</a:t>
            </a:r>
          </a:p>
          <a:p>
            <a:pPr algn="just"/>
            <a:r>
              <a:rPr lang="pt-BR" altLang="pt-BR" sz="2400" dirty="0" smtClean="0">
                <a:solidFill>
                  <a:srgbClr val="EC3B04"/>
                </a:solidFill>
                <a:effectLst>
                  <a:outerShdw blurRad="38100" dist="38100" dir="2700000" algn="tl">
                    <a:srgbClr val="C0C0C0"/>
                  </a:outerShdw>
                </a:effectLst>
              </a:rPr>
              <a:t>- Elimina qualquer dúvida sobre a interpretação do limite mínimo para alíquota do ISS, em 2%, não permitindo que qualquer fórmula seja aplicada (base de cálculo reduzida, bônus fiscal, exclusão de impostos da base de cálculo, etc.) que resulte em montante inferior a este valor.</a:t>
            </a:r>
          </a:p>
          <a:p>
            <a:pPr algn="just"/>
            <a:r>
              <a:rPr lang="pt-BR" altLang="pt-BR" sz="2400" dirty="0" smtClean="0">
                <a:effectLst>
                  <a:outerShdw blurRad="38100" dist="38100" dir="2700000" algn="tl">
                    <a:srgbClr val="C0C0C0"/>
                  </a:outerShdw>
                </a:effectLst>
              </a:rPr>
              <a:t>- Estabelece prazo até 30 de dezembro de 2017 para que todos os gestores corrijam a legislação interna e atos administrativos que estejam vigentes.</a:t>
            </a:r>
          </a:p>
        </p:txBody>
      </p:sp>
    </p:spTree>
    <p:extLst>
      <p:ext uri="{BB962C8B-B14F-4D97-AF65-F5344CB8AC3E}">
        <p14:creationId xmlns:p14="http://schemas.microsoft.com/office/powerpoint/2010/main" val="2908400805"/>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04008" y="0"/>
            <a:ext cx="5616624" cy="2544334"/>
          </a:xfrm>
          <a:prstGeom prst="rect">
            <a:avLst/>
          </a:prstGeom>
        </p:spPr>
      </p:pic>
      <p:sp>
        <p:nvSpPr>
          <p:cNvPr id="4" name="Rectangle 3"/>
          <p:cNvSpPr txBox="1">
            <a:spLocks noChangeArrowheads="1"/>
          </p:cNvSpPr>
          <p:nvPr/>
        </p:nvSpPr>
        <p:spPr>
          <a:xfrm>
            <a:off x="504825" y="2843733"/>
            <a:ext cx="9216007" cy="4392092"/>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altLang="pt-BR" u="sng" dirty="0" smtClean="0">
                <a:effectLst>
                  <a:outerShdw blurRad="38100" dist="38100" dir="2700000" algn="tl">
                    <a:srgbClr val="C0C0C0"/>
                  </a:outerShdw>
                </a:effectLst>
              </a:rPr>
              <a:t>Lei Complementar n. 157/2016</a:t>
            </a:r>
          </a:p>
          <a:p>
            <a:r>
              <a:rPr lang="pt-BR" altLang="pt-BR" sz="2400" dirty="0" smtClean="0">
                <a:solidFill>
                  <a:srgbClr val="EC3B04"/>
                </a:solidFill>
                <a:effectLst>
                  <a:outerShdw blurRad="38100" dist="38100" dir="2700000" algn="tl">
                    <a:srgbClr val="C0C0C0"/>
                  </a:outerShdw>
                </a:effectLst>
              </a:rPr>
              <a:t>- Insere o artigo 10-A na Lei de Improbidade Administrativa (Lei n. 8.429/1992), determinando que </a:t>
            </a:r>
            <a:r>
              <a:rPr lang="pt-BR" altLang="pt-BR" sz="2400" i="1" dirty="0" smtClean="0">
                <a:solidFill>
                  <a:srgbClr val="EC3B04"/>
                </a:solidFill>
                <a:effectLst>
                  <a:outerShdw blurRad="38100" dist="38100" dir="2700000" algn="tl">
                    <a:srgbClr val="C0C0C0"/>
                  </a:outerShdw>
                </a:effectLst>
              </a:rPr>
              <a:t>"Constitui ato de improbidade administrativa qualquer ação ou omissão para </a:t>
            </a:r>
            <a:r>
              <a:rPr lang="pt-BR" altLang="pt-BR" sz="2400" i="1" dirty="0" smtClean="0">
                <a:effectLst>
                  <a:outerShdw blurRad="38100" dist="38100" dir="2700000" algn="tl">
                    <a:srgbClr val="C0C0C0"/>
                  </a:outerShdw>
                </a:effectLst>
              </a:rPr>
              <a:t>conceder</a:t>
            </a:r>
            <a:r>
              <a:rPr lang="pt-BR" altLang="pt-BR" sz="2400" i="1" dirty="0" smtClean="0">
                <a:solidFill>
                  <a:srgbClr val="EC3B04"/>
                </a:solidFill>
                <a:effectLst>
                  <a:outerShdw blurRad="38100" dist="38100" dir="2700000" algn="tl">
                    <a:srgbClr val="C0C0C0"/>
                  </a:outerShdw>
                </a:effectLst>
              </a:rPr>
              <a:t>, </a:t>
            </a:r>
            <a:r>
              <a:rPr lang="pt-BR" altLang="pt-BR" sz="2400" i="1" dirty="0" smtClean="0">
                <a:effectLst>
                  <a:outerShdw blurRad="38100" dist="38100" dir="2700000" algn="tl">
                    <a:srgbClr val="C0C0C0"/>
                  </a:outerShdw>
                </a:effectLst>
              </a:rPr>
              <a:t>aplicar</a:t>
            </a:r>
            <a:r>
              <a:rPr lang="pt-BR" altLang="pt-BR" sz="2400" i="1" dirty="0" smtClean="0">
                <a:solidFill>
                  <a:srgbClr val="EC3B04"/>
                </a:solidFill>
                <a:effectLst>
                  <a:outerShdw blurRad="38100" dist="38100" dir="2700000" algn="tl">
                    <a:srgbClr val="C0C0C0"/>
                  </a:outerShdw>
                </a:effectLst>
              </a:rPr>
              <a:t> ou </a:t>
            </a:r>
            <a:r>
              <a:rPr lang="pt-BR" altLang="pt-BR" sz="2400" i="1" dirty="0" smtClean="0">
                <a:effectLst>
                  <a:outerShdw blurRad="38100" dist="38100" dir="2700000" algn="tl">
                    <a:srgbClr val="C0C0C0"/>
                  </a:outerShdw>
                </a:effectLst>
              </a:rPr>
              <a:t>manter </a:t>
            </a:r>
            <a:r>
              <a:rPr lang="pt-BR" altLang="pt-BR" sz="2400" i="1" dirty="0" smtClean="0">
                <a:solidFill>
                  <a:srgbClr val="EC3B04"/>
                </a:solidFill>
                <a:effectLst>
                  <a:outerShdw blurRad="38100" dist="38100" dir="2700000" algn="tl">
                    <a:srgbClr val="C0C0C0"/>
                  </a:outerShdw>
                </a:effectLst>
              </a:rPr>
              <a:t>benefício financeiro ou tributário contrário ao que dispõem o caput e o § 1º do art. 8º-A da Lei Complementar nº 116, de 31 de julho de 2003"</a:t>
            </a:r>
            <a:r>
              <a:rPr lang="pt-BR" altLang="pt-BR" sz="2400" dirty="0" smtClean="0">
                <a:solidFill>
                  <a:srgbClr val="EC3B04"/>
                </a:solidFill>
                <a:effectLst>
                  <a:outerShdw blurRad="38100" dist="38100" dir="2700000" algn="tl">
                    <a:srgbClr val="C0C0C0"/>
                  </a:outerShdw>
                </a:effectLst>
              </a:rPr>
              <a:t>, sancionando tal conduta com a "</a:t>
            </a:r>
            <a:r>
              <a:rPr lang="pt-BR" altLang="pt-BR" sz="2400" dirty="0" smtClean="0">
                <a:effectLst>
                  <a:outerShdw blurRad="38100" dist="38100" dir="2700000" algn="tl">
                    <a:srgbClr val="C0C0C0"/>
                  </a:outerShdw>
                </a:effectLst>
              </a:rPr>
              <a:t>perda da função pública, suspensão dos direitos políticos de 5 (cinco) a 8 (oito) anos e multa civil de até 3 (três) vezes o valor do benefício financeiro ou tributário concedido</a:t>
            </a:r>
            <a:r>
              <a:rPr lang="pt-BR" altLang="pt-BR" sz="2400" dirty="0" smtClean="0">
                <a:solidFill>
                  <a:srgbClr val="EC3B04"/>
                </a:solidFill>
                <a:effectLst>
                  <a:outerShdw blurRad="38100" dist="38100" dir="2700000" algn="tl">
                    <a:srgbClr val="C0C0C0"/>
                  </a:outerShdw>
                </a:effectLst>
              </a:rPr>
              <a:t>" (artigo 12, IV, da Lei n. 8.429/1990).</a:t>
            </a:r>
          </a:p>
        </p:txBody>
      </p:sp>
    </p:spTree>
    <p:extLst>
      <p:ext uri="{BB962C8B-B14F-4D97-AF65-F5344CB8AC3E}">
        <p14:creationId xmlns:p14="http://schemas.microsoft.com/office/powerpoint/2010/main" val="3359154295"/>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04008" y="0"/>
            <a:ext cx="5616624" cy="2544334"/>
          </a:xfrm>
          <a:prstGeom prst="rect">
            <a:avLst/>
          </a:prstGeom>
        </p:spPr>
      </p:pic>
      <p:sp>
        <p:nvSpPr>
          <p:cNvPr id="4" name="Rectangle 3"/>
          <p:cNvSpPr txBox="1">
            <a:spLocks noChangeArrowheads="1"/>
          </p:cNvSpPr>
          <p:nvPr/>
        </p:nvSpPr>
        <p:spPr>
          <a:xfrm>
            <a:off x="504825" y="2843733"/>
            <a:ext cx="9216007" cy="4392092"/>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altLang="pt-BR" u="sng" dirty="0" smtClean="0">
                <a:effectLst>
                  <a:outerShdw blurRad="38100" dist="38100" dir="2700000" algn="tl">
                    <a:srgbClr val="C0C0C0"/>
                  </a:outerShdw>
                </a:effectLst>
              </a:rPr>
              <a:t>Atuação do MPSC</a:t>
            </a:r>
          </a:p>
          <a:p>
            <a:r>
              <a:rPr lang="pt-BR" altLang="pt-BR" sz="2400" dirty="0" smtClean="0">
                <a:solidFill>
                  <a:srgbClr val="EC3B04"/>
                </a:solidFill>
                <a:effectLst>
                  <a:outerShdw blurRad="38100" dist="38100" dir="2700000" algn="tl">
                    <a:srgbClr val="C0C0C0"/>
                  </a:outerShdw>
                </a:effectLst>
              </a:rPr>
              <a:t>- Ofício aos gestores informando a necessidade de início urgente de estudos nos Municípios sobre esse tema;</a:t>
            </a:r>
          </a:p>
          <a:p>
            <a:r>
              <a:rPr lang="pt-BR" altLang="pt-BR" sz="2400" dirty="0" smtClean="0">
                <a:effectLst>
                  <a:outerShdw blurRad="38100" dist="38100" dir="2700000" algn="tl">
                    <a:srgbClr val="C0C0C0"/>
                  </a:outerShdw>
                </a:effectLst>
              </a:rPr>
              <a:t>- Instauração de Procedimento para acompanhamento das medidas que estejam sendo desenvolvidas pela Municipalidade;</a:t>
            </a:r>
          </a:p>
          <a:p>
            <a:r>
              <a:rPr lang="pt-BR" altLang="pt-BR" sz="2400" dirty="0" smtClean="0">
                <a:solidFill>
                  <a:srgbClr val="EC3B04"/>
                </a:solidFill>
                <a:effectLst>
                  <a:outerShdw blurRad="38100" dist="38100" dir="2700000" algn="tl">
                    <a:srgbClr val="C0C0C0"/>
                  </a:outerShdw>
                </a:effectLst>
              </a:rPr>
              <a:t>- Ao final do prazo, análise das adequações e propositura das ações que sejam pertinentes (cancelamento de benefícios irregulares e </a:t>
            </a:r>
            <a:r>
              <a:rPr lang="pt-BR" altLang="pt-BR" sz="2400" dirty="0" err="1" smtClean="0">
                <a:solidFill>
                  <a:srgbClr val="EC3B04"/>
                </a:solidFill>
                <a:effectLst>
                  <a:outerShdw blurRad="38100" dist="38100" dir="2700000" algn="tl">
                    <a:srgbClr val="C0C0C0"/>
                  </a:outerShdw>
                </a:effectLst>
              </a:rPr>
              <a:t>sancionamento</a:t>
            </a:r>
            <a:r>
              <a:rPr lang="pt-BR" altLang="pt-BR" sz="2400" dirty="0" smtClean="0">
                <a:solidFill>
                  <a:srgbClr val="EC3B04"/>
                </a:solidFill>
                <a:effectLst>
                  <a:outerShdw blurRad="38100" dist="38100" dir="2700000" algn="tl">
                    <a:srgbClr val="C0C0C0"/>
                  </a:outerShdw>
                </a:effectLst>
              </a:rPr>
              <a:t> dos gestores passados e atuais).</a:t>
            </a:r>
          </a:p>
        </p:txBody>
      </p:sp>
    </p:spTree>
    <p:extLst>
      <p:ext uri="{BB962C8B-B14F-4D97-AF65-F5344CB8AC3E}">
        <p14:creationId xmlns:p14="http://schemas.microsoft.com/office/powerpoint/2010/main" val="3520620384"/>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620105" y="1578925"/>
            <a:ext cx="7632848" cy="3457685"/>
          </a:xfrm>
          <a:prstGeom prst="rect">
            <a:avLst/>
          </a:prstGeom>
        </p:spPr>
      </p:pic>
      <p:sp>
        <p:nvSpPr>
          <p:cNvPr id="4" name="CaixaDeTexto 3"/>
          <p:cNvSpPr txBox="1"/>
          <p:nvPr/>
        </p:nvSpPr>
        <p:spPr>
          <a:xfrm>
            <a:off x="3529954" y="1463675"/>
            <a:ext cx="1368152" cy="1237262"/>
          </a:xfrm>
          <a:prstGeom prst="rect">
            <a:avLst/>
          </a:prstGeom>
          <a:noFill/>
        </p:spPr>
        <p:txBody>
          <a:bodyPr wrap="square" rtlCol="0">
            <a:spAutoFit/>
          </a:bodyPr>
          <a:lstStyle/>
          <a:p>
            <a:r>
              <a:rPr lang="pt-BR" sz="8000" dirty="0" smtClean="0">
                <a:solidFill>
                  <a:srgbClr val="83B738"/>
                </a:solidFill>
                <a:latin typeface="Albertus Extra Bold" panose="020E0802040304020204" pitchFamily="34" charset="0"/>
              </a:rPr>
              <a:t>+</a:t>
            </a:r>
            <a:endParaRPr lang="pt-BR" sz="8000" dirty="0">
              <a:solidFill>
                <a:srgbClr val="83B738"/>
              </a:solidFill>
              <a:latin typeface="Albertus Extra Bold" panose="020E0802040304020204" pitchFamily="34" charset="0"/>
            </a:endParaRPr>
          </a:p>
        </p:txBody>
      </p:sp>
      <p:sp>
        <p:nvSpPr>
          <p:cNvPr id="5" name="CaixaDeTexto 4"/>
          <p:cNvSpPr txBox="1"/>
          <p:nvPr/>
        </p:nvSpPr>
        <p:spPr>
          <a:xfrm>
            <a:off x="3673475" y="4655193"/>
            <a:ext cx="5759325" cy="578876"/>
          </a:xfrm>
          <a:prstGeom prst="rect">
            <a:avLst/>
          </a:prstGeom>
          <a:noFill/>
        </p:spPr>
        <p:txBody>
          <a:bodyPr wrap="square" rtlCol="0">
            <a:spAutoFit/>
          </a:bodyPr>
          <a:lstStyle/>
          <a:p>
            <a:pPr algn="r"/>
            <a:r>
              <a:rPr lang="pt-BR" sz="1700" b="1" i="1" dirty="0">
                <a:solidFill>
                  <a:srgbClr val="EC3B04"/>
                </a:solidFill>
                <a:effectLst>
                  <a:outerShdw blurRad="38100" dist="38100" dir="2700000" algn="tl">
                    <a:srgbClr val="C0C0C0"/>
                  </a:outerShdw>
                </a:effectLst>
                <a:latin typeface="Helvetica" panose="020B0504020202030204" pitchFamily="34" charset="0"/>
              </a:rPr>
              <a:t>O Ministério Público como parceiro na transformação </a:t>
            </a:r>
          </a:p>
          <a:p>
            <a:pPr algn="r"/>
            <a:r>
              <a:rPr lang="pt-BR" sz="1700" b="1" i="1" dirty="0">
                <a:solidFill>
                  <a:srgbClr val="EC3B04"/>
                </a:solidFill>
                <a:effectLst>
                  <a:outerShdw blurRad="38100" dist="38100" dir="2700000" algn="tl">
                    <a:srgbClr val="C0C0C0"/>
                  </a:outerShdw>
                </a:effectLst>
                <a:latin typeface="Helvetica" panose="020B0504020202030204" pitchFamily="34" charset="0"/>
              </a:rPr>
              <a:t>da realidade econômica dos Municípios Catarinenses</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8"/>
            <a:ext cx="7704608" cy="1761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290102" y="5925304"/>
            <a:ext cx="9216007" cy="720081"/>
          </a:xfrm>
          <a:prstGeom prst="rect">
            <a:avLst/>
          </a:prstGeom>
        </p:spPr>
        <p:txBody>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altLang="pt-BR" u="sng" dirty="0" smtClean="0">
                <a:effectLst>
                  <a:outerShdw blurRad="38100" dist="38100" dir="2700000" algn="tl">
                    <a:srgbClr val="C0C0C0"/>
                  </a:outerShdw>
                </a:effectLst>
              </a:rPr>
              <a:t>DÚVIDAS?</a:t>
            </a:r>
          </a:p>
        </p:txBody>
      </p:sp>
    </p:spTree>
    <p:extLst>
      <p:ext uri="{BB962C8B-B14F-4D97-AF65-F5344CB8AC3E}">
        <p14:creationId xmlns:p14="http://schemas.microsoft.com/office/powerpoint/2010/main" val="1564919194"/>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pPr algn="ctr"/>
            <a:r>
              <a:rPr lang="pt-BR" altLang="pt-BR" sz="4400" dirty="0"/>
              <a:t>Muito Obrigado!</a:t>
            </a:r>
          </a:p>
          <a:p>
            <a:pPr algn="ctr">
              <a:spcAft>
                <a:spcPts val="500"/>
              </a:spcAft>
            </a:pPr>
            <a:endParaRPr lang="pt-BR" altLang="pt-BR" sz="2000" dirty="0">
              <a:effectLst>
                <a:outerShdw blurRad="38100" dist="38100" dir="2700000" algn="tl">
                  <a:srgbClr val="C0C0C0"/>
                </a:outerShdw>
              </a:effectLst>
            </a:endParaRPr>
          </a:p>
          <a:p>
            <a:pPr algn="ctr">
              <a:spcAft>
                <a:spcPts val="500"/>
              </a:spcAft>
            </a:pPr>
            <a:r>
              <a:rPr lang="pt-BR" altLang="pt-BR" sz="2000" dirty="0">
                <a:solidFill>
                  <a:srgbClr val="EC3B04"/>
                </a:solidFill>
                <a:effectLst>
                  <a:outerShdw blurRad="38100" dist="38100" dir="2700000" algn="tl">
                    <a:srgbClr val="C0C0C0"/>
                  </a:outerShdw>
                </a:effectLst>
              </a:rPr>
              <a:t>Centro de Apoio Operacional da Ordem Tributária do MPSC – COT.</a:t>
            </a:r>
          </a:p>
          <a:p>
            <a:pPr algn="ctr">
              <a:spcAft>
                <a:spcPts val="500"/>
              </a:spcAft>
            </a:pPr>
            <a:r>
              <a:rPr lang="pt-BR" altLang="pt-BR" sz="2000" dirty="0" smtClean="0">
                <a:effectLst>
                  <a:outerShdw blurRad="38100" dist="38100" dir="2700000" algn="tl">
                    <a:srgbClr val="C0C0C0"/>
                  </a:outerShdw>
                </a:effectLst>
              </a:rPr>
              <a:t>Rua Pedro Ivo, 231, Ed. Campos Salles, Sala 1003, Centro</a:t>
            </a:r>
          </a:p>
          <a:p>
            <a:pPr algn="ctr">
              <a:spcAft>
                <a:spcPts val="500"/>
              </a:spcAft>
            </a:pPr>
            <a:r>
              <a:rPr lang="pt-BR" altLang="pt-BR" sz="2000" dirty="0" smtClean="0">
                <a:effectLst>
                  <a:outerShdw blurRad="38100" dist="38100" dir="2700000" algn="tl">
                    <a:srgbClr val="C0C0C0"/>
                  </a:outerShdw>
                </a:effectLst>
              </a:rPr>
              <a:t>CEP 88010-070. </a:t>
            </a:r>
            <a:r>
              <a:rPr lang="pt-BR" altLang="pt-BR" sz="2000" dirty="0">
                <a:effectLst>
                  <a:outerShdw blurRad="38100" dist="38100" dir="2700000" algn="tl">
                    <a:srgbClr val="C0C0C0"/>
                  </a:outerShdw>
                </a:effectLst>
              </a:rPr>
              <a:t>Florianópolis, SC.</a:t>
            </a:r>
          </a:p>
          <a:p>
            <a:pPr algn="ctr">
              <a:spcAft>
                <a:spcPts val="500"/>
              </a:spcAft>
            </a:pPr>
            <a:r>
              <a:rPr lang="pt-BR" altLang="pt-BR" sz="2000" dirty="0" smtClean="0">
                <a:solidFill>
                  <a:srgbClr val="EC3B04"/>
                </a:solidFill>
                <a:effectLst>
                  <a:outerShdw blurRad="38100" dist="38100" dir="2700000" algn="tl">
                    <a:srgbClr val="C0C0C0"/>
                  </a:outerShdw>
                </a:effectLst>
              </a:rPr>
              <a:t>Telefone:</a:t>
            </a:r>
            <a:r>
              <a:rPr lang="pt-BR" altLang="pt-BR" sz="2000" dirty="0" smtClean="0">
                <a:effectLst>
                  <a:outerShdw blurRad="38100" dist="38100" dir="2700000" algn="tl">
                    <a:srgbClr val="C0C0C0"/>
                  </a:outerShdw>
                </a:effectLst>
              </a:rPr>
              <a:t> 48  3330-9550</a:t>
            </a:r>
            <a:r>
              <a:rPr lang="pt-BR" altLang="pt-BR" sz="2000" dirty="0">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  </a:t>
            </a:r>
            <a:r>
              <a:rPr lang="pt-BR" altLang="pt-BR" sz="2000" dirty="0" err="1" smtClean="0">
                <a:solidFill>
                  <a:srgbClr val="EC3B04"/>
                </a:solidFill>
                <a:effectLst>
                  <a:outerShdw blurRad="38100" dist="38100" dir="2700000" algn="tl">
                    <a:srgbClr val="C0C0C0"/>
                  </a:outerShdw>
                </a:effectLst>
              </a:rPr>
              <a:t>Email</a:t>
            </a:r>
            <a:r>
              <a:rPr lang="pt-BR" altLang="pt-BR" sz="2000" dirty="0">
                <a:solidFill>
                  <a:srgbClr val="EC3B04"/>
                </a:solidFill>
                <a:effectLst>
                  <a:outerShdw blurRad="38100" dist="38100" dir="2700000" algn="tl">
                    <a:srgbClr val="C0C0C0"/>
                  </a:outerShdw>
                </a:effectLst>
              </a:rPr>
              <a:t>:</a:t>
            </a:r>
            <a:r>
              <a:rPr lang="pt-BR" altLang="pt-BR" sz="2000" dirty="0">
                <a:effectLst>
                  <a:outerShdw blurRad="38100" dist="38100" dir="2700000" algn="tl">
                    <a:srgbClr val="C0C0C0"/>
                  </a:outerShdw>
                </a:effectLst>
              </a:rPr>
              <a:t> cot@mpsc.mp.br</a:t>
            </a:r>
          </a:p>
          <a:p>
            <a:pPr algn="ctr"/>
            <a:endParaRPr lang="pt-BR" altLang="pt-BR" sz="2000" dirty="0">
              <a:effectLst>
                <a:outerShdw blurRad="38100" dist="38100" dir="2700000" algn="tl">
                  <a:srgbClr val="C0C0C0"/>
                </a:outerShdw>
              </a:effectLst>
            </a:endParaRPr>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5410774"/>
            <a:ext cx="2591718" cy="1828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2" name="Text Box 6"/>
          <p:cNvSpPr txBox="1">
            <a:spLocks noChangeArrowheads="1"/>
          </p:cNvSpPr>
          <p:nvPr/>
        </p:nvSpPr>
        <p:spPr bwMode="auto">
          <a:xfrm>
            <a:off x="5545138" y="5651500"/>
            <a:ext cx="4248150" cy="1114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algn="l">
              <a:defRPr>
                <a:solidFill>
                  <a:srgbClr val="000000"/>
                </a:solidFill>
                <a:latin typeface="Arial" panose="020B0604020202020204" pitchFamily="34" charset="0"/>
                <a:ea typeface="SimSun" panose="02010600030101010101" pitchFamily="2" charset="-122"/>
              </a:defRPr>
            </a:lvl1pPr>
            <a:lvl2pPr algn="l">
              <a:defRPr>
                <a:solidFill>
                  <a:srgbClr val="000000"/>
                </a:solidFill>
                <a:latin typeface="Arial" panose="020B0604020202020204" pitchFamily="34" charset="0"/>
                <a:ea typeface="SimSun" panose="02010600030101010101" pitchFamily="2" charset="-122"/>
              </a:defRPr>
            </a:lvl2pPr>
            <a:lvl3pPr indent="-230188" algn="l">
              <a:defRPr>
                <a:solidFill>
                  <a:srgbClr val="000000"/>
                </a:solidFill>
                <a:latin typeface="Arial" panose="020B0604020202020204" pitchFamily="34" charset="0"/>
                <a:ea typeface="SimSun" panose="02010600030101010101" pitchFamily="2" charset="-122"/>
              </a:defRPr>
            </a:lvl3pPr>
            <a:lvl4pPr algn="l">
              <a:defRPr>
                <a:solidFill>
                  <a:srgbClr val="000000"/>
                </a:solidFill>
                <a:latin typeface="Arial" panose="020B0604020202020204" pitchFamily="34" charset="0"/>
                <a:ea typeface="SimSun" panose="02010600030101010101" pitchFamily="2" charset="-122"/>
              </a:defRPr>
            </a:lvl4pPr>
            <a:lvl5pPr algn="l">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SimSun" panose="02010600030101010101" pitchFamily="2" charset="-122"/>
              </a:defRPr>
            </a:lvl9pPr>
          </a:lstStyle>
          <a:p>
            <a:pPr algn="r"/>
            <a:r>
              <a:rPr lang="pt-BR" altLang="pt-BR" b="1">
                <a:solidFill>
                  <a:srgbClr val="EC3B04"/>
                </a:solidFill>
                <a:effectLst>
                  <a:outerShdw blurRad="38100" dist="38100" dir="2700000" algn="tl">
                    <a:srgbClr val="C0C0C0"/>
                  </a:outerShdw>
                </a:effectLst>
              </a:rPr>
              <a:t>GIOVANNI ANDREI FRANZONI GIL</a:t>
            </a:r>
          </a:p>
          <a:p>
            <a:pPr algn="r"/>
            <a:r>
              <a:rPr lang="pt-BR" altLang="pt-BR" b="1">
                <a:solidFill>
                  <a:srgbClr val="83B738"/>
                </a:solidFill>
                <a:effectLst>
                  <a:outerShdw blurRad="38100" dist="38100" dir="2700000" algn="tl">
                    <a:srgbClr val="C0C0C0"/>
                  </a:outerShdw>
                </a:effectLst>
              </a:rPr>
              <a:t>Promotor de Justiça – Coordenador do Centro de Apoio Operacional da Ordem Tributária do MPSC</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8"/>
            <a:ext cx="5844691" cy="1336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m 7"/>
          <p:cNvPicPr>
            <a:picLocks noChangeAspect="1"/>
          </p:cNvPicPr>
          <p:nvPr/>
        </p:nvPicPr>
        <p:blipFill>
          <a:blip r:embed="rId4"/>
          <a:stretch>
            <a:fillRect/>
          </a:stretch>
        </p:blipFill>
        <p:spPr>
          <a:xfrm>
            <a:off x="4896296" y="410622"/>
            <a:ext cx="4540603" cy="2056896"/>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pic>
        <p:nvPicPr>
          <p:cNvPr id="5" name="Imagem 4" descr="C:\Users\emichalski\Downloads\7d328d1ccb4842d1844b35e201435e39.png"/>
          <p:cNvPicPr/>
          <p:nvPr/>
        </p:nvPicPr>
        <p:blipFill>
          <a:blip r:embed="rId3">
            <a:extLst>
              <a:ext uri="{28A0092B-C50C-407E-A947-70E740481C1C}">
                <a14:useLocalDpi xmlns:a14="http://schemas.microsoft.com/office/drawing/2010/main" val="0"/>
              </a:ext>
            </a:extLst>
          </a:blip>
          <a:srcRect/>
          <a:stretch>
            <a:fillRect/>
          </a:stretch>
        </p:blipFill>
        <p:spPr bwMode="auto">
          <a:xfrm>
            <a:off x="1367761" y="2483693"/>
            <a:ext cx="7561125" cy="3455020"/>
          </a:xfrm>
          <a:prstGeom prst="rect">
            <a:avLst/>
          </a:prstGeom>
          <a:noFill/>
          <a:ln>
            <a:noFill/>
          </a:ln>
        </p:spPr>
      </p:pic>
      <p:sp>
        <p:nvSpPr>
          <p:cNvPr id="6" name="CaixaDeTexto 5"/>
          <p:cNvSpPr txBox="1"/>
          <p:nvPr/>
        </p:nvSpPr>
        <p:spPr>
          <a:xfrm>
            <a:off x="323787" y="5938713"/>
            <a:ext cx="9649072" cy="1723933"/>
          </a:xfrm>
          <a:prstGeom prst="rect">
            <a:avLst/>
          </a:prstGeom>
          <a:noFill/>
        </p:spPr>
        <p:txBody>
          <a:bodyPr wrap="square" rtlCol="0">
            <a:spAutoFit/>
          </a:bodyPr>
          <a:lstStyle/>
          <a:p>
            <a:r>
              <a:rPr lang="pt-BR" sz="2400" b="1" dirty="0">
                <a:solidFill>
                  <a:srgbClr val="EC3B04"/>
                </a:solidFill>
                <a:effectLst>
                  <a:outerShdw blurRad="38100" dist="38100" dir="2700000" algn="tl">
                    <a:srgbClr val="C0C0C0"/>
                  </a:outerShdw>
                </a:effectLst>
                <a:latin typeface="+mn-lt"/>
                <a:ea typeface="+mn-ea"/>
              </a:rPr>
              <a:t>Desde a criação do programa apenas 31% dos municípios atualizaram a planta genérica de valores dos imóveis.</a:t>
            </a:r>
          </a:p>
          <a:p>
            <a:r>
              <a:rPr lang="pt-BR" sz="2400" b="1" dirty="0">
                <a:solidFill>
                  <a:srgbClr val="EC3B04"/>
                </a:solidFill>
                <a:effectLst>
                  <a:outerShdw blurRad="38100" dist="38100" dir="2700000" algn="tl">
                    <a:srgbClr val="C0C0C0"/>
                  </a:outerShdw>
                </a:effectLst>
                <a:latin typeface="+mn-lt"/>
                <a:ea typeface="+mn-ea"/>
              </a:rPr>
              <a:t>45% dos municípios não atualizaram a planta genérica de valores dos imóveis há mais de 10 (dez) anos.</a:t>
            </a:r>
          </a:p>
          <a:p>
            <a:endParaRPr lang="pt-BR" dirty="0"/>
          </a:p>
        </p:txBody>
      </p:sp>
    </p:spTree>
    <p:extLst>
      <p:ext uri="{BB962C8B-B14F-4D97-AF65-F5344CB8AC3E}">
        <p14:creationId xmlns:p14="http://schemas.microsoft.com/office/powerpoint/2010/main" val="227273359"/>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323787" y="5938713"/>
            <a:ext cx="9649072" cy="779316"/>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11 municípios participantes não fazem correção monetária anual dos valores do IPTU – Perda real do valor de arrecadação.</a:t>
            </a:r>
            <a:endParaRPr lang="pt-BR" dirty="0">
              <a:solidFill>
                <a:srgbClr val="EC3B04"/>
              </a:solidFill>
            </a:endParaRPr>
          </a:p>
        </p:txBody>
      </p:sp>
      <p:pic>
        <p:nvPicPr>
          <p:cNvPr id="7" name="Imagem 6" descr="C:\Users\emichalski\Downloads\470a05aea3fa4946988ff5c5666aff97.png"/>
          <p:cNvPicPr/>
          <p:nvPr/>
        </p:nvPicPr>
        <p:blipFill>
          <a:blip r:embed="rId3">
            <a:extLst>
              <a:ext uri="{28A0092B-C50C-407E-A947-70E740481C1C}">
                <a14:useLocalDpi xmlns:a14="http://schemas.microsoft.com/office/drawing/2010/main" val="0"/>
              </a:ext>
            </a:extLst>
          </a:blip>
          <a:srcRect/>
          <a:stretch>
            <a:fillRect/>
          </a:stretch>
        </p:blipFill>
        <p:spPr bwMode="auto">
          <a:xfrm>
            <a:off x="1890101" y="2540170"/>
            <a:ext cx="6516444" cy="3178403"/>
          </a:xfrm>
          <a:prstGeom prst="rect">
            <a:avLst/>
          </a:prstGeom>
          <a:noFill/>
          <a:ln>
            <a:noFill/>
          </a:ln>
        </p:spPr>
      </p:pic>
    </p:spTree>
    <p:extLst>
      <p:ext uri="{BB962C8B-B14F-4D97-AF65-F5344CB8AC3E}">
        <p14:creationId xmlns:p14="http://schemas.microsoft.com/office/powerpoint/2010/main" val="323429920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238" y="1908175"/>
            <a:ext cx="9072562" cy="431800"/>
          </a:xfrm>
          <a:prstGeom prst="rect">
            <a:avLst/>
          </a:prstGeom>
        </p:spPr>
        <p:txBody>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kern="1200">
                <a:solidFill>
                  <a:srgbClr val="83B738"/>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30188"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pic>
        <p:nvPicPr>
          <p:cNvPr id="4" name="Imagem 3"/>
          <p:cNvPicPr>
            <a:picLocks noChangeAspect="1"/>
          </p:cNvPicPr>
          <p:nvPr/>
        </p:nvPicPr>
        <p:blipFill>
          <a:blip r:embed="rId2"/>
          <a:stretch>
            <a:fillRect/>
          </a:stretch>
        </p:blipFill>
        <p:spPr>
          <a:xfrm>
            <a:off x="1079872" y="0"/>
            <a:ext cx="8136904" cy="1647750"/>
          </a:xfrm>
          <a:prstGeom prst="rect">
            <a:avLst/>
          </a:prstGeom>
        </p:spPr>
      </p:pic>
      <p:sp>
        <p:nvSpPr>
          <p:cNvPr id="6" name="CaixaDeTexto 5"/>
          <p:cNvSpPr txBox="1"/>
          <p:nvPr/>
        </p:nvSpPr>
        <p:spPr>
          <a:xfrm>
            <a:off x="323788" y="5776826"/>
            <a:ext cx="9649072" cy="1466299"/>
          </a:xfrm>
          <a:prstGeom prst="rect">
            <a:avLst/>
          </a:prstGeom>
          <a:noFill/>
        </p:spPr>
        <p:txBody>
          <a:bodyPr wrap="square" rtlCol="0">
            <a:spAutoFit/>
          </a:bodyPr>
          <a:lstStyle/>
          <a:p>
            <a:r>
              <a:rPr lang="pt-BR" sz="2400" b="1" dirty="0" smtClean="0">
                <a:solidFill>
                  <a:srgbClr val="EC3B04"/>
                </a:solidFill>
                <a:effectLst>
                  <a:outerShdw blurRad="38100" dist="38100" dir="2700000" algn="tl">
                    <a:srgbClr val="C0C0C0"/>
                  </a:outerShdw>
                </a:effectLst>
                <a:latin typeface="+mn-lt"/>
                <a:ea typeface="+mn-ea"/>
              </a:rPr>
              <a:t>- 72 municípios Parceiros não atualizam a legislação do ISS há 14 anos.</a:t>
            </a:r>
          </a:p>
          <a:p>
            <a:r>
              <a:rPr lang="pt-BR" sz="2400" b="1" dirty="0" smtClean="0">
                <a:solidFill>
                  <a:srgbClr val="EC3B04"/>
                </a:solidFill>
                <a:effectLst>
                  <a:outerShdw blurRad="38100" dist="38100" dir="2700000" algn="tl">
                    <a:srgbClr val="C0C0C0"/>
                  </a:outerShdw>
                </a:effectLst>
                <a:latin typeface="+mn-lt"/>
                <a:ea typeface="+mn-ea"/>
              </a:rPr>
              <a:t>- Apenas 19 municípios atualizaram a legislação do ISS desde o início do Programa Saúde Fiscal</a:t>
            </a:r>
          </a:p>
        </p:txBody>
      </p:sp>
      <p:pic>
        <p:nvPicPr>
          <p:cNvPr id="8" name="Imagem 7" descr="C:\Users\emichalski\Downloads\1bbf4635b2ef490d9f224eb4884550d5.png"/>
          <p:cNvPicPr/>
          <p:nvPr/>
        </p:nvPicPr>
        <p:blipFill>
          <a:blip r:embed="rId3">
            <a:extLst>
              <a:ext uri="{28A0092B-C50C-407E-A947-70E740481C1C}">
                <a14:useLocalDpi xmlns:a14="http://schemas.microsoft.com/office/drawing/2010/main" val="0"/>
              </a:ext>
            </a:extLst>
          </a:blip>
          <a:srcRect/>
          <a:stretch>
            <a:fillRect/>
          </a:stretch>
        </p:blipFill>
        <p:spPr bwMode="auto">
          <a:xfrm>
            <a:off x="1494058" y="2500981"/>
            <a:ext cx="7308532" cy="3114838"/>
          </a:xfrm>
          <a:prstGeom prst="rect">
            <a:avLst/>
          </a:prstGeom>
          <a:noFill/>
          <a:ln>
            <a:noFill/>
          </a:ln>
        </p:spPr>
      </p:pic>
    </p:spTree>
    <p:extLst>
      <p:ext uri="{BB962C8B-B14F-4D97-AF65-F5344CB8AC3E}">
        <p14:creationId xmlns:p14="http://schemas.microsoft.com/office/powerpoint/2010/main" val="1713003375"/>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03238" y="1908175"/>
            <a:ext cx="9072562" cy="431800"/>
          </a:xfrm>
        </p:spPr>
        <p:txBody>
          <a:body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sp>
        <p:nvSpPr>
          <p:cNvPr id="10" name="Rectangle 3"/>
          <p:cNvSpPr txBox="1">
            <a:spLocks noChangeArrowheads="1"/>
          </p:cNvSpPr>
          <p:nvPr/>
        </p:nvSpPr>
        <p:spPr bwMode="auto">
          <a:xfrm>
            <a:off x="504825" y="2843213"/>
            <a:ext cx="8927975" cy="36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77" rIns="0" bIns="0" numCol="1" anchor="t" anchorCtr="0" compatLnSpc="1">
            <a:prstTxWarp prst="textNoShape">
              <a:avLst/>
            </a:prstTxWarp>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3000"/>
              </a:lnSpc>
            </a:pPr>
            <a:r>
              <a:rPr lang="pt-BR" altLang="pt-BR" sz="2400" dirty="0" smtClean="0">
                <a:solidFill>
                  <a:srgbClr val="EC3B04"/>
                </a:solidFill>
                <a:effectLst>
                  <a:outerShdw blurRad="38100" dist="38100" dir="2700000" algn="tl">
                    <a:srgbClr val="C0C0C0"/>
                  </a:outerShdw>
                </a:effectLst>
              </a:rPr>
              <a:t>2 – Não cumprimento de obrigações assumidas:</a:t>
            </a:r>
          </a:p>
          <a:p>
            <a:r>
              <a:rPr lang="pt-BR" sz="2400" dirty="0"/>
              <a:t>III – criar e prover cargo de fiscal de tributos municipais, em número compatível com as efetivas necessidades, de modo a viabilizar o regular exaurimento dos processos fiscais-tributários, consoante previsão constitucional, quando for o caso;</a:t>
            </a:r>
          </a:p>
          <a:p>
            <a:pPr>
              <a:lnSpc>
                <a:spcPct val="83000"/>
              </a:lnSpc>
            </a:pPr>
            <a:endParaRPr lang="pt-BR" altLang="pt-BR" sz="2400" dirty="0">
              <a:solidFill>
                <a:srgbClr val="EC3B04"/>
              </a:solidFill>
              <a:effectLst>
                <a:outerShdw blurRad="38100" dist="38100" dir="2700000" algn="tl">
                  <a:srgbClr val="C0C0C0"/>
                </a:outerShdw>
              </a:effectLst>
            </a:endParaRPr>
          </a:p>
        </p:txBody>
      </p:sp>
      <p:pic>
        <p:nvPicPr>
          <p:cNvPr id="11" name="Imagem 10"/>
          <p:cNvPicPr>
            <a:picLocks noChangeAspect="1"/>
          </p:cNvPicPr>
          <p:nvPr/>
        </p:nvPicPr>
        <p:blipFill>
          <a:blip r:embed="rId2"/>
          <a:stretch>
            <a:fillRect/>
          </a:stretch>
        </p:blipFill>
        <p:spPr>
          <a:xfrm>
            <a:off x="1079872" y="0"/>
            <a:ext cx="8136904" cy="1647750"/>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48" y="5292005"/>
            <a:ext cx="3715268" cy="1876687"/>
          </a:xfrm>
          <a:prstGeom prst="rect">
            <a:avLst/>
          </a:prstGeom>
        </p:spPr>
      </p:pic>
      <p:sp>
        <p:nvSpPr>
          <p:cNvPr id="4" name="CaixaDeTexto 3"/>
          <p:cNvSpPr txBox="1"/>
          <p:nvPr/>
        </p:nvSpPr>
        <p:spPr>
          <a:xfrm>
            <a:off x="4968812" y="5411126"/>
            <a:ext cx="4465512" cy="2153410"/>
          </a:xfrm>
          <a:prstGeom prst="rect">
            <a:avLst/>
          </a:prstGeom>
          <a:noFill/>
        </p:spPr>
        <p:txBody>
          <a:bodyPr wrap="square" rtlCol="0">
            <a:spAutoFit/>
          </a:bodyPr>
          <a:lstStyle/>
          <a:p>
            <a:pPr marL="285750" indent="-285750" algn="just">
              <a:buFontTx/>
              <a:buChar char="-"/>
            </a:pPr>
            <a:r>
              <a:rPr lang="pt-BR" b="1" dirty="0" smtClean="0">
                <a:solidFill>
                  <a:srgbClr val="EC3B04"/>
                </a:solidFill>
                <a:effectLst>
                  <a:outerShdw blurRad="38100" dist="38100" dir="2700000" algn="tl">
                    <a:srgbClr val="C0C0C0"/>
                  </a:outerShdw>
                </a:effectLst>
                <a:latin typeface="+mn-lt"/>
                <a:ea typeface="+mn-ea"/>
              </a:rPr>
              <a:t>Quando </a:t>
            </a:r>
            <a:r>
              <a:rPr lang="pt-BR" b="1" dirty="0">
                <a:solidFill>
                  <a:srgbClr val="EC3B04"/>
                </a:solidFill>
                <a:effectLst>
                  <a:outerShdw blurRad="38100" dist="38100" dir="2700000" algn="tl">
                    <a:srgbClr val="C0C0C0"/>
                  </a:outerShdw>
                </a:effectLst>
                <a:latin typeface="+mn-lt"/>
                <a:ea typeface="+mn-ea"/>
              </a:rPr>
              <a:t>da adesão ao programa Saúde Fiscal os municípios parceiros contavam com </a:t>
            </a:r>
            <a:r>
              <a:rPr lang="pt-BR" b="1" dirty="0" smtClean="0">
                <a:solidFill>
                  <a:srgbClr val="EC3B04"/>
                </a:solidFill>
                <a:effectLst>
                  <a:outerShdw blurRad="38100" dist="38100" dir="2700000" algn="tl">
                    <a:srgbClr val="C0C0C0"/>
                  </a:outerShdw>
                </a:effectLst>
                <a:latin typeface="+mn-lt"/>
                <a:ea typeface="+mn-ea"/>
              </a:rPr>
              <a:t>486 </a:t>
            </a:r>
            <a:r>
              <a:rPr lang="pt-BR" b="1" dirty="0">
                <a:solidFill>
                  <a:srgbClr val="EC3B04"/>
                </a:solidFill>
                <a:effectLst>
                  <a:outerShdw blurRad="38100" dist="38100" dir="2700000" algn="tl">
                    <a:srgbClr val="C0C0C0"/>
                  </a:outerShdw>
                </a:effectLst>
                <a:latin typeface="+mn-lt"/>
                <a:ea typeface="+mn-ea"/>
              </a:rPr>
              <a:t>fiscais de tributos e/ou auditores fiscais</a:t>
            </a:r>
            <a:r>
              <a:rPr lang="pt-BR" b="1" dirty="0" smtClean="0">
                <a:solidFill>
                  <a:srgbClr val="EC3B04"/>
                </a:solidFill>
                <a:effectLst>
                  <a:outerShdw blurRad="38100" dist="38100" dir="2700000" algn="tl">
                    <a:srgbClr val="C0C0C0"/>
                  </a:outerShdw>
                </a:effectLst>
                <a:latin typeface="+mn-lt"/>
                <a:ea typeface="+mn-ea"/>
              </a:rPr>
              <a:t>.</a:t>
            </a:r>
          </a:p>
          <a:p>
            <a:pPr marL="285750" indent="-285750" algn="just">
              <a:buFontTx/>
              <a:buChar char="-"/>
            </a:pPr>
            <a:r>
              <a:rPr lang="pt-BR" b="1" dirty="0" smtClean="0">
                <a:solidFill>
                  <a:srgbClr val="EC3B04"/>
                </a:solidFill>
                <a:effectLst>
                  <a:outerShdw blurRad="38100" dist="38100" dir="2700000" algn="tl">
                    <a:srgbClr val="C0C0C0"/>
                  </a:outerShdw>
                </a:effectLst>
                <a:latin typeface="+mn-lt"/>
                <a:ea typeface="+mn-ea"/>
              </a:rPr>
              <a:t>Na época, 21 Municípios declararam não ter pelo menos </a:t>
            </a:r>
            <a:r>
              <a:rPr lang="pt-BR" b="1" dirty="0" smtClean="0">
                <a:solidFill>
                  <a:srgbClr val="EC3B04"/>
                </a:solidFill>
                <a:effectLst>
                  <a:outerShdw blurRad="38100" dist="38100" dir="2700000" algn="tl">
                    <a:srgbClr val="C0C0C0"/>
                  </a:outerShdw>
                </a:effectLst>
              </a:rPr>
              <a:t>um </a:t>
            </a:r>
            <a:r>
              <a:rPr lang="pt-BR" b="1" dirty="0">
                <a:solidFill>
                  <a:srgbClr val="EC3B04"/>
                </a:solidFill>
                <a:effectLst>
                  <a:outerShdw blurRad="38100" dist="38100" dir="2700000" algn="tl">
                    <a:srgbClr val="C0C0C0"/>
                  </a:outerShdw>
                </a:effectLst>
              </a:rPr>
              <a:t>fiscal de tributos ou auditor </a:t>
            </a:r>
            <a:r>
              <a:rPr lang="pt-BR" b="1" dirty="0" smtClean="0">
                <a:solidFill>
                  <a:srgbClr val="EC3B04"/>
                </a:solidFill>
                <a:effectLst>
                  <a:outerShdw blurRad="38100" dist="38100" dir="2700000" algn="tl">
                    <a:srgbClr val="C0C0C0"/>
                  </a:outerShdw>
                </a:effectLst>
              </a:rPr>
              <a:t>fiscal.</a:t>
            </a:r>
            <a:endParaRPr lang="pt-BR" b="1" dirty="0">
              <a:solidFill>
                <a:srgbClr val="EC3B04"/>
              </a:solidFill>
              <a:effectLst>
                <a:outerShdw blurRad="38100" dist="38100" dir="2700000" algn="tl">
                  <a:srgbClr val="C0C0C0"/>
                </a:outerShdw>
              </a:effectLst>
            </a:endParaRPr>
          </a:p>
          <a:p>
            <a:pPr marL="285750" indent="-285750" algn="just">
              <a:buFontTx/>
              <a:buChar char="-"/>
            </a:pPr>
            <a:endParaRPr lang="pt-BR" b="1" dirty="0">
              <a:solidFill>
                <a:srgbClr val="EC3B04"/>
              </a:solidFill>
              <a:effectLst>
                <a:outerShdw blurRad="38100" dist="38100" dir="2700000" algn="tl">
                  <a:srgbClr val="C0C0C0"/>
                </a:outerShdw>
              </a:effectLst>
              <a:latin typeface="+mn-lt"/>
              <a:ea typeface="+mn-ea"/>
            </a:endParaRPr>
          </a:p>
        </p:txBody>
      </p:sp>
    </p:spTree>
    <p:extLst>
      <p:ext uri="{BB962C8B-B14F-4D97-AF65-F5344CB8AC3E}">
        <p14:creationId xmlns:p14="http://schemas.microsoft.com/office/powerpoint/2010/main" val="363124628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03238" y="1908175"/>
            <a:ext cx="9072562" cy="431800"/>
          </a:xfrm>
        </p:spPr>
        <p:txBody>
          <a:bodyPr/>
          <a:lstStyle/>
          <a:p>
            <a:r>
              <a:rPr lang="pt-BR" altLang="pt-BR" sz="2800" dirty="0" smtClean="0">
                <a:effectLst>
                  <a:outerShdw blurRad="38100" dist="38100" dir="2700000" algn="tl">
                    <a:srgbClr val="C0C0C0"/>
                  </a:outerShdw>
                </a:effectLst>
              </a:rPr>
              <a:t>Obstáculos do Programa – Análise de Resultados</a:t>
            </a:r>
            <a:endParaRPr lang="pt-BR" altLang="pt-BR" sz="2800" dirty="0">
              <a:effectLst>
                <a:outerShdw blurRad="38100" dist="38100" dir="2700000" algn="tl">
                  <a:srgbClr val="C0C0C0"/>
                </a:outerShdw>
              </a:effectLst>
            </a:endParaRPr>
          </a:p>
        </p:txBody>
      </p:sp>
      <p:sp>
        <p:nvSpPr>
          <p:cNvPr id="10" name="Rectangle 3"/>
          <p:cNvSpPr txBox="1">
            <a:spLocks noChangeArrowheads="1"/>
          </p:cNvSpPr>
          <p:nvPr/>
        </p:nvSpPr>
        <p:spPr bwMode="auto">
          <a:xfrm>
            <a:off x="504825" y="2843213"/>
            <a:ext cx="8927975" cy="36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77" rIns="0" bIns="0" numCol="1" anchor="t" anchorCtr="0" compatLnSpc="1">
            <a:prstTxWarp prst="textNoShape">
              <a:avLst/>
            </a:prstTxWarp>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b="1" kern="1200">
                <a:solidFill>
                  <a:srgbClr val="83B738"/>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b="1" kern="1200">
                <a:solidFill>
                  <a:srgbClr val="83B738"/>
                </a:solidFill>
                <a:latin typeface="+mn-lt"/>
                <a:ea typeface="+mn-ea"/>
                <a:cs typeface="+mn-cs"/>
              </a:defRPr>
            </a:lvl2pPr>
            <a:lvl3pPr marL="1143000" indent="-230188"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b="1" kern="1200">
                <a:solidFill>
                  <a:srgbClr val="83B738"/>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b="1" kern="1200">
                <a:solidFill>
                  <a:srgbClr val="83B738"/>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b="1" kern="1200">
                <a:solidFill>
                  <a:srgbClr val="83B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3000"/>
              </a:lnSpc>
            </a:pPr>
            <a:r>
              <a:rPr lang="pt-BR" altLang="pt-BR" sz="2400" dirty="0" smtClean="0">
                <a:solidFill>
                  <a:srgbClr val="EC3B04"/>
                </a:solidFill>
                <a:effectLst>
                  <a:outerShdw blurRad="38100" dist="38100" dir="2700000" algn="tl">
                    <a:srgbClr val="C0C0C0"/>
                  </a:outerShdw>
                </a:effectLst>
              </a:rPr>
              <a:t>2 – Não cumprimento de obrigações assumidas:</a:t>
            </a:r>
          </a:p>
          <a:p>
            <a:r>
              <a:rPr lang="pt-BR" sz="2400" dirty="0"/>
              <a:t>III – criar e prover cargo de fiscal de tributos municipais, em número compatível com as efetivas necessidades, de modo a viabilizar o regular exaurimento dos processos fiscais-tributários, consoante previsão constitucional, quando for o caso;</a:t>
            </a:r>
          </a:p>
          <a:p>
            <a:pPr>
              <a:lnSpc>
                <a:spcPct val="83000"/>
              </a:lnSpc>
            </a:pPr>
            <a:endParaRPr lang="pt-BR" altLang="pt-BR" sz="2400" dirty="0">
              <a:solidFill>
                <a:srgbClr val="EC3B04"/>
              </a:solidFill>
              <a:effectLst>
                <a:outerShdw blurRad="38100" dist="38100" dir="2700000" algn="tl">
                  <a:srgbClr val="C0C0C0"/>
                </a:outerShdw>
              </a:effectLst>
            </a:endParaRPr>
          </a:p>
        </p:txBody>
      </p:sp>
      <p:pic>
        <p:nvPicPr>
          <p:cNvPr id="11" name="Imagem 10"/>
          <p:cNvPicPr>
            <a:picLocks noChangeAspect="1"/>
          </p:cNvPicPr>
          <p:nvPr/>
        </p:nvPicPr>
        <p:blipFill>
          <a:blip r:embed="rId2"/>
          <a:stretch>
            <a:fillRect/>
          </a:stretch>
        </p:blipFill>
        <p:spPr>
          <a:xfrm>
            <a:off x="1079872" y="0"/>
            <a:ext cx="8136904" cy="1647750"/>
          </a:xfrm>
          <a:prstGeom prst="rect">
            <a:avLst/>
          </a:prstGeom>
        </p:spPr>
      </p:pic>
      <p:sp>
        <p:nvSpPr>
          <p:cNvPr id="4" name="CaixaDeTexto 3"/>
          <p:cNvSpPr txBox="1"/>
          <p:nvPr/>
        </p:nvSpPr>
        <p:spPr>
          <a:xfrm>
            <a:off x="4967288" y="5754947"/>
            <a:ext cx="4465512" cy="1638141"/>
          </a:xfrm>
          <a:prstGeom prst="rect">
            <a:avLst/>
          </a:prstGeom>
          <a:noFill/>
        </p:spPr>
        <p:txBody>
          <a:bodyPr wrap="square" rtlCol="0">
            <a:spAutoFit/>
          </a:bodyPr>
          <a:lstStyle/>
          <a:p>
            <a:pPr marL="285750" indent="-285750" algn="just">
              <a:buFontTx/>
              <a:buChar char="-"/>
            </a:pPr>
            <a:r>
              <a:rPr lang="pt-BR" b="1" dirty="0" smtClean="0">
                <a:solidFill>
                  <a:srgbClr val="EC3B04"/>
                </a:solidFill>
                <a:effectLst>
                  <a:outerShdw blurRad="38100" dist="38100" dir="2700000" algn="tl">
                    <a:srgbClr val="C0C0C0"/>
                  </a:outerShdw>
                </a:effectLst>
                <a:latin typeface="+mn-lt"/>
                <a:ea typeface="+mn-ea"/>
              </a:rPr>
              <a:t>Atualmente esse número aumentou para 569 fiscais de tributos e/ou auditores fiscais.</a:t>
            </a:r>
          </a:p>
          <a:p>
            <a:pPr marL="285750" indent="-285750" algn="just">
              <a:buFontTx/>
              <a:buChar char="-"/>
            </a:pPr>
            <a:r>
              <a:rPr lang="pt-BR" b="1" dirty="0" smtClean="0">
                <a:solidFill>
                  <a:srgbClr val="EC3B04"/>
                </a:solidFill>
                <a:effectLst>
                  <a:outerShdw blurRad="38100" dist="38100" dir="2700000" algn="tl">
                    <a:srgbClr val="C0C0C0"/>
                  </a:outerShdw>
                </a:effectLst>
                <a:latin typeface="+mn-lt"/>
                <a:ea typeface="+mn-ea"/>
              </a:rPr>
              <a:t>Porém, atualmente 23 municípios não possuem nem sequer um fiscal de tributos ou auditor fiscal.</a:t>
            </a:r>
            <a:endParaRPr lang="pt-BR" b="1" dirty="0">
              <a:solidFill>
                <a:srgbClr val="EC3B04"/>
              </a:solidFill>
              <a:effectLst>
                <a:outerShdw blurRad="38100" dist="38100" dir="2700000" algn="tl">
                  <a:srgbClr val="C0C0C0"/>
                </a:outerShdw>
              </a:effectLst>
              <a:latin typeface="+mn-lt"/>
              <a:ea typeface="+mn-ea"/>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40" y="5292005"/>
            <a:ext cx="3705742" cy="1876687"/>
          </a:xfrm>
          <a:prstGeom prst="rect">
            <a:avLst/>
          </a:prstGeom>
        </p:spPr>
      </p:pic>
    </p:spTree>
    <p:extLst>
      <p:ext uri="{BB962C8B-B14F-4D97-AF65-F5344CB8AC3E}">
        <p14:creationId xmlns:p14="http://schemas.microsoft.com/office/powerpoint/2010/main" val="2096041245"/>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Helvetica"/>
        <a:ea typeface="SimSun"/>
        <a:cs typeface=""/>
      </a:majorFont>
      <a:minorFont>
        <a:latin typeface="Helvetica"/>
        <a:ea typeface="SimSun"/>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36073</TotalTime>
  <Words>1940</Words>
  <Application>Microsoft Office PowerPoint</Application>
  <PresentationFormat>Personalizar</PresentationFormat>
  <Paragraphs>206</Paragraphs>
  <Slides>48</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48</vt:i4>
      </vt:variant>
    </vt:vector>
  </HeadingPairs>
  <TitlesOfParts>
    <vt:vector size="54" baseType="lpstr">
      <vt:lpstr>SimSun</vt:lpstr>
      <vt:lpstr>Albertus Extra Bold</vt:lpstr>
      <vt:lpstr>Arial</vt:lpstr>
      <vt:lpstr>Helvetica</vt:lpstr>
      <vt:lpstr>Times New Roman</vt:lpstr>
      <vt:lpstr>Design padrão</vt:lpstr>
      <vt:lpstr>Apresentação do PowerPoint</vt:lpstr>
      <vt:lpstr>Apresentação do PowerPoint</vt:lpstr>
      <vt:lpstr>Obstáculos do Programa – Análise de Resultados</vt:lpstr>
      <vt:lpstr>Obstáculos do Programa – Análise de Resultados</vt:lpstr>
      <vt:lpstr>Apresentação do PowerPoint</vt:lpstr>
      <vt:lpstr>Apresentação do PowerPoint</vt:lpstr>
      <vt:lpstr>Apresentação do PowerPoint</vt:lpstr>
      <vt:lpstr>Obstáculos do Programa – Análise de Resultados</vt:lpstr>
      <vt:lpstr>Obstáculos do Programa – Análise de Resultados</vt:lpstr>
      <vt:lpstr>Apresentação do PowerPoint</vt:lpstr>
      <vt:lpstr>Obstáculos do Programa – Análise de Resultados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Giovanni Andrei Franzoni Gil</dc:creator>
  <cp:lastModifiedBy>Giovanni Andrei Franzoni Gil</cp:lastModifiedBy>
  <cp:revision>85</cp:revision>
  <cp:lastPrinted>2013-03-08T18:40:59Z</cp:lastPrinted>
  <dcterms:created xsi:type="dcterms:W3CDTF">2012-07-04T17:59:29Z</dcterms:created>
  <dcterms:modified xsi:type="dcterms:W3CDTF">2017-09-19T13:34:20Z</dcterms:modified>
</cp:coreProperties>
</file>