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0" r:id="rId1"/>
    <p:sldMasterId id="2147483892" r:id="rId2"/>
  </p:sldMasterIdLst>
  <p:notesMasterIdLst>
    <p:notesMasterId r:id="rId30"/>
  </p:notesMasterIdLst>
  <p:handoutMasterIdLst>
    <p:handoutMasterId r:id="rId31"/>
  </p:handoutMasterIdLst>
  <p:sldIdLst>
    <p:sldId id="936" r:id="rId3"/>
    <p:sldId id="1123" r:id="rId4"/>
    <p:sldId id="1163" r:id="rId5"/>
    <p:sldId id="1164" r:id="rId6"/>
    <p:sldId id="1050" r:id="rId7"/>
    <p:sldId id="1157" r:id="rId8"/>
    <p:sldId id="1156" r:id="rId9"/>
    <p:sldId id="1124" r:id="rId10"/>
    <p:sldId id="1125" r:id="rId11"/>
    <p:sldId id="993" r:id="rId12"/>
    <p:sldId id="1054" r:id="rId13"/>
    <p:sldId id="1158" r:id="rId14"/>
    <p:sldId id="1011" r:id="rId15"/>
    <p:sldId id="914" r:id="rId16"/>
    <p:sldId id="1154" r:id="rId17"/>
    <p:sldId id="1139" r:id="rId18"/>
    <p:sldId id="1149" r:id="rId19"/>
    <p:sldId id="1142" r:id="rId20"/>
    <p:sldId id="1144" r:id="rId21"/>
    <p:sldId id="1159" r:id="rId22"/>
    <p:sldId id="1034" r:id="rId23"/>
    <p:sldId id="1099" r:id="rId24"/>
    <p:sldId id="1152" r:id="rId25"/>
    <p:sldId id="1153" r:id="rId26"/>
    <p:sldId id="1086" r:id="rId27"/>
    <p:sldId id="951" r:id="rId28"/>
    <p:sldId id="1110" r:id="rId2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3">
          <p15:clr>
            <a:srgbClr val="A4A3A4"/>
          </p15:clr>
        </p15:guide>
        <p15:guide id="2" pos="40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1">
          <p15:clr>
            <a:srgbClr val="A4A3A4"/>
          </p15:clr>
        </p15:guide>
        <p15:guide id="2" pos="22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13527"/>
    <a:srgbClr val="BD0303"/>
    <a:srgbClr val="F97613"/>
    <a:srgbClr val="DF2A17"/>
    <a:srgbClr val="5ABCE8"/>
    <a:srgbClr val="323BEA"/>
    <a:srgbClr val="0066CC"/>
    <a:srgbClr val="009900"/>
    <a:srgbClr val="DA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5" autoAdjust="0"/>
    <p:restoredTop sz="96875" autoAdjust="0"/>
  </p:normalViewPr>
  <p:slideViewPr>
    <p:cSldViewPr>
      <p:cViewPr varScale="1">
        <p:scale>
          <a:sx n="47" d="100"/>
          <a:sy n="47" d="100"/>
        </p:scale>
        <p:origin x="360" y="42"/>
      </p:cViewPr>
      <p:guideLst>
        <p:guide orient="horz" pos="1163"/>
        <p:guide pos="405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>
      <p:cViewPr>
        <p:scale>
          <a:sx n="110" d="100"/>
          <a:sy n="110" d="100"/>
        </p:scale>
        <p:origin x="-2232" y="2334"/>
      </p:cViewPr>
      <p:guideLst>
        <p:guide orient="horz" pos="2971"/>
        <p:guide pos="22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02" cy="511731"/>
          </a:xfrm>
          <a:prstGeom prst="rect">
            <a:avLst/>
          </a:prstGeom>
        </p:spPr>
        <p:txBody>
          <a:bodyPr vert="horz" lIns="95194" tIns="47597" rIns="95194" bIns="47597" rtlCol="0"/>
          <a:lstStyle>
            <a:lvl1pPr algn="l">
              <a:lnSpc>
                <a:spcPct val="8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785" y="0"/>
            <a:ext cx="3076902" cy="511731"/>
          </a:xfrm>
          <a:prstGeom prst="rect">
            <a:avLst/>
          </a:prstGeom>
        </p:spPr>
        <p:txBody>
          <a:bodyPr vert="horz" wrap="square" lIns="95194" tIns="47597" rIns="95194" bIns="4759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 smtClean="0">
                <a:cs typeface="Lucida Sans Unicode" charset="0"/>
              </a:defRPr>
            </a:lvl1pPr>
          </a:lstStyle>
          <a:p>
            <a:pPr>
              <a:defRPr/>
            </a:pPr>
            <a:fld id="{E6BC3B00-21A0-8940-A586-7C1444E4AF02}" type="datetimeFigureOut">
              <a:rPr lang="pt-BR"/>
              <a:pPr>
                <a:defRPr/>
              </a:pPr>
              <a:t>27/09/2017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30"/>
            <a:ext cx="3076902" cy="511731"/>
          </a:xfrm>
          <a:prstGeom prst="rect">
            <a:avLst/>
          </a:prstGeom>
        </p:spPr>
        <p:txBody>
          <a:bodyPr vert="horz" lIns="95194" tIns="47597" rIns="95194" bIns="47597" rtlCol="0" anchor="b"/>
          <a:lstStyle>
            <a:lvl1pPr algn="l">
              <a:lnSpc>
                <a:spcPct val="8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785" y="9721130"/>
            <a:ext cx="3076902" cy="511731"/>
          </a:xfrm>
          <a:prstGeom prst="rect">
            <a:avLst/>
          </a:prstGeom>
        </p:spPr>
        <p:txBody>
          <a:bodyPr vert="horz" wrap="square" lIns="95194" tIns="47597" rIns="95194" bIns="4759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300" smtClean="0">
                <a:cs typeface="Lucida Sans Unicode" charset="0"/>
              </a:defRPr>
            </a:lvl1pPr>
          </a:lstStyle>
          <a:p>
            <a:pPr>
              <a:defRPr/>
            </a:pPr>
            <a:fld id="{1F963932-A0AA-CE4D-A49B-BF6E91ACFD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581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4330" cy="5502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194" tIns="47597" rIns="95194" bIns="47597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4059510" y="0"/>
            <a:ext cx="3025270" cy="5502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194" tIns="47597" rIns="95194" bIns="47597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ADFDD546-0125-F14C-8C80-EA46AA852DD7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1331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4725" y="787400"/>
            <a:ext cx="5133975" cy="384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179" y="4870205"/>
            <a:ext cx="5172808" cy="4558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194" tIns="47597" rIns="95194" bIns="475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5735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2162"/>
            <a:ext cx="3104330" cy="47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194" tIns="47597" rIns="95194" bIns="47597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9510" y="9742162"/>
            <a:ext cx="3025270" cy="473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5194" tIns="47597" rIns="95194" bIns="4759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1AFEAA9A-36F9-B844-B3AB-45CCDC7DB2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6DCE36-E0B0-174B-8FB0-61A82E8BD670}" type="slidenum">
              <a:rPr lang="pt-BR" sz="1300"/>
              <a:pPr/>
              <a:t>1</a:t>
            </a:fld>
            <a:endParaRPr lang="pt-BR" sz="1300"/>
          </a:p>
        </p:txBody>
      </p:sp>
    </p:spTree>
    <p:extLst>
      <p:ext uri="{BB962C8B-B14F-4D97-AF65-F5344CB8AC3E}">
        <p14:creationId xmlns:p14="http://schemas.microsoft.com/office/powerpoint/2010/main" val="362858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75937" indent="-298437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93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712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148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8E0C0EF-2303-3847-9885-956DBCA97F54}" type="slidenum">
              <a:rPr lang="en-US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pPr/>
              <a:t>16</a:t>
            </a:fld>
            <a:endParaRPr lang="en-US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4251807" y="9100343"/>
            <a:ext cx="3166886" cy="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714" tIns="48732" rIns="93714" bIns="4873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1EBD1FF9-A6F5-1649-B9E1-DEF5A71F12D3}" type="slidenum">
              <a:rPr lang="en-US" sz="1300">
                <a:solidFill>
                  <a:srgbClr val="000000"/>
                </a:solidFill>
                <a:latin typeface="Times New Roman" charset="0"/>
                <a:ea typeface="SimSun" charset="0"/>
                <a:cs typeface="Lucida Sans Unicode" charset="0"/>
              </a:rPr>
              <a:pPr algn="r" eaLnBrk="1" hangingPunct="1"/>
              <a:t>16</a:t>
            </a:fld>
            <a:endParaRPr lang="en-US" sz="1300">
              <a:solidFill>
                <a:srgbClr val="000000"/>
              </a:solidFill>
              <a:latin typeface="Times New Roman" charset="0"/>
              <a:ea typeface="SimSun" charset="0"/>
              <a:cs typeface="Lucida Sans Unicode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4450" y="735013"/>
            <a:ext cx="4794250" cy="3595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425" y="4550172"/>
            <a:ext cx="5409393" cy="42473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5214" tIns="47607" rIns="95214" bIns="47607"/>
          <a:lstStyle/>
          <a:p>
            <a:endParaRPr lang="pt-BR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75937" indent="-298437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93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712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148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3FDA604-B1B4-BB47-8F85-6065B26C5471}" type="slidenum">
              <a:rPr lang="en-US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pPr/>
              <a:t>17</a:t>
            </a:fld>
            <a:endParaRPr lang="en-US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4251807" y="9100343"/>
            <a:ext cx="3166886" cy="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714" tIns="48732" rIns="93714" bIns="4873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7D7FCF6-DF4F-A54C-8265-9F6A46A62EDC}" type="slidenum">
              <a:rPr lang="en-US" sz="1300">
                <a:solidFill>
                  <a:srgbClr val="000000"/>
                </a:solidFill>
                <a:latin typeface="Times New Roman" charset="0"/>
                <a:ea typeface="SimSun" charset="0"/>
                <a:cs typeface="Lucida Sans Unicode" charset="0"/>
              </a:rPr>
              <a:pPr algn="r" eaLnBrk="1" hangingPunct="1"/>
              <a:t>17</a:t>
            </a:fld>
            <a:endParaRPr lang="en-US" sz="1300">
              <a:solidFill>
                <a:srgbClr val="000000"/>
              </a:solidFill>
              <a:latin typeface="Times New Roman" charset="0"/>
              <a:ea typeface="SimSun" charset="0"/>
              <a:cs typeface="Lucida Sans Unicode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4450" y="735013"/>
            <a:ext cx="4794250" cy="3595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425" y="4550172"/>
            <a:ext cx="5409393" cy="42473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5214" tIns="47607" rIns="95214" bIns="47607"/>
          <a:lstStyle/>
          <a:p>
            <a:endParaRPr lang="pt-BR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0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75937" indent="-298437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93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712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148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26A0CA5-78B3-D04B-847D-FF06A06F4315}" type="slidenum">
              <a:rPr lang="en-US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pPr/>
              <a:t>18</a:t>
            </a:fld>
            <a:endParaRPr lang="en-US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251807" y="9100343"/>
            <a:ext cx="3166886" cy="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714" tIns="48732" rIns="93714" bIns="4873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9C23D0C-FB27-5B4C-8FD8-D408B4AE9814}" type="slidenum">
              <a:rPr lang="en-US" sz="1300">
                <a:solidFill>
                  <a:srgbClr val="000000"/>
                </a:solidFill>
                <a:latin typeface="Times New Roman" charset="0"/>
                <a:ea typeface="SimSun" charset="0"/>
                <a:cs typeface="Lucida Sans Unicode" charset="0"/>
              </a:rPr>
              <a:pPr algn="r" eaLnBrk="1" hangingPunct="1"/>
              <a:t>18</a:t>
            </a:fld>
            <a:endParaRPr lang="en-US" sz="1300">
              <a:solidFill>
                <a:srgbClr val="000000"/>
              </a:solidFill>
              <a:latin typeface="Times New Roman" charset="0"/>
              <a:ea typeface="SimSun" charset="0"/>
              <a:cs typeface="Lucida Sans Unicode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4450" y="735013"/>
            <a:ext cx="4794250" cy="3595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425" y="4550172"/>
            <a:ext cx="5409393" cy="42473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5214" tIns="47607" rIns="95214" bIns="47607"/>
          <a:lstStyle/>
          <a:p>
            <a:endParaRPr lang="pt-BR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6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75937" indent="-298437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93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712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148749" indent="-238750"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5894" algn="l"/>
                <a:tab pos="933446" algn="l"/>
                <a:tab pos="1400998" algn="l"/>
                <a:tab pos="1868550" algn="l"/>
                <a:tab pos="2336101" algn="l"/>
                <a:tab pos="2803653" algn="l"/>
                <a:tab pos="3272862" algn="l"/>
                <a:tab pos="3740414" algn="l"/>
                <a:tab pos="4207966" algn="l"/>
                <a:tab pos="4675518" algn="l"/>
                <a:tab pos="5143069" algn="l"/>
                <a:tab pos="5610621" algn="l"/>
                <a:tab pos="6078173" algn="l"/>
                <a:tab pos="6547383" algn="l"/>
                <a:tab pos="7014935" algn="l"/>
                <a:tab pos="7482487" algn="l"/>
                <a:tab pos="7950039" algn="l"/>
                <a:tab pos="8417590" algn="l"/>
                <a:tab pos="8885142" algn="l"/>
                <a:tab pos="9354351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638E2E5-E2E4-2B4A-A964-67350316C58E}" type="slidenum">
              <a:rPr lang="en-US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pPr/>
              <a:t>19</a:t>
            </a:fld>
            <a:endParaRPr lang="en-US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4251807" y="9100343"/>
            <a:ext cx="3166886" cy="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714" tIns="48732" rIns="93714" bIns="4873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14F59D7-388C-1D42-9360-92AE7CAB81D3}" type="slidenum">
              <a:rPr lang="en-US" sz="1300">
                <a:solidFill>
                  <a:srgbClr val="000000"/>
                </a:solidFill>
                <a:latin typeface="Times New Roman" charset="0"/>
                <a:ea typeface="SimSun" charset="0"/>
                <a:cs typeface="Lucida Sans Unicode" charset="0"/>
              </a:rPr>
              <a:pPr algn="r" eaLnBrk="1" hangingPunct="1"/>
              <a:t>19</a:t>
            </a:fld>
            <a:endParaRPr lang="en-US" sz="1300">
              <a:solidFill>
                <a:srgbClr val="000000"/>
              </a:solidFill>
              <a:latin typeface="Times New Roman" charset="0"/>
              <a:ea typeface="SimSun" charset="0"/>
              <a:cs typeface="Lucida Sans Unicode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4450" y="735013"/>
            <a:ext cx="4794250" cy="3595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425" y="4550172"/>
            <a:ext cx="5409393" cy="42473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5214" tIns="47607" rIns="95214" bIns="47607"/>
          <a:lstStyle/>
          <a:p>
            <a:endParaRPr lang="pt-BR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45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9765" y="4861933"/>
            <a:ext cx="5679772" cy="46049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8" tIns="47389" rIns="94778" bIns="47389"/>
          <a:lstStyle/>
          <a:p>
            <a:pPr eaLnBrk="1" hangingPunct="1">
              <a:lnSpc>
                <a:spcPct val="82000"/>
              </a:lnSpc>
              <a:spcBef>
                <a:spcPct val="0"/>
              </a:spcBef>
            </a:pPr>
            <a:endParaRPr lang="pt-BR" sz="2500" dirty="0">
              <a:latin typeface="Times New Roman" charset="0"/>
              <a:cs typeface="Lucida Sans Unicode" charset="0"/>
            </a:endParaRPr>
          </a:p>
        </p:txBody>
      </p:sp>
      <p:sp>
        <p:nvSpPr>
          <p:cNvPr id="72708" name="Espaço Reservado para Número de Slide 3"/>
          <p:cNvSpPr txBox="1">
            <a:spLocks noGrp="1"/>
          </p:cNvSpPr>
          <p:nvPr/>
        </p:nvSpPr>
        <p:spPr bwMode="auto">
          <a:xfrm>
            <a:off x="4021444" y="9720591"/>
            <a:ext cx="3076197" cy="51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8" tIns="47389" rIns="94778" bIns="47389" anchor="b"/>
          <a:lstStyle>
            <a:lvl1pPr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charset="0"/>
              <a:buNone/>
            </a:pPr>
            <a:fld id="{419F71FC-8800-1D4B-9AB1-0AC02E4862C0}" type="slidenum">
              <a:rPr lang="pt-BR" sz="1700" b="0">
                <a:solidFill>
                  <a:srgbClr val="000000"/>
                </a:solidFill>
                <a:latin typeface="Calibri" charset="0"/>
              </a:rPr>
              <a:pPr algn="r" eaLnBrk="1" hangingPunct="1">
                <a:buClr>
                  <a:srgbClr val="000000"/>
                </a:buClr>
                <a:buFont typeface="Times New Roman" charset="0"/>
                <a:buNone/>
              </a:pPr>
              <a:t>20</a:t>
            </a:fld>
            <a:endParaRPr lang="pt-BR" sz="17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9765" y="4861933"/>
            <a:ext cx="5679772" cy="46049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8" tIns="47389" rIns="94778" bIns="47389"/>
          <a:lstStyle/>
          <a:p>
            <a:pPr eaLnBrk="1" hangingPunct="1">
              <a:lnSpc>
                <a:spcPct val="82000"/>
              </a:lnSpc>
              <a:spcBef>
                <a:spcPct val="0"/>
              </a:spcBef>
            </a:pPr>
            <a:endParaRPr lang="pt-BR" sz="2500" dirty="0">
              <a:latin typeface="Times New Roman" charset="0"/>
              <a:cs typeface="Lucida Sans Unicode" charset="0"/>
            </a:endParaRPr>
          </a:p>
        </p:txBody>
      </p:sp>
      <p:sp>
        <p:nvSpPr>
          <p:cNvPr id="72708" name="Espaço Reservado para Número de Slide 3"/>
          <p:cNvSpPr txBox="1">
            <a:spLocks noGrp="1"/>
          </p:cNvSpPr>
          <p:nvPr/>
        </p:nvSpPr>
        <p:spPr bwMode="auto">
          <a:xfrm>
            <a:off x="4021444" y="9720591"/>
            <a:ext cx="3076197" cy="51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8" tIns="47389" rIns="94778" bIns="47389" anchor="b"/>
          <a:lstStyle>
            <a:lvl1pPr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0"/>
              <a:defRPr b="1">
                <a:solidFill>
                  <a:srgbClr val="333399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charset="0"/>
              <a:buNone/>
            </a:pPr>
            <a:fld id="{419F71FC-8800-1D4B-9AB1-0AC02E4862C0}" type="slidenum">
              <a:rPr lang="pt-BR" sz="1700" b="0">
                <a:solidFill>
                  <a:srgbClr val="000000"/>
                </a:solidFill>
                <a:latin typeface="Calibri" charset="0"/>
              </a:rPr>
              <a:pPr algn="r" eaLnBrk="1" hangingPunct="1">
                <a:buClr>
                  <a:srgbClr val="000000"/>
                </a:buClr>
                <a:buFont typeface="Times New Roman" charset="0"/>
                <a:buNone/>
              </a:pPr>
              <a:t>21</a:t>
            </a:fld>
            <a:endParaRPr lang="pt-BR" sz="17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10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F12904-71A1-49E1-995B-4EC89D46D616}" type="slidenum">
              <a:rPr lang="pt-BR" altLang="pt-BR" smtClean="0"/>
              <a:pPr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066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AA56862-26AE-48A3-A524-8B47BA3C76D1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pPr eaLnBrk="1"/>
              <a:t>26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005681" y="9703253"/>
            <a:ext cx="3076672" cy="50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179" tIns="41909" rIns="84179" bIns="4190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SzPct val="45000"/>
            </a:pPr>
            <a:fld id="{5DD09E46-452B-4ABF-B024-FC1A13586304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pPr algn="r" eaLnBrk="1">
                <a:buSzPct val="45000"/>
              </a:pPr>
              <a:t>26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79463"/>
            <a:ext cx="5084762" cy="3814762"/>
          </a:xfrm>
          <a:solidFill>
            <a:srgbClr val="FFFFFF"/>
          </a:solidFill>
          <a:ln/>
        </p:spPr>
      </p:sp>
      <p:sp>
        <p:nvSpPr>
          <p:cNvPr id="583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45957" y="4855011"/>
            <a:ext cx="5205846" cy="459440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40" tIns="47689" rIns="95740" bIns="47689"/>
          <a:lstStyle/>
          <a:p>
            <a:pPr>
              <a:spcBef>
                <a:spcPts val="450"/>
              </a:spcBef>
              <a:buClrTx/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</a:pPr>
            <a:r>
              <a:rPr lang="pt-BR" altLang="pt-BR">
                <a:latin typeface="Times New Roman" pitchFamily="18" charset="0"/>
                <a:ea typeface="ＭＳ Ｐゴシック" pitchFamily="34" charset="-128"/>
              </a:rPr>
              <a:t>Importante que se diga que a competência da CGU atinge somente o Executivo. Cada Poder deve ter a sua estrutura de controle Interno.</a:t>
            </a:r>
          </a:p>
        </p:txBody>
      </p:sp>
    </p:spTree>
    <p:extLst>
      <p:ext uri="{BB962C8B-B14F-4D97-AF65-F5344CB8AC3E}">
        <p14:creationId xmlns:p14="http://schemas.microsoft.com/office/powerpoint/2010/main" val="36522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AA56862-26AE-48A3-A524-8B47BA3C76D1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pPr eaLnBrk="1"/>
              <a:t>27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005681" y="9703253"/>
            <a:ext cx="3076672" cy="50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179" tIns="41909" rIns="84179" bIns="4190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buSzPct val="45000"/>
            </a:pPr>
            <a:fld id="{5DD09E46-452B-4ABF-B024-FC1A13586304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pPr algn="r" eaLnBrk="1">
                <a:buSzPct val="45000"/>
              </a:pPr>
              <a:t>27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79463"/>
            <a:ext cx="5084762" cy="3814762"/>
          </a:xfrm>
          <a:solidFill>
            <a:srgbClr val="FFFFFF"/>
          </a:solidFill>
          <a:ln/>
        </p:spPr>
      </p:sp>
      <p:sp>
        <p:nvSpPr>
          <p:cNvPr id="5837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45957" y="4855011"/>
            <a:ext cx="5205846" cy="459440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40" tIns="47689" rIns="95740" bIns="47689"/>
          <a:lstStyle/>
          <a:p>
            <a:pPr>
              <a:spcBef>
                <a:spcPts val="450"/>
              </a:spcBef>
              <a:buClrTx/>
              <a:tabLst>
                <a:tab pos="0" algn="l"/>
                <a:tab pos="449263" algn="l"/>
                <a:tab pos="900113" algn="l"/>
                <a:tab pos="1350963" algn="l"/>
                <a:tab pos="1801813" algn="l"/>
                <a:tab pos="2252663" algn="l"/>
                <a:tab pos="2703513" algn="l"/>
                <a:tab pos="3154363" algn="l"/>
                <a:tab pos="3605213" algn="l"/>
                <a:tab pos="4056063" algn="l"/>
                <a:tab pos="4506913" algn="l"/>
                <a:tab pos="4957763" algn="l"/>
                <a:tab pos="5408613" algn="l"/>
                <a:tab pos="5859463" algn="l"/>
                <a:tab pos="6310313" algn="l"/>
                <a:tab pos="6761163" algn="l"/>
                <a:tab pos="7212013" algn="l"/>
                <a:tab pos="7662863" algn="l"/>
                <a:tab pos="8113713" algn="l"/>
                <a:tab pos="8564563" algn="l"/>
                <a:tab pos="9015413" algn="l"/>
              </a:tabLst>
            </a:pPr>
            <a:r>
              <a:rPr lang="pt-BR" altLang="pt-BR">
                <a:latin typeface="Times New Roman" pitchFamily="18" charset="0"/>
                <a:ea typeface="ＭＳ Ｐゴシック" pitchFamily="34" charset="-128"/>
              </a:rPr>
              <a:t>Importante que se diga que a competência da CGU atinge somente o Executivo. Cada Poder deve ter a sua estrutura de controle Interno.</a:t>
            </a:r>
          </a:p>
        </p:txBody>
      </p:sp>
    </p:spTree>
    <p:extLst>
      <p:ext uri="{BB962C8B-B14F-4D97-AF65-F5344CB8AC3E}">
        <p14:creationId xmlns:p14="http://schemas.microsoft.com/office/powerpoint/2010/main" val="124159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980" y="9720673"/>
            <a:ext cx="3075631" cy="51230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26248" indent="-238750" defTabSz="46921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03748" indent="-238750" defTabSz="46921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581248" indent="-238750" defTabSz="46921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058747" indent="-238750" defTabSz="46921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52" algn="l"/>
                <a:tab pos="1495502" algn="l"/>
                <a:tab pos="2243254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00"/>
              </a:buClr>
              <a:buSzTx/>
              <a:buFont typeface="Wingdings" pitchFamily="2" charset="2"/>
              <a:buNone/>
            </a:pPr>
            <a:fld id="{2A936769-EB84-4DF5-A5B7-B29A79BDCAFF}" type="slidenum">
              <a:rPr lang="en-GB" altLang="pt-BR" sz="1400">
                <a:cs typeface="Lucida Sans Unicode" pitchFamily="34" charset="0"/>
              </a:rPr>
              <a:pPr algn="ctr" eaLnBrk="1" hangingPunct="1">
                <a:spcBef>
                  <a:spcPct val="0"/>
                </a:spcBef>
                <a:buClr>
                  <a:srgbClr val="FFFF00"/>
                </a:buClr>
                <a:buSzTx/>
                <a:buFont typeface="Wingdings" pitchFamily="2" charset="2"/>
                <a:buNone/>
              </a:pPr>
              <a:t>3</a:t>
            </a:fld>
            <a:endParaRPr lang="en-GB" altLang="pt-BR" sz="1400">
              <a:cs typeface="Lucida Sans Unicode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6910" y="9723948"/>
            <a:ext cx="3070561" cy="50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fld id="{7A478372-2A5E-4D9C-8DBC-B08591ECE721}" type="slidenum">
              <a:rPr lang="en-GB" altLang="pt-BR" sz="1400">
                <a:cs typeface="Arial" pitchFamily="34" charset="0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pt-BR" sz="1400">
              <a:cs typeface="Arial" pitchFamily="34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0163" cy="3832225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3" y="4859518"/>
            <a:ext cx="5667948" cy="46009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2170" indent="-218854" eaLnBrk="1">
              <a:spcBef>
                <a:spcPct val="0"/>
              </a:spcBef>
              <a:buClrTx/>
              <a:tabLst>
                <a:tab pos="222170" algn="l"/>
                <a:tab pos="684748" algn="l"/>
                <a:tab pos="1148984" algn="l"/>
                <a:tab pos="1613220" algn="l"/>
                <a:tab pos="2077456" algn="l"/>
                <a:tab pos="2541692" algn="l"/>
                <a:tab pos="3005927" algn="l"/>
                <a:tab pos="3470163" algn="l"/>
                <a:tab pos="3934399" algn="l"/>
                <a:tab pos="4398635" algn="l"/>
                <a:tab pos="4862871" algn="l"/>
                <a:tab pos="5327106" algn="l"/>
                <a:tab pos="5791342" algn="l"/>
                <a:tab pos="6255578" algn="l"/>
                <a:tab pos="6719814" algn="l"/>
                <a:tab pos="7184050" algn="l"/>
                <a:tab pos="7648285" algn="l"/>
                <a:tab pos="8112521" algn="l"/>
                <a:tab pos="8576757" algn="l"/>
                <a:tab pos="9040993" algn="l"/>
                <a:tab pos="9503570" algn="l"/>
              </a:tabLst>
            </a:pPr>
            <a:endParaRPr lang="pt-BR" altLang="pt-BR" sz="2100"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08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26034" indent="-238731" defTabSz="4691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03496" indent="-238731" defTabSz="4691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580957" indent="-238731" defTabSz="4691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058417" indent="-238731" defTabSz="46917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0883" algn="l"/>
                <a:tab pos="925081" algn="l"/>
                <a:tab pos="1389278" algn="l"/>
                <a:tab pos="1853476" algn="l"/>
                <a:tab pos="2317674" algn="l"/>
                <a:tab pos="2781873" algn="l"/>
                <a:tab pos="3246071" algn="l"/>
                <a:tab pos="3710268" algn="l"/>
                <a:tab pos="4174467" algn="l"/>
                <a:tab pos="4638665" algn="l"/>
                <a:tab pos="5102864" algn="l"/>
                <a:tab pos="5567062" algn="l"/>
                <a:tab pos="6031258" algn="l"/>
                <a:tab pos="6495457" algn="l"/>
                <a:tab pos="6959655" algn="l"/>
                <a:tab pos="7423853" algn="l"/>
                <a:tab pos="7888052" algn="l"/>
                <a:tab pos="8352249" algn="l"/>
                <a:tab pos="8816448" algn="l"/>
                <a:tab pos="928064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fld id="{2245DD50-6802-474B-B5F6-24092E2B30FF}" type="slidenum">
              <a:rPr lang="pt-BR" altLang="pt-BR" sz="11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pPr eaLnBrk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t-BR" altLang="pt-BR" sz="11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801688"/>
            <a:ext cx="5057775" cy="379412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9449" y="4888981"/>
            <a:ext cx="5223503" cy="45960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668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"/>
          <p:cNvSpPr>
            <a:spLocks noGrp="1" noChangeArrowheads="1"/>
          </p:cNvSpPr>
          <p:nvPr>
            <p:ph type="sldNum" sz="quarter"/>
          </p:nvPr>
        </p:nvSpPr>
        <p:spPr>
          <a:xfrm>
            <a:off x="4021088" y="9721869"/>
            <a:ext cx="3076672" cy="51105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77" indent="-285722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88" indent="-228578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43" indent="-228578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98" indent="-228578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53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09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64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19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7CF30D-5DDD-4C87-A550-2A4DA99C3F0C}" type="slidenum">
              <a:rPr lang="en-GB" altLang="pt-BR" sz="130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75231" y="780120"/>
            <a:ext cx="5150381" cy="38142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491" tIns="47745" rIns="95491" bIns="47745" anchor="ctr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t-BR" altLang="pt-BR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47499" y="4855013"/>
            <a:ext cx="5190438" cy="459102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t-BR" altLang="pt-B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33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"/>
          <p:cNvSpPr>
            <a:spLocks noGrp="1" noChangeArrowheads="1"/>
          </p:cNvSpPr>
          <p:nvPr>
            <p:ph type="sldNum" sz="quarter"/>
          </p:nvPr>
        </p:nvSpPr>
        <p:spPr>
          <a:xfrm>
            <a:off x="4021088" y="9721869"/>
            <a:ext cx="3076672" cy="51105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77" indent="-285722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88" indent="-228578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43" indent="-228578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98" indent="-228578" eaLnBrk="0" hangingPunct="0"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53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09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64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19" indent="-228578" defTabSz="44763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6679" algn="l"/>
                <a:tab pos="936534" algn="l"/>
                <a:tab pos="1404800" algn="l"/>
                <a:tab pos="1874654" algn="l"/>
                <a:tab pos="2342920" algn="l"/>
                <a:tab pos="2812774" algn="l"/>
                <a:tab pos="3281041" algn="l"/>
                <a:tab pos="3750895" algn="l"/>
                <a:tab pos="4220749" algn="l"/>
                <a:tab pos="4689015" algn="l"/>
                <a:tab pos="5158869" algn="l"/>
                <a:tab pos="5627136" algn="l"/>
                <a:tab pos="6096989" algn="l"/>
                <a:tab pos="6565256" algn="l"/>
                <a:tab pos="7035110" algn="l"/>
                <a:tab pos="7503377" algn="l"/>
                <a:tab pos="7973230" algn="l"/>
                <a:tab pos="8443085" algn="l"/>
                <a:tab pos="8911351" algn="l"/>
                <a:tab pos="938120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7CF30D-5DDD-4C87-A550-2A4DA99C3F0C}" type="slidenum">
              <a:rPr lang="en-GB" altLang="pt-BR" sz="130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pt-BR" sz="130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75231" y="780120"/>
            <a:ext cx="5150381" cy="38142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491" tIns="47745" rIns="95491" bIns="47745" anchor="ctr"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pt-BR" altLang="pt-BR">
              <a:latin typeface="Times New Roman" pitchFamily="18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47499" y="4855013"/>
            <a:ext cx="5190438" cy="459102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pt-BR" altLang="pt-B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77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3314" indent="-229393" defTabSz="45082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2099" indent="-229393" defTabSz="45082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0883" indent="-229393" defTabSz="45082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9668" indent="-229393" defTabSz="45082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9227" algn="l"/>
                <a:tab pos="900047" algn="l"/>
                <a:tab pos="1350865" algn="l"/>
                <a:tab pos="1801685" algn="l"/>
                <a:tab pos="2252504" algn="l"/>
                <a:tab pos="2703324" algn="l"/>
                <a:tab pos="3154143" algn="l"/>
                <a:tab pos="3604963" algn="l"/>
                <a:tab pos="4055782" algn="l"/>
                <a:tab pos="4506601" algn="l"/>
                <a:tab pos="4957421" algn="l"/>
                <a:tab pos="5408241" algn="l"/>
                <a:tab pos="5859059" algn="l"/>
                <a:tab pos="6309880" algn="l"/>
                <a:tab pos="6760699" algn="l"/>
                <a:tab pos="7211518" algn="l"/>
                <a:tab pos="7662337" algn="l"/>
                <a:tab pos="8113157" algn="l"/>
                <a:tab pos="8563976" algn="l"/>
                <a:tab pos="9014797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561B11C0-30AF-4D77-A7AA-DFE465AE71EF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</a:rPr>
              <a:pPr eaLnBrk="1"/>
              <a:t>8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005682" y="9703255"/>
            <a:ext cx="3076672" cy="50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171" tIns="41905" rIns="84171" bIns="41905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lnSpc>
                <a:spcPct val="100000"/>
              </a:lnSpc>
              <a:buClrTx/>
              <a:buSzPct val="45000"/>
              <a:buFontTx/>
              <a:buNone/>
            </a:pPr>
            <a:fld id="{A99BF220-0983-4834-ACA4-6CD60569060E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t>8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036858" y="778427"/>
            <a:ext cx="5019426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57" tIns="45879" rIns="91757" bIns="45879" anchor="ctr"/>
          <a:lstStyle/>
          <a:p>
            <a:endParaRPr lang="pt-BR" altLang="pt-BR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/>
          </p:nvPr>
        </p:nvSpPr>
        <p:spPr>
          <a:xfrm>
            <a:off x="710240" y="4861781"/>
            <a:ext cx="5672661" cy="46028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28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4625" indent="-226785" defTabSz="445695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48193" indent="-226785" defTabSz="445695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1760" indent="-226785" defTabSz="445695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5329" indent="-226785" defTabSz="445695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4120" algn="l"/>
                <a:tab pos="889813" algn="l"/>
                <a:tab pos="1335507" algn="l"/>
                <a:tab pos="1781200" algn="l"/>
                <a:tab pos="2226892" algn="l"/>
                <a:tab pos="2672587" algn="l"/>
                <a:tab pos="3118279" algn="l"/>
                <a:tab pos="3563975" algn="l"/>
                <a:tab pos="4009667" algn="l"/>
                <a:tab pos="4455361" algn="l"/>
                <a:tab pos="4901055" algn="l"/>
                <a:tab pos="5346749" algn="l"/>
                <a:tab pos="5792441" algn="l"/>
                <a:tab pos="6238136" algn="l"/>
                <a:tab pos="6683829" algn="l"/>
                <a:tab pos="7129523" algn="l"/>
                <a:tab pos="7575216" algn="l"/>
                <a:tab pos="8020911" algn="l"/>
                <a:tab pos="8466603" algn="l"/>
                <a:tab pos="891229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D3097A06-EF83-482F-86C1-9CBAA713DE98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</a:rPr>
              <a:pPr eaLnBrk="1"/>
              <a:t>9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005682" y="9703255"/>
            <a:ext cx="3076672" cy="50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214" tIns="41429" rIns="83214" bIns="41429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lnSpc>
                <a:spcPct val="100000"/>
              </a:lnSpc>
              <a:buClrTx/>
              <a:buSzPct val="45000"/>
              <a:buFontTx/>
              <a:buNone/>
            </a:pPr>
            <a:fld id="{1F566207-FB73-4D27-BF70-ADC77AD58517}" type="slidenum">
              <a:rPr lang="pt-BR" altLang="pt-BR" sz="11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t>9</a:t>
            </a:fld>
            <a:endParaRPr lang="pt-BR" altLang="pt-BR" sz="11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77056" y="776736"/>
            <a:ext cx="4745192" cy="38227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714" tIns="45357" rIns="90714" bIns="45357" anchor="ctr"/>
          <a:lstStyle/>
          <a:p>
            <a:endParaRPr lang="pt-BR" altLang="pt-BR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/>
          </p:nvPr>
        </p:nvSpPr>
        <p:spPr>
          <a:xfrm>
            <a:off x="945958" y="4863472"/>
            <a:ext cx="5191981" cy="461133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43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76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04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04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04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04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04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fld id="{9A982406-8E5A-BD42-BAE5-A23C8728E450}" type="slidenum">
              <a:rPr lang="pt-BR" sz="1100">
                <a:solidFill>
                  <a:srgbClr val="FFFFFF"/>
                </a:solidFill>
              </a:rPr>
              <a:pPr eaLnBrk="1"/>
              <a:t>11</a:t>
            </a:fld>
            <a:endParaRPr lang="pt-BR" sz="1100">
              <a:solidFill>
                <a:srgbClr val="FFFFFF"/>
              </a:solidFill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9338" y="801688"/>
            <a:ext cx="5056187" cy="379412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9011" y="4888856"/>
            <a:ext cx="5224332" cy="45960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3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2B077-F66E-491F-A9BE-FF22517F7CE0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74D3C-7DEB-7847-AA70-0E48C235D6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6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E32B8-A4A4-48AE-B38D-B1CC1D20F4F1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7C4D-A236-1345-A863-6E0480E0147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CC708-285F-4535-AB72-BF07BAEF1BB3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A9F59-D0A2-C24D-9BCB-0F8B3341577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D1A7-F317-434E-B576-0E117099803E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2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3A93-427A-40F6-9E52-D32EE6FBD733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546A-91E1-47CE-8F7C-2ABC17F6EDE3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7D50-5F9B-4D84-A435-C0574CEBE93B}" type="datetime1">
              <a:rPr lang="pt-BR" smtClean="0"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7FD1-30A0-4465-A165-AB69D3AF1BE5}" type="datetime1">
              <a:rPr lang="pt-BR" smtClean="0"/>
              <a:t>27/09/2017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90C0-9E8B-46DF-99DD-4EFE8088A4BE}" type="datetime1">
              <a:rPr lang="pt-BR" smtClean="0"/>
              <a:t>27/09/2017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0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CA9-C7A6-4DE4-B099-BB5BAB2145DC}" type="datetime1">
              <a:rPr lang="pt-BR" smtClean="0"/>
              <a:t>27/09/2017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04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BE56-71E5-4810-BAD3-D294F528AC87}" type="datetime1">
              <a:rPr lang="pt-BR" smtClean="0"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1DB53-326B-4A78-AB41-482BA8176865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B6F5F-1ABC-C348-8452-1580A05CC55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5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76D1-7380-4BB4-A7A6-CCD2E9AE2ED4}" type="datetime1">
              <a:rPr lang="pt-BR" smtClean="0"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2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3FE5-E741-46B4-A8F6-2AF4A046B669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5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84A-8C23-4827-8FC3-7DFA1082A318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44EF-2019-455D-A18E-E66845DA5B76}" type="datetime1">
              <a:rPr lang="pt-BR" smtClean="0"/>
              <a:t>27/09/2017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A6A40-1A7A-41DD-9234-FCA38FA000B3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DFD9A-F573-454E-A9EC-0A792A81AFC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5FF21-FB3F-4EE4-9E4F-8611FD7DC564}" type="datetime1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74ACC-AEF9-1444-A674-D262A4DECAE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2A0E1-FC55-4904-AB35-A206303A8951}" type="datetime1">
              <a:rPr lang="pt-BR" smtClean="0"/>
              <a:t>27/09/2017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C3C0A-42E6-3A41-9A0A-77D8963064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4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4454C-7556-4545-9D2D-7E54823D9206}" type="datetime1">
              <a:rPr lang="pt-BR" smtClean="0"/>
              <a:t>27/09/2017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09711-83CA-9D4B-91ED-239D20939AD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E76D-6B65-4A46-8650-78C6A1B0444D}" type="datetime1">
              <a:rPr lang="pt-BR" smtClean="0"/>
              <a:t>27/09/2017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321B9-5134-4A0E-83C4-319336F5F30B}" type="datetime1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9A68B-564B-9944-BAB9-0354E5C4C8E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0B81F-576E-4345-9CF0-5D3332190C08}" type="datetime1">
              <a:rPr lang="pt-BR" smtClean="0"/>
              <a:t>27/09/2017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74D8E-5894-8544-8BB3-D1A7ACBCC86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B97346-8266-4F71-B44A-1D307EEF75B6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AA4E9B-01AE-7949-9B6A-CDF66FE6D11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5"/>
            <a:ext cx="9144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46A4-DF4B-4F14-ADD2-9BD4AB1F508F}" type="datetime1">
              <a:rPr lang="pt-BR" smtClean="0"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vidorias.gov.br/e-ouv/manual_eouv-municipios.pdf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.ouvidorias.gov.br/publico/BuscadorOuvidorias/BuscadorOuvidorias.aspx" TargetMode="External"/><Relationship Id="rId2" Type="http://schemas.openxmlformats.org/officeDocument/2006/relationships/hyperlink" Target="http://www.ouvidorias.gov.br/e-ouv/manual_eouv-municipios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ZjVZ9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odrigo.silva@cgu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jur.com.br/loja/item/anuario-justica-sao-paulo-20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38"/>
            <a:ext cx="9144000" cy="68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tângulo 1"/>
          <p:cNvSpPr>
            <a:spLocks noChangeArrowheads="1"/>
          </p:cNvSpPr>
          <p:nvPr/>
        </p:nvSpPr>
        <p:spPr bwMode="auto">
          <a:xfrm>
            <a:off x="0" y="4850569"/>
            <a:ext cx="9144000" cy="1971310"/>
          </a:xfrm>
          <a:prstGeom prst="rect">
            <a:avLst/>
          </a:prstGeom>
          <a:solidFill>
            <a:srgbClr val="E6E6E6">
              <a:alpha val="63000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Retângulo 1"/>
          <p:cNvSpPr>
            <a:spLocks noChangeArrowheads="1"/>
          </p:cNvSpPr>
          <p:nvPr/>
        </p:nvSpPr>
        <p:spPr bwMode="auto">
          <a:xfrm>
            <a:off x="0" y="-17463"/>
            <a:ext cx="9144000" cy="130333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Retângulo 1"/>
          <p:cNvSpPr>
            <a:spLocks noChangeArrowheads="1"/>
          </p:cNvSpPr>
          <p:nvPr/>
        </p:nvSpPr>
        <p:spPr bwMode="auto">
          <a:xfrm>
            <a:off x="119514" y="-26238"/>
            <a:ext cx="8844973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FFFF00"/>
              </a:buClr>
              <a:buFont typeface="Times New Roman" charset="0"/>
              <a:buNone/>
            </a:pPr>
            <a:r>
              <a:rPr lang="pt-BR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CONTROLADORIA-GERAL DA UNIÃO</a:t>
            </a:r>
          </a:p>
          <a:p>
            <a:pPr eaLnBrk="1" hangingPunct="1">
              <a:buClr>
                <a:srgbClr val="FFFF00"/>
              </a:buClr>
              <a:buFont typeface="Times New Roman" charset="0"/>
              <a:buNone/>
            </a:pPr>
            <a:r>
              <a:rPr lang="pt-BR" sz="1900" b="1" dirty="0">
                <a:solidFill>
                  <a:srgbClr val="000000"/>
                </a:solidFill>
                <a:latin typeface="Arial" charset="0"/>
                <a:cs typeface="Arial" charset="0"/>
              </a:rPr>
              <a:t>SUPERINTENDÊNCIA REGIONAL DA CGU EM SANTA CATARINA</a:t>
            </a:r>
          </a:p>
          <a:p>
            <a:pPr eaLnBrk="1" hangingPunct="1">
              <a:buClr>
                <a:srgbClr val="FFFF00"/>
              </a:buClr>
              <a:buFont typeface="Times New Roman" charset="0"/>
              <a:buNone/>
            </a:pPr>
            <a:r>
              <a:rPr lang="pt-BR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NÚCLEO DE AÇÕES DE OUVIDORIA E PREVENÇÃO À CORRUPÇÃO EM SC</a:t>
            </a:r>
          </a:p>
          <a:p>
            <a:pPr eaLnBrk="1" hangingPunct="1"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endParaRPr lang="pt-BR" sz="29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endParaRPr lang="pt-BR" sz="4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r>
              <a:rPr lang="pt-BR" b="1" dirty="0">
                <a:solidFill>
                  <a:srgbClr val="760000"/>
                </a:solidFill>
                <a:latin typeface="Arial" charset="0"/>
                <a:cs typeface="Arial" charset="0"/>
              </a:rPr>
              <a:t>O Papel da</a:t>
            </a:r>
            <a:r>
              <a:rPr lang="pt-BR" sz="2800" b="1" dirty="0">
                <a:solidFill>
                  <a:srgbClr val="760000"/>
                </a:solidFill>
                <a:latin typeface="Arial" charset="0"/>
                <a:cs typeface="Arial" charset="0"/>
              </a:rPr>
              <a:t> Ouvidoria Pública</a:t>
            </a:r>
            <a:endParaRPr lang="pt-BR" b="1" dirty="0">
              <a:solidFill>
                <a:srgbClr val="76000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pt-BR" sz="2000" b="1" dirty="0">
                <a:solidFill>
                  <a:srgbClr val="760000"/>
                </a:solidFill>
                <a:latin typeface="Arial" charset="0"/>
                <a:cs typeface="Arial" charset="0"/>
              </a:rPr>
              <a:t>NO SISTEMA DE CONTROLE INTERNO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pt-BR" sz="1300" b="1" dirty="0">
                <a:solidFill>
                  <a:srgbClr val="760000"/>
                </a:solidFill>
                <a:latin typeface="Arial" charset="0"/>
                <a:cs typeface="Arial" charset="0"/>
              </a:rPr>
              <a:t>COM A NOVA LEI </a:t>
            </a:r>
            <a:r>
              <a:rPr lang="pt-BR" sz="1300" b="1" dirty="0" smtClean="0">
                <a:solidFill>
                  <a:srgbClr val="760000"/>
                </a:solidFill>
                <a:latin typeface="Arial" charset="0"/>
                <a:cs typeface="Arial" charset="0"/>
              </a:rPr>
              <a:t>DOS </a:t>
            </a:r>
            <a:r>
              <a:rPr lang="pt-BR" sz="1300" b="1" dirty="0">
                <a:solidFill>
                  <a:srgbClr val="760000"/>
                </a:solidFill>
                <a:latin typeface="Arial" charset="0"/>
                <a:cs typeface="Arial" charset="0"/>
              </a:rPr>
              <a:t>USUÁRIOS DE SERVIÇOS PÚBLICOS</a:t>
            </a: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Font typeface="Times New Roman" charset="0"/>
              <a:buNone/>
            </a:pPr>
            <a:endParaRPr lang="pt-BR" sz="2800" b="1" dirty="0">
              <a:solidFill>
                <a:srgbClr val="76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710555" y="5805264"/>
            <a:ext cx="8467725" cy="78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Rodrigo De Bona da Silva</a:t>
            </a:r>
            <a:r>
              <a:rPr lang="pt-BR" altLang="pt-BR" sz="1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pt-BR" altLang="pt-BR" sz="1400" b="1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pt-BR" altLang="pt-BR" sz="12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Auditor </a:t>
            </a:r>
            <a:r>
              <a:rPr lang="pt-BR" altLang="pt-BR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Federal de Finanças e Controle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Coordenador do NAOP/CGU/</a:t>
            </a:r>
            <a:r>
              <a:rPr lang="pt-BR" altLang="pt-BR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28499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457325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800" b="1" dirty="0">
                <a:solidFill>
                  <a:srgbClr val="333399"/>
                </a:solidFill>
                <a:latin typeface="Tahoma" pitchFamily="34" charset="0"/>
              </a:rPr>
              <a:t>Órgão Central </a:t>
            </a:r>
            <a:r>
              <a:rPr lang="pt-BR" altLang="pt-BR" b="1" dirty="0">
                <a:solidFill>
                  <a:srgbClr val="333399"/>
                </a:solidFill>
                <a:latin typeface="Tahoma" pitchFamily="34" charset="0"/>
              </a:rPr>
              <a:t>do Sistema de </a:t>
            </a:r>
            <a:r>
              <a:rPr lang="pt-BR" altLang="pt-BR" sz="1800" b="1" dirty="0">
                <a:solidFill>
                  <a:srgbClr val="333399"/>
                </a:solidFill>
                <a:latin typeface="Tahoma" pitchFamily="34" charset="0"/>
              </a:rPr>
              <a:t>Controle Interno do Poder Executivo</a:t>
            </a:r>
          </a:p>
          <a:p>
            <a:pPr algn="ctr"/>
            <a:endParaRPr lang="pt-BR" altLang="pt-BR" sz="2400" b="1" dirty="0">
              <a:solidFill>
                <a:srgbClr val="8C303F"/>
              </a:solidFill>
              <a:latin typeface="Tahoma" pitchFamily="34" charset="0"/>
            </a:endParaRPr>
          </a:p>
          <a:p>
            <a:pPr algn="ctr"/>
            <a:r>
              <a:rPr lang="pt-BR" altLang="pt-BR" sz="2400" b="1" dirty="0">
                <a:solidFill>
                  <a:srgbClr val="8C303F"/>
                </a:solidFill>
                <a:latin typeface="Tahoma" pitchFamily="34" charset="0"/>
              </a:rPr>
              <a:t>MACROFUNÇÕES do Controle Interno</a:t>
            </a:r>
          </a:p>
          <a:p>
            <a:pPr algn="ctr"/>
            <a:r>
              <a:rPr lang="pt-BR" altLang="pt-BR" b="1" dirty="0">
                <a:solidFill>
                  <a:srgbClr val="8C303F"/>
                </a:solidFill>
                <a:latin typeface="Tahoma" pitchFamily="34" charset="0"/>
              </a:rPr>
              <a:t>(ou ATIVIDADES, conforme PORTE DO MUNICÍPIO)</a:t>
            </a:r>
            <a:endParaRPr lang="pt-BR" altLang="pt-BR" sz="24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6083300" y="4319091"/>
            <a:ext cx="2362200" cy="1066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</a:pPr>
            <a:r>
              <a:rPr lang="pt-BR" altLang="pt-BR" sz="2600" dirty="0">
                <a:latin typeface="Lucida Sans Unicode" pitchFamily="34" charset="0"/>
              </a:rPr>
              <a:t>Correição </a:t>
            </a:r>
            <a:br>
              <a:rPr lang="pt-BR" altLang="pt-BR" sz="2600" dirty="0">
                <a:latin typeface="Lucida Sans Unicode" pitchFamily="34" charset="0"/>
              </a:rPr>
            </a:br>
            <a:r>
              <a:rPr lang="pt-BR" altLang="pt-BR" sz="2600" dirty="0">
                <a:latin typeface="Lucida Sans Unicode" pitchFamily="34" charset="0"/>
              </a:rPr>
              <a:t>/Sanção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563938" y="5400179"/>
            <a:ext cx="2362200" cy="1066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</a:pPr>
            <a:r>
              <a:rPr lang="pt-BR" altLang="pt-BR" sz="2800" dirty="0">
                <a:latin typeface="Lucida Sans Unicode" pitchFamily="34" charset="0"/>
              </a:rPr>
              <a:t>Ouvidoria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116013" y="4247654"/>
            <a:ext cx="2362200" cy="106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</a:pPr>
            <a:r>
              <a:rPr lang="pt-BR" altLang="pt-BR" dirty="0">
                <a:latin typeface="Lucida Sans Unicode" pitchFamily="34" charset="0"/>
              </a:rPr>
              <a:t>Auditoria/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pt-BR" altLang="pt-BR" dirty="0">
                <a:latin typeface="Lucida Sans Unicode" pitchFamily="34" charset="0"/>
              </a:rPr>
              <a:t>Fiscalização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rot="-3060000">
            <a:off x="3180556" y="5113635"/>
            <a:ext cx="377825" cy="706438"/>
          </a:xfrm>
          <a:prstGeom prst="upDownArrow">
            <a:avLst>
              <a:gd name="adj1" fmla="val 50000"/>
              <a:gd name="adj2" fmla="val 37395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FFFF00"/>
              </a:buClr>
              <a:buSzPct val="100000"/>
              <a:buFont typeface="Wingdings" pitchFamily="2" charset="2"/>
              <a:buNone/>
            </a:pPr>
            <a:endParaRPr lang="pt-BR" altLang="pt-BR" sz="180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 rot="2878687">
            <a:off x="5891212" y="5076329"/>
            <a:ext cx="347663" cy="719138"/>
          </a:xfrm>
          <a:prstGeom prst="upDownArrow">
            <a:avLst>
              <a:gd name="adj1" fmla="val 50000"/>
              <a:gd name="adj2" fmla="val 4137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FFFF00"/>
              </a:buClr>
              <a:buSzPct val="100000"/>
              <a:buFont typeface="Wingdings" pitchFamily="2" charset="2"/>
              <a:buNone/>
            </a:pPr>
            <a:endParaRPr lang="pt-BR" altLang="pt-BR" sz="180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279775" y="2963346"/>
            <a:ext cx="2780208" cy="1066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</a:pPr>
            <a:r>
              <a:rPr lang="pt-BR" altLang="pt-BR" dirty="0">
                <a:latin typeface="Lucida Sans Unicode" pitchFamily="34" charset="0"/>
              </a:rPr>
              <a:t>Prevenção</a:t>
            </a:r>
            <a:endParaRPr lang="pt-BR" altLang="pt-BR" sz="1800" dirty="0">
              <a:latin typeface="Lucida Sans Unicode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pt-BR" altLang="pt-BR" dirty="0">
                <a:latin typeface="Lucida Sans Unicode" pitchFamily="34" charset="0"/>
              </a:rPr>
              <a:t>Transparência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rot="2330020">
            <a:off x="5715000" y="3973016"/>
            <a:ext cx="862013" cy="396875"/>
          </a:xfrm>
          <a:prstGeom prst="leftRightArrow">
            <a:avLst>
              <a:gd name="adj1" fmla="val 50000"/>
              <a:gd name="adj2" fmla="val 4344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FFFF00"/>
              </a:buClr>
              <a:buSzPct val="100000"/>
              <a:buFont typeface="Wingdings" pitchFamily="2" charset="2"/>
              <a:buNone/>
            </a:pPr>
            <a:endParaRPr lang="pt-BR" altLang="pt-BR" sz="180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-2496024">
            <a:off x="2898775" y="3933329"/>
            <a:ext cx="762000" cy="328612"/>
          </a:xfrm>
          <a:prstGeom prst="leftRightArrow">
            <a:avLst>
              <a:gd name="adj1" fmla="val 50000"/>
              <a:gd name="adj2" fmla="val 46377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FFFF00"/>
              </a:buClr>
              <a:buSzPct val="100000"/>
              <a:buFont typeface="Wingdings" pitchFamily="2" charset="2"/>
              <a:buNone/>
            </a:pPr>
            <a:endParaRPr lang="pt-BR" altLang="pt-BR" sz="1800">
              <a:solidFill>
                <a:srgbClr val="333399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4211638" y="4319091"/>
            <a:ext cx="1008062" cy="936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333399"/>
                </a:solidFill>
                <a:latin typeface="Tahoma" pitchFamily="34" charset="0"/>
              </a:rPr>
              <a:t>SECRETARIA OU CONTROLADORIA INTERNA</a:t>
            </a:r>
          </a:p>
        </p:txBody>
      </p:sp>
    </p:spTree>
    <p:extLst>
      <p:ext uri="{BB962C8B-B14F-4D97-AF65-F5344CB8AC3E}">
        <p14:creationId xmlns:p14="http://schemas.microsoft.com/office/powerpoint/2010/main" val="83282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6"/>
          <p:cNvSpPr>
            <a:spLocks noChangeShapeType="1"/>
          </p:cNvSpPr>
          <p:nvPr/>
        </p:nvSpPr>
        <p:spPr bwMode="auto">
          <a:xfrm flipV="1">
            <a:off x="3352800" y="3879850"/>
            <a:ext cx="1588" cy="2921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1047750" y="3881438"/>
            <a:ext cx="6842125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1073150" y="3857625"/>
            <a:ext cx="1588" cy="29051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7915275" y="3857625"/>
            <a:ext cx="1588" cy="29051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 flipV="1">
            <a:off x="5867400" y="3879850"/>
            <a:ext cx="1588" cy="2921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255588" y="4097338"/>
            <a:ext cx="1800225" cy="838200"/>
          </a:xfrm>
          <a:prstGeom prst="rect">
            <a:avLst/>
          </a:prstGeom>
          <a:solidFill>
            <a:srgbClr val="000000"/>
          </a:solidFill>
          <a:ln w="57240">
            <a:solidFill>
              <a:srgbClr val="00CC99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SzPct val="45000"/>
            </a:pP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Secretaria</a:t>
            </a:r>
          </a:p>
          <a:p>
            <a:pPr algn="ctr" eaLnBrk="1">
              <a:buSzPct val="45000"/>
            </a:pP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Federal de </a:t>
            </a:r>
          </a:p>
          <a:p>
            <a:pPr algn="ctr" eaLnBrk="1">
              <a:buSzPct val="45000"/>
            </a:pPr>
            <a:r>
              <a:rPr lang="pt-BR" sz="1600" b="1" u="sng" dirty="0">
                <a:solidFill>
                  <a:srgbClr val="FFFFFF"/>
                </a:solidFill>
                <a:latin typeface="Arial" charset="0"/>
                <a:cs typeface="Times New Roman" charset="0"/>
              </a:rPr>
              <a:t>Controle Interno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6842125" y="4097338"/>
            <a:ext cx="1920875" cy="588962"/>
          </a:xfrm>
          <a:prstGeom prst="rect">
            <a:avLst/>
          </a:prstGeom>
          <a:solidFill>
            <a:srgbClr val="000000"/>
          </a:solidFill>
          <a:ln w="57240">
            <a:solidFill>
              <a:srgbClr val="00CC99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SzPct val="45000"/>
            </a:pPr>
            <a:r>
              <a:rPr lang="pt-BR" sz="1600" b="1" u="sng">
                <a:solidFill>
                  <a:srgbClr val="FFFFFF"/>
                </a:solidFill>
                <a:latin typeface="Arial" charset="0"/>
                <a:cs typeface="Times New Roman" charset="0"/>
              </a:rPr>
              <a:t>Ouvidoria</a:t>
            </a:r>
            <a:r>
              <a:rPr lang="pt-BR" sz="1600" b="1">
                <a:solidFill>
                  <a:srgbClr val="FFFFFF"/>
                </a:solidFill>
                <a:latin typeface="Arial" charset="0"/>
                <a:cs typeface="Times New Roman" charset="0"/>
              </a:rPr>
              <a:t>-Geral</a:t>
            </a:r>
          </a:p>
          <a:p>
            <a:pPr algn="ctr" eaLnBrk="1">
              <a:buSzPct val="45000"/>
            </a:pPr>
            <a:r>
              <a:rPr lang="pt-BR" sz="1600" b="1">
                <a:solidFill>
                  <a:srgbClr val="FFFFFF"/>
                </a:solidFill>
                <a:latin typeface="Arial" charset="0"/>
                <a:cs typeface="Times New Roman" charset="0"/>
              </a:rPr>
              <a:t>da União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4864100" y="4097338"/>
            <a:ext cx="1771650" cy="588962"/>
          </a:xfrm>
          <a:prstGeom prst="rect">
            <a:avLst/>
          </a:prstGeom>
          <a:solidFill>
            <a:srgbClr val="000000"/>
          </a:solidFill>
          <a:ln w="57240">
            <a:solidFill>
              <a:srgbClr val="00CC99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SzPct val="45000"/>
            </a:pPr>
            <a:r>
              <a:rPr lang="pt-BR" sz="1600" b="1" u="sng">
                <a:solidFill>
                  <a:srgbClr val="FFFFFF"/>
                </a:solidFill>
                <a:latin typeface="Arial" charset="0"/>
                <a:cs typeface="Times New Roman" charset="0"/>
              </a:rPr>
              <a:t>Corregedoria</a:t>
            </a:r>
            <a:r>
              <a:rPr lang="pt-BR" sz="1600" b="1">
                <a:solidFill>
                  <a:srgbClr val="FFFFFF"/>
                </a:solidFill>
                <a:latin typeface="Arial" charset="0"/>
                <a:cs typeface="Times New Roman" charset="0"/>
              </a:rPr>
              <a:t>-</a:t>
            </a:r>
          </a:p>
          <a:p>
            <a:pPr algn="ctr" eaLnBrk="1">
              <a:buSzPct val="45000"/>
            </a:pPr>
            <a:r>
              <a:rPr lang="pt-BR" sz="1600" b="1">
                <a:solidFill>
                  <a:srgbClr val="FFFFFF"/>
                </a:solidFill>
                <a:latin typeface="Arial" charset="0"/>
                <a:cs typeface="Times New Roman" charset="0"/>
              </a:rPr>
              <a:t>Geral da União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2286000" y="4097338"/>
            <a:ext cx="2290763" cy="1077912"/>
          </a:xfrm>
          <a:prstGeom prst="rect">
            <a:avLst/>
          </a:prstGeom>
          <a:solidFill>
            <a:srgbClr val="000000"/>
          </a:solidFill>
          <a:ln w="57240">
            <a:solidFill>
              <a:srgbClr val="00CC99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SzPct val="45000"/>
            </a:pP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Secretaria de</a:t>
            </a:r>
          </a:p>
          <a:p>
            <a:pPr algn="ctr" eaLnBrk="1">
              <a:buSzPct val="45000"/>
            </a:pPr>
            <a:r>
              <a:rPr lang="pt-BR" sz="1600" b="1" u="sng" dirty="0">
                <a:solidFill>
                  <a:srgbClr val="FFFFFF"/>
                </a:solidFill>
                <a:latin typeface="Arial" charset="0"/>
                <a:cs typeface="Times New Roman" charset="0"/>
              </a:rPr>
              <a:t>Transparência e Prevenção</a:t>
            </a: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 à</a:t>
            </a:r>
          </a:p>
          <a:p>
            <a:pPr algn="ctr" eaLnBrk="1">
              <a:buSzPct val="45000"/>
            </a:pP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Corrupção</a:t>
            </a: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H="1">
            <a:off x="4624388" y="2357438"/>
            <a:ext cx="46037" cy="15001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2197100" y="2368550"/>
            <a:ext cx="4946650" cy="685800"/>
          </a:xfrm>
          <a:prstGeom prst="rect">
            <a:avLst/>
          </a:prstGeom>
          <a:solidFill>
            <a:srgbClr val="000000"/>
          </a:solidFill>
          <a:ln w="57240">
            <a:solidFill>
              <a:srgbClr val="00CC99"/>
            </a:solidFill>
            <a:miter lim="800000"/>
            <a:headEnd/>
            <a:tailEnd/>
          </a:ln>
        </p:spPr>
        <p:txBody>
          <a:bodyPr lIns="91436" tIns="45718" rIns="91436" bIns="45718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buSzPct val="45000"/>
            </a:pP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MINISTRO DE ESTADO</a:t>
            </a:r>
          </a:p>
          <a:p>
            <a:pPr algn="ctr" eaLnBrk="1">
              <a:buSzPct val="45000"/>
            </a:pPr>
            <a:r>
              <a:rPr lang="pt-BR" sz="1600" b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DA TRANSPARÊNCIA E CGU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52425" y="5286375"/>
            <a:ext cx="1576388" cy="1285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3200" b="1" dirty="0">
                <a:solidFill>
                  <a:schemeClr val="bg1"/>
                </a:solidFill>
                <a:latin typeface="Lucida Sans Unicode" charset="0"/>
              </a:rPr>
              <a:t>UCI</a:t>
            </a:r>
            <a:endParaRPr lang="pt-BR" sz="2600" b="1" dirty="0">
              <a:solidFill>
                <a:schemeClr val="bg1"/>
              </a:solidFill>
              <a:latin typeface="Lucida Sans Unicode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709863" y="6000750"/>
            <a:ext cx="1576387" cy="5667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2600" b="1">
                <a:solidFill>
                  <a:schemeClr val="bg1"/>
                </a:solidFill>
                <a:latin typeface="Lucida Sans Unicode" charset="0"/>
              </a:rPr>
              <a:t>SEADM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4929188" y="5286375"/>
            <a:ext cx="1576387" cy="5667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2600" b="1" dirty="0">
                <a:solidFill>
                  <a:schemeClr val="bg1"/>
                </a:solidFill>
                <a:latin typeface="Lucida Sans Unicode" charset="0"/>
              </a:rPr>
              <a:t>CONJUR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996113" y="5286375"/>
            <a:ext cx="1576387" cy="5667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2600" b="1">
                <a:solidFill>
                  <a:schemeClr val="bg1"/>
                </a:solidFill>
                <a:latin typeface="Lucida Sans Unicode" charset="0"/>
              </a:rPr>
              <a:t>SEADM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709863" y="5286375"/>
            <a:ext cx="1576387" cy="5667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2600" b="1">
                <a:solidFill>
                  <a:schemeClr val="bg1"/>
                </a:solidFill>
                <a:latin typeface="Lucida Sans Unicode" charset="0"/>
              </a:rPr>
              <a:t>CONT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929188" y="6005513"/>
            <a:ext cx="1576387" cy="5667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2600" b="1">
                <a:solidFill>
                  <a:schemeClr val="bg1"/>
                </a:solidFill>
                <a:latin typeface="Lucida Sans Unicode" charset="0"/>
              </a:rPr>
              <a:t>RH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7000875" y="6005513"/>
            <a:ext cx="1576388" cy="5667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1" hangingPunct="1">
              <a:buClr>
                <a:srgbClr val="000000"/>
              </a:buClr>
            </a:pPr>
            <a:r>
              <a:rPr lang="pt-BR" sz="2600" b="1">
                <a:solidFill>
                  <a:schemeClr val="bg1"/>
                </a:solidFill>
                <a:latin typeface="Lucida Sans Unicode" charset="0"/>
              </a:rPr>
              <a:t>GAB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95567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800000"/>
                </a:solidFill>
                <a:latin typeface="Tahoma" pitchFamily="34" charset="0"/>
              </a:rPr>
              <a:t>SECRETARIA OU CONTROLADORIA INTERNA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333399"/>
                </a:solidFill>
                <a:latin typeface="Tahoma" pitchFamily="34" charset="0"/>
              </a:rPr>
              <a:t>No município, pode centralizar atividades:</a:t>
            </a:r>
          </a:p>
        </p:txBody>
      </p:sp>
    </p:spTree>
    <p:extLst>
      <p:ext uri="{BB962C8B-B14F-4D97-AF65-F5344CB8AC3E}">
        <p14:creationId xmlns:p14="http://schemas.microsoft.com/office/powerpoint/2010/main" val="3626533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44" y="3460841"/>
            <a:ext cx="3184677" cy="22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CaixaDeTexto 8"/>
          <p:cNvSpPr txBox="1">
            <a:spLocks noChangeArrowheads="1"/>
          </p:cNvSpPr>
          <p:nvPr/>
        </p:nvSpPr>
        <p:spPr bwMode="auto">
          <a:xfrm rot="19176108">
            <a:off x="6281601" y="4998212"/>
            <a:ext cx="253336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altLang="pt-BR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rPr>
              <a:t>CIDADÃO</a:t>
            </a:r>
            <a:endParaRPr lang="pt-BR" altLang="pt-BR" sz="9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pPr algn="ctr">
              <a:spcBef>
                <a:spcPts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endParaRPr lang="pt-BR" altLang="pt-B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 rot="19263484">
            <a:off x="2874812" y="3369244"/>
            <a:ext cx="362743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rgbClr val="000000"/>
              </a:buClr>
              <a:buFont typeface="Times New Roman" charset="0"/>
              <a:buNone/>
            </a:pPr>
            <a:endParaRPr lang="pt-BR" sz="1200" b="1" dirty="0">
              <a:solidFill>
                <a:srgbClr val="C55A11"/>
              </a:solidFill>
            </a:endParaRPr>
          </a:p>
          <a:p>
            <a:pPr algn="ctr">
              <a:buClr>
                <a:srgbClr val="000000"/>
              </a:buClr>
              <a:buFont typeface="Times New Roman" charset="0"/>
              <a:buNone/>
            </a:pPr>
            <a:r>
              <a:rPr lang="pt-BR" sz="2800" b="1" dirty="0">
                <a:solidFill>
                  <a:srgbClr val="C55A11"/>
                </a:solidFill>
              </a:rPr>
              <a:t>AGENTE  PÚBLICO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11101"/>
            <a:ext cx="4294446" cy="2062550"/>
          </a:xfrm>
          <a:prstGeom prst="rect">
            <a:avLst/>
          </a:prstGeom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69301" y="2479253"/>
            <a:ext cx="2987675" cy="152581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</a:pPr>
            <a:r>
              <a:rPr lang="pt-BR" altLang="pt-BR" sz="4000" dirty="0">
                <a:latin typeface="Lucida Sans Unicode" pitchFamily="34" charset="0"/>
              </a:rPr>
              <a:t>Ouvidoria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26882" y="724054"/>
            <a:ext cx="4752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>
                <a:solidFill>
                  <a:srgbClr val="8C303F"/>
                </a:solidFill>
                <a:latin typeface="Tahoma" pitchFamily="34" charset="0"/>
              </a:rPr>
              <a:t>MACROFUNÇÕES do Controle Interno</a:t>
            </a:r>
            <a:endParaRPr lang="pt-BR" altLang="pt-BR" sz="1800" b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98072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ea typeface="Gulim" pitchFamily="34" charset="-127"/>
                <a:cs typeface="Aparajita" pitchFamily="34" charset="0"/>
              </a:rPr>
              <a:t>O que é uma Ouvidoria Pública?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1844824"/>
            <a:ext cx="7632848" cy="31085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pt-BR" dirty="0">
                <a:solidFill>
                  <a:srgbClr val="494949"/>
                </a:solidFill>
              </a:rPr>
              <a:t>As </a:t>
            </a:r>
            <a:r>
              <a:rPr lang="pt-BR" b="1" dirty="0">
                <a:solidFill>
                  <a:srgbClr val="494949"/>
                </a:solidFill>
              </a:rPr>
              <a:t>ouvidorias públicas </a:t>
            </a:r>
            <a:r>
              <a:rPr lang="pt-BR" dirty="0">
                <a:solidFill>
                  <a:srgbClr val="494949"/>
                </a:solidFill>
              </a:rPr>
              <a:t>são </a:t>
            </a:r>
            <a:r>
              <a:rPr lang="pt-BR" b="1" dirty="0">
                <a:solidFill>
                  <a:srgbClr val="800000"/>
                </a:solidFill>
              </a:rPr>
              <a:t>unidades de controle</a:t>
            </a:r>
            <a:r>
              <a:rPr lang="pt-BR" b="1" dirty="0">
                <a:solidFill>
                  <a:srgbClr val="494949"/>
                </a:solidFill>
              </a:rPr>
              <a:t> e participação social</a:t>
            </a:r>
            <a:r>
              <a:rPr lang="pt-BR" dirty="0">
                <a:solidFill>
                  <a:srgbClr val="494949"/>
                </a:solidFill>
              </a:rPr>
              <a:t>, responsáveis pelo </a:t>
            </a:r>
            <a:r>
              <a:rPr lang="pt-BR" b="1" u="sng" dirty="0">
                <a:solidFill>
                  <a:srgbClr val="494949"/>
                </a:solidFill>
              </a:rPr>
              <a:t>tratamento</a:t>
            </a:r>
            <a:r>
              <a:rPr lang="pt-BR" dirty="0">
                <a:solidFill>
                  <a:srgbClr val="494949"/>
                </a:solidFill>
              </a:rPr>
              <a:t> das reclamações, solicitações, denúncias, sugestões e elogios relativos às políticas e aos serviços públicos, prestados sob qualquer forma ou regime, </a:t>
            </a:r>
            <a:r>
              <a:rPr lang="pt-BR" b="1" dirty="0">
                <a:solidFill>
                  <a:srgbClr val="494949"/>
                </a:solidFill>
              </a:rPr>
              <a:t>com vistas ao aprimoramento da gestão pública</a:t>
            </a:r>
            <a:r>
              <a:rPr lang="pt-BR" dirty="0">
                <a:solidFill>
                  <a:srgbClr val="494949"/>
                </a:solidFill>
              </a:rPr>
              <a:t> </a:t>
            </a:r>
          </a:p>
          <a:p>
            <a:pPr algn="r"/>
            <a:r>
              <a:rPr lang="pt-BR" sz="2000" dirty="0">
                <a:solidFill>
                  <a:srgbClr val="494949"/>
                </a:solidFill>
              </a:rPr>
              <a:t>(art. 2º, V, Decreto 8.243/14)</a:t>
            </a:r>
            <a:endParaRPr lang="pt-BR" altLang="pt-BR" sz="2000" dirty="0">
              <a:solidFill>
                <a:srgbClr val="494949"/>
              </a:solidFill>
            </a:endParaRPr>
          </a:p>
          <a:p>
            <a:endParaRPr lang="pt-BR" sz="320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776686" y="1124744"/>
            <a:ext cx="50898" cy="307421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62" y="4509120"/>
            <a:ext cx="3091979" cy="20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22884"/>
            <a:ext cx="889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A </a:t>
            </a:r>
            <a:r>
              <a:rPr lang="pt-BR" sz="2400" b="1" dirty="0">
                <a:solidFill>
                  <a:srgbClr val="800000"/>
                </a:solidFill>
              </a:rPr>
              <a:t>OUVIDORIA COMO INSTRUMENTO DE GESTÃO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83568" y="1975010"/>
            <a:ext cx="8126124" cy="4271767"/>
            <a:chOff x="137034" y="1700213"/>
            <a:chExt cx="9316327" cy="4897437"/>
          </a:xfrm>
        </p:grpSpPr>
        <p:pic>
          <p:nvPicPr>
            <p:cNvPr id="4" name="Imagem 29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" t="5827" r="8179" b="10471"/>
            <a:stretch>
              <a:fillRect/>
            </a:stretch>
          </p:blipFill>
          <p:spPr bwMode="auto">
            <a:xfrm>
              <a:off x="2122488" y="1700213"/>
              <a:ext cx="4897437" cy="489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ector reto 4"/>
            <p:cNvCxnSpPr/>
            <p:nvPr/>
          </p:nvCxnSpPr>
          <p:spPr>
            <a:xfrm flipH="1" flipV="1">
              <a:off x="2195513" y="4508500"/>
              <a:ext cx="296862" cy="396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6300788" y="4437063"/>
              <a:ext cx="327025" cy="43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6627812" y="4437063"/>
              <a:ext cx="1625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5372100" y="1852613"/>
              <a:ext cx="576263" cy="576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5948363" y="1852613"/>
              <a:ext cx="855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962583" y="4508499"/>
              <a:ext cx="1233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>
              <a:spLocks noChangeArrowheads="1"/>
            </p:cNvSpPr>
            <p:nvPr/>
          </p:nvSpPr>
          <p:spPr bwMode="auto">
            <a:xfrm>
              <a:off x="5833313" y="1862588"/>
              <a:ext cx="3468389" cy="95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CONTROLE GERENCIAL</a:t>
              </a:r>
            </a:p>
            <a:p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(DE RESULTADOS)</a:t>
              </a:r>
            </a:p>
          </p:txBody>
        </p:sp>
        <p:sp>
          <p:nvSpPr>
            <p:cNvPr id="12" name="CaixaDeTexto 11"/>
            <p:cNvSpPr txBox="1">
              <a:spLocks noChangeArrowheads="1"/>
            </p:cNvSpPr>
            <p:nvPr/>
          </p:nvSpPr>
          <p:spPr bwMode="auto">
            <a:xfrm>
              <a:off x="6493751" y="4442371"/>
              <a:ext cx="2959610" cy="137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PARTICIPAÇÃO E </a:t>
              </a:r>
            </a:p>
            <a:p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         CONTROLE DE </a:t>
              </a:r>
            </a:p>
            <a:p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         QUALIDADE</a:t>
              </a:r>
            </a:p>
          </p:txBody>
        </p:sp>
        <p:sp>
          <p:nvSpPr>
            <p:cNvPr id="13" name="CaixaDeTexto 12"/>
            <p:cNvSpPr txBox="1">
              <a:spLocks noChangeArrowheads="1"/>
            </p:cNvSpPr>
            <p:nvPr/>
          </p:nvSpPr>
          <p:spPr bwMode="auto">
            <a:xfrm>
              <a:off x="137034" y="4560877"/>
              <a:ext cx="1999939" cy="95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CONTROLE</a:t>
              </a:r>
            </a:p>
            <a:p>
              <a:pPr algn="r"/>
              <a:r>
                <a:rPr lang="pt-BR" altLang="pt-BR" dirty="0">
                  <a:latin typeface="+mn-lt"/>
                  <a:ea typeface="Open Sans Light" panose="020B0306030504020204" pitchFamily="34" charset="0"/>
                  <a:cs typeface="Open Sans Light" panose="020B0306030504020204" pitchFamily="34" charset="0"/>
                </a:rPr>
                <a:t>DISCIPLINAR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58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41277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Portaria Interministerial MP, MF e CGU nº 424/2016</a:t>
            </a:r>
            <a:endParaRPr lang="pt-BR" sz="2000" b="1" dirty="0">
              <a:solidFill>
                <a:srgbClr val="800000"/>
              </a:solidFill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</a:rPr>
              <a:t>OBRIGATÓRIO TER OUVIDORIA PARA RECEBER TRANSFERÊNCIAS VOLUNTÁRIAS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2137" y="2394204"/>
            <a:ext cx="86064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Art. 7º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[...]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XIX - </a:t>
            </a:r>
            <a:r>
              <a:rPr lang="pt-BR" sz="2000" u="sng" dirty="0">
                <a:solidFill>
                  <a:schemeClr val="tx1"/>
                </a:solidFill>
              </a:rPr>
              <a:t>manter um canal de comunicação efetivo</a:t>
            </a:r>
            <a:r>
              <a:rPr lang="pt-BR" sz="2000" dirty="0">
                <a:solidFill>
                  <a:schemeClr val="tx1"/>
                </a:solidFill>
              </a:rPr>
              <a:t>, ao qual se dará ampla publicidade, para o recebimento pela União de manifestações dos cidadãos relacionadas ao convênio, </a:t>
            </a:r>
            <a:r>
              <a:rPr lang="pt-BR" sz="2000" u="sng" dirty="0">
                <a:solidFill>
                  <a:schemeClr val="tx1"/>
                </a:solidFill>
              </a:rPr>
              <a:t>possibilitando o registro de sugestões, elogios, solicitações, reclamações e denúncias</a:t>
            </a:r>
            <a:r>
              <a:rPr lang="pt-BR" sz="2000" dirty="0">
                <a:solidFill>
                  <a:schemeClr val="tx1"/>
                </a:solidFill>
              </a:rPr>
              <a:t>; 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XX - quando o objeto do instrumento se referir à execução de obras de engenharia, </a:t>
            </a:r>
            <a:r>
              <a:rPr lang="pt-BR" sz="2000" u="sng" dirty="0">
                <a:solidFill>
                  <a:schemeClr val="tx1"/>
                </a:solidFill>
              </a:rPr>
              <a:t>incluir nas placas e adesivos</a:t>
            </a:r>
            <a:r>
              <a:rPr lang="pt-BR" sz="2000" dirty="0">
                <a:solidFill>
                  <a:schemeClr val="tx1"/>
                </a:solidFill>
              </a:rPr>
              <a:t> indicativos das obras </a:t>
            </a:r>
            <a:r>
              <a:rPr lang="pt-BR" sz="2000" u="sng" dirty="0">
                <a:solidFill>
                  <a:schemeClr val="tx1"/>
                </a:solidFill>
              </a:rPr>
              <a:t>informação sobre canal para o registro de denúncias, reclamações e elogios</a:t>
            </a:r>
            <a:r>
              <a:rPr lang="pt-BR" sz="2000" dirty="0">
                <a:solidFill>
                  <a:schemeClr val="tx1"/>
                </a:solidFill>
              </a:rPr>
              <a:t>, conforme previsto no 'Manual de Uso da Marca do Governo Federal - Obras' da Secretaria de Comunicação Social da Presidência da República.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91230"/>
            <a:ext cx="789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00000"/>
                </a:solidFill>
              </a:rPr>
              <a:t>OUVIDORIA – DEVER DO GESTOR</a:t>
            </a:r>
          </a:p>
        </p:txBody>
      </p:sp>
    </p:spTree>
    <p:extLst>
      <p:ext uri="{BB962C8B-B14F-4D97-AF65-F5344CB8AC3E}">
        <p14:creationId xmlns:p14="http://schemas.microsoft.com/office/powerpoint/2010/main" val="72867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2"/>
          <p:cNvSpPr txBox="1">
            <a:spLocks noChangeArrowheads="1"/>
          </p:cNvSpPr>
          <p:nvPr/>
        </p:nvSpPr>
        <p:spPr bwMode="auto">
          <a:xfrm>
            <a:off x="107504" y="13387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800" dirty="0"/>
              <a:t>LEI Nº 13.460, DE 26 DE JUNHO DE 2017</a:t>
            </a:r>
          </a:p>
        </p:txBody>
      </p:sp>
      <p:sp>
        <p:nvSpPr>
          <p:cNvPr id="39939" name="Retângulo 1"/>
          <p:cNvSpPr>
            <a:spLocks noChangeArrowheads="1"/>
          </p:cNvSpPr>
          <p:nvPr/>
        </p:nvSpPr>
        <p:spPr bwMode="auto">
          <a:xfrm>
            <a:off x="2339752" y="1811131"/>
            <a:ext cx="6264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</a:rPr>
              <a:t>Dispõe sobre </a:t>
            </a:r>
            <a:r>
              <a:rPr lang="pt-BR" sz="2800" b="1" u="sng" dirty="0">
                <a:solidFill>
                  <a:srgbClr val="000000"/>
                </a:solidFill>
              </a:rPr>
              <a:t>participação</a:t>
            </a:r>
            <a:r>
              <a:rPr lang="pt-BR" sz="2800" dirty="0">
                <a:solidFill>
                  <a:srgbClr val="000000"/>
                </a:solidFill>
              </a:rPr>
              <a:t>, </a:t>
            </a:r>
            <a:r>
              <a:rPr lang="pt-BR" sz="2800" b="1" u="sng" dirty="0">
                <a:solidFill>
                  <a:srgbClr val="000000"/>
                </a:solidFill>
              </a:rPr>
              <a:t>proteção e defesa dos direitos do usuário</a:t>
            </a:r>
            <a:r>
              <a:rPr lang="pt-BR" sz="2800" dirty="0">
                <a:solidFill>
                  <a:srgbClr val="000000"/>
                </a:solidFill>
              </a:rPr>
              <a:t> dos serviços públicos da administração pública.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4509120"/>
            <a:ext cx="7705725" cy="12618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pt-BR" sz="2400" b="1" u="sng" dirty="0">
                <a:solidFill>
                  <a:srgbClr val="000090"/>
                </a:solidFill>
              </a:rPr>
              <a:t>direito de acesso do usuário a informações </a:t>
            </a:r>
            <a:r>
              <a:rPr lang="pt-BR" sz="2400" dirty="0">
                <a:solidFill>
                  <a:srgbClr val="000090"/>
                </a:solidFill>
              </a:rPr>
              <a:t>será regido pelos termos da </a:t>
            </a:r>
            <a:r>
              <a:rPr lang="pt-BR" sz="3200" b="1" dirty="0">
                <a:solidFill>
                  <a:srgbClr val="000090"/>
                </a:solidFill>
              </a:rPr>
              <a:t>Lei nº 12.527 / 2011</a:t>
            </a:r>
            <a:r>
              <a:rPr lang="pt-BR" sz="2400" dirty="0">
                <a:solidFill>
                  <a:srgbClr val="000090"/>
                </a:solidFill>
              </a:rPr>
              <a:t>. </a:t>
            </a:r>
          </a:p>
          <a:p>
            <a:pPr marL="342900" indent="-342900" algn="r">
              <a:buFontTx/>
              <a:buChar char="•"/>
            </a:pPr>
            <a:r>
              <a:rPr lang="pt-BR" sz="2000" dirty="0">
                <a:solidFill>
                  <a:srgbClr val="800000"/>
                </a:solidFill>
              </a:rPr>
              <a:t>(Art. 2</a:t>
            </a:r>
            <a:r>
              <a:rPr lang="pt-BR" sz="2000" u="sng" baseline="30000" dirty="0">
                <a:solidFill>
                  <a:srgbClr val="800000"/>
                </a:solidFill>
              </a:rPr>
              <a:t>o</a:t>
            </a:r>
            <a:r>
              <a:rPr lang="pt-BR" sz="2000" dirty="0">
                <a:solidFill>
                  <a:srgbClr val="800000"/>
                </a:solidFill>
              </a:rPr>
              <a:t>  inciso V parágrafo único da Lei 13.460/2017)</a:t>
            </a:r>
            <a:endParaRPr lang="pt-BR" sz="2400" dirty="0">
              <a:solidFill>
                <a:srgbClr val="8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738197"/>
            <a:ext cx="789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00000"/>
                </a:solidFill>
              </a:rPr>
              <a:t>OUVIDORIA – DEVER DO GESTOR</a:t>
            </a:r>
          </a:p>
        </p:txBody>
      </p:sp>
    </p:spTree>
    <p:extLst>
      <p:ext uri="{BB962C8B-B14F-4D97-AF65-F5344CB8AC3E}">
        <p14:creationId xmlns:p14="http://schemas.microsoft.com/office/powerpoint/2010/main" val="1103953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2"/>
          <p:cNvSpPr txBox="1">
            <a:spLocks noChangeArrowheads="1"/>
          </p:cNvSpPr>
          <p:nvPr/>
        </p:nvSpPr>
        <p:spPr bwMode="auto">
          <a:xfrm>
            <a:off x="15875" y="765175"/>
            <a:ext cx="912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400"/>
              <a:t>LEI Nº 13.460/2017 Art. 13. </a:t>
            </a:r>
          </a:p>
        </p:txBody>
      </p:sp>
      <p:sp>
        <p:nvSpPr>
          <p:cNvPr id="48131" name="Retângulo 5"/>
          <p:cNvSpPr>
            <a:spLocks noChangeArrowheads="1"/>
          </p:cNvSpPr>
          <p:nvPr/>
        </p:nvSpPr>
        <p:spPr bwMode="auto">
          <a:xfrm>
            <a:off x="230188" y="2349500"/>
            <a:ext cx="86995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600" dirty="0" err="1">
                <a:solidFill>
                  <a:srgbClr val="000000"/>
                </a:solidFill>
              </a:rPr>
              <a:t>I</a:t>
            </a:r>
            <a:r>
              <a:rPr lang="pt-BR" sz="2600" dirty="0">
                <a:solidFill>
                  <a:srgbClr val="000000"/>
                </a:solidFill>
              </a:rPr>
              <a:t> - </a:t>
            </a:r>
            <a:r>
              <a:rPr lang="pt-BR" sz="2600" dirty="0">
                <a:solidFill>
                  <a:srgbClr val="800000"/>
                </a:solidFill>
              </a:rPr>
              <a:t>promover a participação </a:t>
            </a:r>
            <a:r>
              <a:rPr lang="pt-BR" sz="2600" dirty="0">
                <a:solidFill>
                  <a:srgbClr val="000000"/>
                </a:solidFill>
              </a:rPr>
              <a:t>do usuário... em cooperação com outras entidades de defesa do usuário </a:t>
            </a:r>
          </a:p>
          <a:p>
            <a:pPr algn="just">
              <a:spcBef>
                <a:spcPts val="1200"/>
              </a:spcBef>
            </a:pPr>
            <a:r>
              <a:rPr lang="pt-BR" sz="2600" dirty="0">
                <a:solidFill>
                  <a:srgbClr val="000000"/>
                </a:solidFill>
              </a:rPr>
              <a:t>II - </a:t>
            </a:r>
            <a:r>
              <a:rPr lang="pt-BR" sz="2600" dirty="0">
                <a:solidFill>
                  <a:srgbClr val="800000"/>
                </a:solidFill>
              </a:rPr>
              <a:t>acompanhar a prestação </a:t>
            </a:r>
            <a:r>
              <a:rPr lang="pt-BR" sz="2600" dirty="0">
                <a:solidFill>
                  <a:srgbClr val="000000"/>
                </a:solidFill>
              </a:rPr>
              <a:t>dos serviços (efetividade) </a:t>
            </a:r>
          </a:p>
          <a:p>
            <a:pPr algn="just">
              <a:spcBef>
                <a:spcPts val="1200"/>
              </a:spcBef>
            </a:pPr>
            <a:r>
              <a:rPr lang="pt-BR" sz="2600" dirty="0">
                <a:solidFill>
                  <a:srgbClr val="000000"/>
                </a:solidFill>
              </a:rPr>
              <a:t>III - </a:t>
            </a:r>
            <a:r>
              <a:rPr lang="pt-BR" sz="2600" dirty="0">
                <a:solidFill>
                  <a:srgbClr val="800000"/>
                </a:solidFill>
              </a:rPr>
              <a:t>propor aperfeiçoamentos </a:t>
            </a:r>
            <a:r>
              <a:rPr lang="pt-BR" sz="2600" dirty="0">
                <a:solidFill>
                  <a:srgbClr val="000000"/>
                </a:solidFill>
              </a:rPr>
              <a:t>na prestação dos serviços; </a:t>
            </a:r>
          </a:p>
          <a:p>
            <a:pPr algn="just">
              <a:spcBef>
                <a:spcPts val="1200"/>
              </a:spcBef>
            </a:pPr>
            <a:r>
              <a:rPr lang="pt-BR" sz="2600" dirty="0">
                <a:solidFill>
                  <a:srgbClr val="000000"/>
                </a:solidFill>
              </a:rPr>
              <a:t>IV - </a:t>
            </a:r>
            <a:r>
              <a:rPr lang="pt-BR" sz="2600" dirty="0">
                <a:solidFill>
                  <a:srgbClr val="800000"/>
                </a:solidFill>
              </a:rPr>
              <a:t>auxiliar na prevenção </a:t>
            </a:r>
            <a:r>
              <a:rPr lang="pt-BR" sz="2600" dirty="0">
                <a:solidFill>
                  <a:srgbClr val="000000"/>
                </a:solidFill>
              </a:rPr>
              <a:t>e correção dos atos e procedimentos </a:t>
            </a:r>
          </a:p>
          <a:p>
            <a:pPr algn="just">
              <a:spcBef>
                <a:spcPts val="1200"/>
              </a:spcBef>
            </a:pPr>
            <a:r>
              <a:rPr lang="pt-BR" sz="2600" dirty="0">
                <a:solidFill>
                  <a:srgbClr val="000000"/>
                </a:solidFill>
              </a:rPr>
              <a:t>V - </a:t>
            </a:r>
            <a:r>
              <a:rPr lang="pt-BR" sz="2600" dirty="0">
                <a:solidFill>
                  <a:srgbClr val="800000"/>
                </a:solidFill>
              </a:rPr>
              <a:t>propor a adoção </a:t>
            </a:r>
            <a:r>
              <a:rPr lang="pt-BR" sz="2600" dirty="0">
                <a:solidFill>
                  <a:srgbClr val="000000"/>
                </a:solidFill>
              </a:rPr>
              <a:t>de medidas para a defesa dos direitos do usuário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338" y="1511300"/>
            <a:ext cx="88852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800" b="1">
                <a:solidFill>
                  <a:srgbClr val="2F5597"/>
                </a:solidFill>
              </a:rPr>
              <a:t>Atribuições precípuas das ouvidorias:</a:t>
            </a:r>
          </a:p>
        </p:txBody>
      </p:sp>
    </p:spTree>
    <p:extLst>
      <p:ext uri="{BB962C8B-B14F-4D97-AF65-F5344CB8AC3E}">
        <p14:creationId xmlns:p14="http://schemas.microsoft.com/office/powerpoint/2010/main" val="2297354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2"/>
          <p:cNvSpPr txBox="1">
            <a:spLocks noChangeArrowheads="1"/>
          </p:cNvSpPr>
          <p:nvPr/>
        </p:nvSpPr>
        <p:spPr bwMode="auto">
          <a:xfrm>
            <a:off x="15875" y="765175"/>
            <a:ext cx="912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400"/>
              <a:t>LEI Nº 13.460/2017  (Art. 16)</a:t>
            </a:r>
          </a:p>
          <a:p>
            <a:endParaRPr lang="pt-BR" sz="2400"/>
          </a:p>
        </p:txBody>
      </p:sp>
      <p:sp>
        <p:nvSpPr>
          <p:cNvPr id="47107" name="Retângulo 3"/>
          <p:cNvSpPr>
            <a:spLocks noChangeArrowheads="1"/>
          </p:cNvSpPr>
          <p:nvPr/>
        </p:nvSpPr>
        <p:spPr bwMode="auto">
          <a:xfrm>
            <a:off x="3094038" y="2276475"/>
            <a:ext cx="5759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3200" b="1" u="sng">
                <a:solidFill>
                  <a:srgbClr val="000000"/>
                </a:solidFill>
              </a:rPr>
              <a:t>30 dias</a:t>
            </a:r>
            <a:r>
              <a:rPr lang="pt-BR" sz="3200">
                <a:solidFill>
                  <a:srgbClr val="000000"/>
                </a:solidFill>
              </a:rPr>
              <a:t> (</a:t>
            </a:r>
            <a:r>
              <a:rPr lang="pt-BR" sz="2400" u="sng">
                <a:solidFill>
                  <a:srgbClr val="000000"/>
                </a:solidFill>
              </a:rPr>
              <a:t>prorrogável </a:t>
            </a:r>
            <a:r>
              <a:rPr lang="pt-BR" sz="2400" b="1" u="sng">
                <a:solidFill>
                  <a:srgbClr val="000000"/>
                </a:solidFill>
              </a:rPr>
              <a:t>de forma justificada </a:t>
            </a:r>
            <a:r>
              <a:rPr lang="pt-BR" sz="2400" u="sng">
                <a:solidFill>
                  <a:srgbClr val="000000"/>
                </a:solidFill>
              </a:rPr>
              <a:t>uma única vez, por igual período)</a:t>
            </a:r>
            <a:r>
              <a:rPr lang="pt-BR" sz="2400">
                <a:solidFill>
                  <a:srgbClr val="000000"/>
                </a:solidFill>
              </a:rPr>
              <a:t>. </a:t>
            </a:r>
          </a:p>
        </p:txBody>
      </p:sp>
      <p:sp>
        <p:nvSpPr>
          <p:cNvPr id="47108" name="CaixaDeTexto 3"/>
          <p:cNvSpPr txBox="1">
            <a:spLocks noChangeArrowheads="1"/>
          </p:cNvSpPr>
          <p:nvPr/>
        </p:nvSpPr>
        <p:spPr bwMode="auto">
          <a:xfrm>
            <a:off x="1042988" y="1403350"/>
            <a:ext cx="744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3600" b="1">
                <a:solidFill>
                  <a:srgbClr val="FF0000"/>
                </a:solidFill>
              </a:rPr>
              <a:t>Prazos </a:t>
            </a:r>
            <a:r>
              <a:rPr lang="pt-BR" sz="3600" b="1" u="sng">
                <a:solidFill>
                  <a:srgbClr val="FF0000"/>
                </a:solidFill>
              </a:rPr>
              <a:t>máximos</a:t>
            </a:r>
            <a:r>
              <a:rPr lang="pt-BR" sz="3600" b="1">
                <a:solidFill>
                  <a:srgbClr val="FF0000"/>
                </a:solidFill>
              </a:rPr>
              <a:t> das respostas:</a:t>
            </a:r>
            <a:endParaRPr lang="pt-BR" sz="2800" b="1">
              <a:solidFill>
                <a:srgbClr val="FF0000"/>
              </a:solidFill>
            </a:endParaRPr>
          </a:p>
        </p:txBody>
      </p:sp>
      <p:sp>
        <p:nvSpPr>
          <p:cNvPr id="47109" name="Retângulo 1"/>
          <p:cNvSpPr>
            <a:spLocks noChangeArrowheads="1"/>
          </p:cNvSpPr>
          <p:nvPr/>
        </p:nvSpPr>
        <p:spPr bwMode="auto">
          <a:xfrm>
            <a:off x="34925" y="2509838"/>
            <a:ext cx="2665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</a:rPr>
              <a:t>ao usuário:</a:t>
            </a:r>
          </a:p>
        </p:txBody>
      </p:sp>
      <p:sp>
        <p:nvSpPr>
          <p:cNvPr id="47110" name="Retângulo 6"/>
          <p:cNvSpPr>
            <a:spLocks noChangeArrowheads="1"/>
          </p:cNvSpPr>
          <p:nvPr/>
        </p:nvSpPr>
        <p:spPr bwMode="auto">
          <a:xfrm>
            <a:off x="15875" y="3943350"/>
            <a:ext cx="26844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000000"/>
                </a:solidFill>
              </a:rPr>
              <a:t>a solicitações da ouvidoria no âmbito interno:</a:t>
            </a:r>
          </a:p>
        </p:txBody>
      </p:sp>
      <p:sp>
        <p:nvSpPr>
          <p:cNvPr id="47111" name="Retângulo 8"/>
          <p:cNvSpPr>
            <a:spLocks noChangeArrowheads="1"/>
          </p:cNvSpPr>
          <p:nvPr/>
        </p:nvSpPr>
        <p:spPr bwMode="auto">
          <a:xfrm>
            <a:off x="3116263" y="4313238"/>
            <a:ext cx="5761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200" b="1" u="sng">
                <a:solidFill>
                  <a:srgbClr val="000000"/>
                </a:solidFill>
              </a:rPr>
              <a:t>20 dias</a:t>
            </a:r>
            <a:r>
              <a:rPr lang="pt-BR" sz="3200">
                <a:solidFill>
                  <a:srgbClr val="000000"/>
                </a:solidFill>
              </a:rPr>
              <a:t> (</a:t>
            </a:r>
            <a:r>
              <a:rPr lang="pt-BR" sz="2400" u="sng">
                <a:solidFill>
                  <a:srgbClr val="000000"/>
                </a:solidFill>
              </a:rPr>
              <a:t>prorrogável </a:t>
            </a:r>
            <a:r>
              <a:rPr lang="pt-BR" sz="2400" b="1" u="sng">
                <a:solidFill>
                  <a:srgbClr val="000000"/>
                </a:solidFill>
              </a:rPr>
              <a:t>de forma justificada </a:t>
            </a:r>
            <a:r>
              <a:rPr lang="pt-BR" sz="2400" u="sng">
                <a:solidFill>
                  <a:srgbClr val="000000"/>
                </a:solidFill>
              </a:rPr>
              <a:t>uma única vez, por igual período)</a:t>
            </a:r>
            <a:r>
              <a:rPr lang="pt-BR" sz="2400">
                <a:solidFill>
                  <a:srgbClr val="000000"/>
                </a:solidFill>
              </a:rPr>
              <a:t>. 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2411413" y="2276475"/>
            <a:ext cx="288925" cy="122396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2563813" y="3943350"/>
            <a:ext cx="423862" cy="206216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549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2"/>
          <p:cNvSpPr txBox="1">
            <a:spLocks noChangeArrowheads="1"/>
          </p:cNvSpPr>
          <p:nvPr/>
        </p:nvSpPr>
        <p:spPr bwMode="auto">
          <a:xfrm>
            <a:off x="0" y="746125"/>
            <a:ext cx="912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400"/>
              <a:t>LEI Nº 13.460/2017</a:t>
            </a:r>
            <a:endParaRPr lang="pt-BR" sz="2400" i="1"/>
          </a:p>
        </p:txBody>
      </p:sp>
      <p:sp>
        <p:nvSpPr>
          <p:cNvPr id="50179" name="Retângulo 6"/>
          <p:cNvSpPr>
            <a:spLocks noChangeArrowheads="1"/>
          </p:cNvSpPr>
          <p:nvPr/>
        </p:nvSpPr>
        <p:spPr bwMode="auto">
          <a:xfrm>
            <a:off x="325438" y="2184400"/>
            <a:ext cx="8509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800" b="1" u="sng" dirty="0">
                <a:solidFill>
                  <a:srgbClr val="000000"/>
                </a:solidFill>
              </a:rPr>
              <a:t>Relatório Anual de Gestão  da Ouvidoria </a:t>
            </a:r>
            <a:r>
              <a:rPr lang="pt-BR" sz="2800" dirty="0">
                <a:solidFill>
                  <a:srgbClr val="000000"/>
                </a:solidFill>
              </a:rPr>
              <a:t>será: </a:t>
            </a:r>
          </a:p>
          <a:p>
            <a:pPr algn="just">
              <a:spcBef>
                <a:spcPts val="1800"/>
              </a:spcBef>
            </a:pPr>
            <a:r>
              <a:rPr lang="pt-BR" sz="2800" dirty="0" err="1">
                <a:solidFill>
                  <a:srgbClr val="000000"/>
                </a:solidFill>
              </a:rPr>
              <a:t>I</a:t>
            </a:r>
            <a:r>
              <a:rPr lang="pt-BR" sz="2800" dirty="0">
                <a:solidFill>
                  <a:srgbClr val="000000"/>
                </a:solidFill>
              </a:rPr>
              <a:t> - encaminhado à autoridade máxima do órgão a que pertence a unidade de ouvidoria; e </a:t>
            </a:r>
          </a:p>
          <a:p>
            <a:pPr algn="just">
              <a:spcBef>
                <a:spcPts val="1800"/>
              </a:spcBef>
            </a:pPr>
            <a:r>
              <a:rPr lang="pt-BR" sz="2800" dirty="0">
                <a:solidFill>
                  <a:srgbClr val="000000"/>
                </a:solidFill>
              </a:rPr>
              <a:t>II - </a:t>
            </a:r>
            <a:r>
              <a:rPr lang="pt-BR" sz="2800" u="sng" dirty="0">
                <a:solidFill>
                  <a:srgbClr val="000000"/>
                </a:solidFill>
              </a:rPr>
              <a:t>disponibilizado integralmente na internet</a:t>
            </a:r>
            <a:r>
              <a:rPr lang="pt-BR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0180" name="CaixaDeTexto 3"/>
          <p:cNvSpPr txBox="1">
            <a:spLocks noChangeArrowheads="1"/>
          </p:cNvSpPr>
          <p:nvPr/>
        </p:nvSpPr>
        <p:spPr bwMode="auto">
          <a:xfrm>
            <a:off x="0" y="1341438"/>
            <a:ext cx="912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600" b="1" u="sng">
                <a:solidFill>
                  <a:srgbClr val="FF0000"/>
                </a:solidFill>
              </a:rPr>
              <a:t>Controles da atuação da ouvidoria</a:t>
            </a:r>
            <a:endParaRPr lang="pt-BR" sz="2800" b="1" u="sng">
              <a:solidFill>
                <a:srgbClr val="FF0000"/>
              </a:solidFill>
            </a:endParaRPr>
          </a:p>
        </p:txBody>
      </p:sp>
      <p:sp>
        <p:nvSpPr>
          <p:cNvPr id="50181" name="Retângulo 4"/>
          <p:cNvSpPr>
            <a:spLocks noChangeArrowheads="1"/>
          </p:cNvSpPr>
          <p:nvPr/>
        </p:nvSpPr>
        <p:spPr bwMode="auto">
          <a:xfrm>
            <a:off x="325438" y="5300663"/>
            <a:ext cx="850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</a:rPr>
              <a:t>Avaliação e acompanhamento da atuação do ouvidor pelos conselhos de usuários </a:t>
            </a:r>
          </a:p>
        </p:txBody>
      </p:sp>
      <p:sp>
        <p:nvSpPr>
          <p:cNvPr id="50182" name="CaixaDeTexto 1"/>
          <p:cNvSpPr txBox="1">
            <a:spLocks noChangeArrowheads="1"/>
          </p:cNvSpPr>
          <p:nvPr/>
        </p:nvSpPr>
        <p:spPr bwMode="auto">
          <a:xfrm>
            <a:off x="7596188" y="4262438"/>
            <a:ext cx="93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000"/>
              <a:t>Art. 15</a:t>
            </a:r>
            <a:endParaRPr lang="pt-BR" sz="2000" i="1"/>
          </a:p>
        </p:txBody>
      </p:sp>
      <p:sp>
        <p:nvSpPr>
          <p:cNvPr id="50183" name="CaixaDeTexto 2"/>
          <p:cNvSpPr txBox="1">
            <a:spLocks noChangeArrowheads="1"/>
          </p:cNvSpPr>
          <p:nvPr/>
        </p:nvSpPr>
        <p:spPr bwMode="auto">
          <a:xfrm>
            <a:off x="7670800" y="591820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pt-BR" sz="2000"/>
              <a:t>Art. 18</a:t>
            </a:r>
            <a:endParaRPr lang="pt-BR" sz="2000" i="1"/>
          </a:p>
        </p:txBody>
      </p:sp>
    </p:spTree>
    <p:extLst>
      <p:ext uri="{BB962C8B-B14F-4D97-AF65-F5344CB8AC3E}">
        <p14:creationId xmlns:p14="http://schemas.microsoft.com/office/powerpoint/2010/main" val="256816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7140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1" descr="HDeBONA:Users:DeBona:Desktop:Screen Shot 2017-04-02 at 18.14.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0" y="44624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/>
                </a:solidFill>
                <a:latin typeface="Arial"/>
                <a:cs typeface="Arial"/>
              </a:rPr>
              <a:t>REDE DE CONTROLE DA GESTÃO PÚBLICA</a:t>
            </a:r>
            <a:endParaRPr lang="pt-BR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10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38" y="81232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 err="1">
                <a:solidFill>
                  <a:srgbClr val="FF0000"/>
                </a:solidFill>
              </a:rPr>
              <a:t>Programa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Formação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Ouvidoria</a:t>
            </a:r>
            <a:r>
              <a:rPr lang="en-GB" b="1" dirty="0">
                <a:solidFill>
                  <a:srgbClr val="FF0000"/>
                </a:solidFill>
              </a:rPr>
              <a:t> (PROFOCO)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14" y="135838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Programa de Fortalecimento das Ouvidorias (PROFORT)</a:t>
            </a:r>
            <a:endParaRPr lang="pt-BR" sz="12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79143"/>
            <a:ext cx="4032448" cy="30415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009" y="2403717"/>
            <a:ext cx="4146827" cy="3257531"/>
          </a:xfrm>
          <a:prstGeom prst="rect">
            <a:avLst/>
          </a:prstGeom>
        </p:spPr>
      </p:pic>
      <p:pic>
        <p:nvPicPr>
          <p:cNvPr id="10" name="Picture 4" descr="BannerPgin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4" y="5517232"/>
            <a:ext cx="3845159" cy="9433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824" y="5808538"/>
            <a:ext cx="1529195" cy="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412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25 at 19.28.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363967"/>
            <a:ext cx="2122653" cy="7916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27584" y="78833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 err="1">
                <a:solidFill>
                  <a:srgbClr val="FF0000"/>
                </a:solidFill>
              </a:rPr>
              <a:t>Programa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Formação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Ouvidoria</a:t>
            </a:r>
            <a:r>
              <a:rPr lang="en-GB" b="1" dirty="0">
                <a:solidFill>
                  <a:srgbClr val="FF0000"/>
                </a:solidFill>
              </a:rPr>
              <a:t> (PROFOCO)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17308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Programa de Fortalecimento das Ouvidorias (PROFORT)</a:t>
            </a:r>
            <a:endParaRPr lang="pt-BR" sz="1200" b="1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59" y="1827282"/>
            <a:ext cx="2190576" cy="286996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059874"/>
            <a:ext cx="1689376" cy="243372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794" y="1842301"/>
            <a:ext cx="2040459" cy="209922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4149080"/>
            <a:ext cx="1936245" cy="25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99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04 at 22.16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27939"/>
            <a:ext cx="6012160" cy="1841421"/>
          </a:xfrm>
          <a:prstGeom prst="rect">
            <a:avLst/>
          </a:prstGeom>
        </p:spPr>
      </p:pic>
      <p:pic>
        <p:nvPicPr>
          <p:cNvPr id="5" name="Picture 4" descr="BannerPgi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969957" cy="195529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</a:rPr>
              <a:t>Programa de Fortalecimento das Ouvidorias (PROFORT)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1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836712"/>
            <a:ext cx="892899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tx1"/>
                </a:solidFill>
              </a:rPr>
              <a:t>SISTEMA e-OUV MUNICIPAL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endParaRPr lang="pt-BR" sz="1100" b="1" dirty="0">
              <a:solidFill>
                <a:schemeClr val="tx1"/>
              </a:solidFill>
            </a:endParaRPr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manual: </a:t>
            </a:r>
            <a:r>
              <a:rPr lang="pt-BR" sz="2800" dirty="0">
                <a:solidFill>
                  <a:srgbClr val="0070C0"/>
                </a:solidFill>
                <a:hlinkClick r:id="rId2"/>
              </a:rPr>
              <a:t>http://www.ouvidorias.gov.br/e-</a:t>
            </a:r>
            <a:r>
              <a:rPr lang="pt-BR" sz="2800" dirty="0" err="1">
                <a:solidFill>
                  <a:srgbClr val="0070C0"/>
                </a:solidFill>
                <a:hlinkClick r:id="rId2"/>
              </a:rPr>
              <a:t>ouv</a:t>
            </a:r>
            <a:r>
              <a:rPr lang="pt-BR" sz="2800" dirty="0">
                <a:solidFill>
                  <a:srgbClr val="0070C0"/>
                </a:solidFill>
                <a:hlinkClick r:id="rId2"/>
              </a:rPr>
              <a:t>/manual_eouv-municipios.pdf</a:t>
            </a:r>
            <a:r>
              <a:rPr lang="pt-BR" sz="2800" dirty="0">
                <a:solidFill>
                  <a:srgbClr val="0070C0"/>
                </a:solidFill>
              </a:rPr>
              <a:t>.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pt-BR" sz="2600" b="1" dirty="0">
                <a:solidFill>
                  <a:srgbClr val="800000"/>
                </a:solidFill>
              </a:rPr>
              <a:t>Sistema base web</a:t>
            </a:r>
            <a:r>
              <a:rPr lang="pt-BR" sz="2600" dirty="0">
                <a:solidFill>
                  <a:srgbClr val="800000"/>
                </a:solidFill>
              </a:rPr>
              <a:t> </a:t>
            </a:r>
            <a:r>
              <a:rPr lang="pt-BR" sz="2600" dirty="0">
                <a:solidFill>
                  <a:schemeClr val="tx1"/>
                </a:solidFill>
              </a:rPr>
              <a:t>- Não requer esforço de instalação. </a:t>
            </a:r>
            <a:r>
              <a:rPr lang="pt-BR" sz="2600" b="1" dirty="0">
                <a:solidFill>
                  <a:srgbClr val="800000"/>
                </a:solidFill>
              </a:rPr>
              <a:t>Integração entre sistemas </a:t>
            </a:r>
            <a:r>
              <a:rPr lang="pt-BR" sz="2600" dirty="0">
                <a:solidFill>
                  <a:schemeClr val="tx1"/>
                </a:solidFill>
              </a:rPr>
              <a:t>- As ouvidorias podem encaminhar manifestações umas para as outras </a:t>
            </a:r>
            <a:r>
              <a:rPr lang="pt-BR" sz="2100" dirty="0">
                <a:solidFill>
                  <a:schemeClr val="tx1"/>
                </a:solidFill>
              </a:rPr>
              <a:t>(pelo sistema ou por e-mail) </a:t>
            </a:r>
            <a:r>
              <a:rPr lang="pt-BR" dirty="0">
                <a:solidFill>
                  <a:schemeClr val="tx1"/>
                </a:solidFill>
              </a:rPr>
              <a:t>e permite integração com outros sistemas do município </a:t>
            </a:r>
            <a:r>
              <a:rPr lang="pt-BR" sz="2100" dirty="0">
                <a:solidFill>
                  <a:schemeClr val="tx1"/>
                </a:solidFill>
              </a:rPr>
              <a:t>(web-</a:t>
            </a:r>
            <a:r>
              <a:rPr lang="pt-BR" sz="2100" dirty="0" err="1">
                <a:solidFill>
                  <a:schemeClr val="tx1"/>
                </a:solidFill>
              </a:rPr>
              <a:t>services</a:t>
            </a:r>
            <a:r>
              <a:rPr lang="pt-BR" sz="2100" dirty="0">
                <a:solidFill>
                  <a:schemeClr val="tx1"/>
                </a:solidFill>
              </a:rPr>
              <a:t>).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pt-BR" sz="2600" b="1" dirty="0">
                <a:solidFill>
                  <a:srgbClr val="800000"/>
                </a:solidFill>
              </a:rPr>
              <a:t>Geração de NUP</a:t>
            </a:r>
            <a:r>
              <a:rPr lang="pt-BR" sz="2600" dirty="0">
                <a:solidFill>
                  <a:srgbClr val="800000"/>
                </a:solidFill>
              </a:rPr>
              <a:t> </a:t>
            </a:r>
            <a:r>
              <a:rPr lang="pt-BR" sz="2600" dirty="0">
                <a:solidFill>
                  <a:schemeClr val="tx1"/>
                </a:solidFill>
              </a:rPr>
              <a:t>- O NUP é gerado automaticamente e informado ao cidadão, com faixa própria para as ouvidorias em cada órgão ou entidade.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pt-BR" sz="2600" b="1" dirty="0">
                <a:solidFill>
                  <a:srgbClr val="800000"/>
                </a:solidFill>
              </a:rPr>
              <a:t>ADESÃO GRATUITA </a:t>
            </a:r>
            <a:r>
              <a:rPr lang="pt-BR" sz="2600" b="1" dirty="0">
                <a:solidFill>
                  <a:schemeClr val="tx1"/>
                </a:solidFill>
              </a:rPr>
              <a:t>- </a:t>
            </a:r>
            <a:r>
              <a:rPr lang="pt-BR" sz="2600" dirty="0">
                <a:solidFill>
                  <a:schemeClr val="tx1"/>
                </a:solidFill>
              </a:rPr>
              <a:t>Gestão, manutenção e desenvolvimento continuado por conta da CGU.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endParaRPr lang="pt-BR" sz="2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1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863" y="764704"/>
            <a:ext cx="892899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tx1"/>
                </a:solidFill>
              </a:rPr>
              <a:t>ADESÃO AO e-OUV MUNICIPAL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endParaRPr lang="pt-BR" sz="1100" b="1" dirty="0">
              <a:solidFill>
                <a:schemeClr val="tx1"/>
              </a:solidFill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manual: </a:t>
            </a:r>
            <a:r>
              <a:rPr lang="pt-BR" dirty="0">
                <a:solidFill>
                  <a:srgbClr val="0070C0"/>
                </a:solidFill>
                <a:hlinkClick r:id="rId2"/>
              </a:rPr>
              <a:t>http://www.ouvidorias.gov.br/e-</a:t>
            </a:r>
            <a:r>
              <a:rPr lang="pt-BR" dirty="0" err="1">
                <a:solidFill>
                  <a:srgbClr val="0070C0"/>
                </a:solidFill>
                <a:hlinkClick r:id="rId2"/>
              </a:rPr>
              <a:t>ouv</a:t>
            </a:r>
            <a:r>
              <a:rPr lang="pt-BR" dirty="0">
                <a:solidFill>
                  <a:srgbClr val="0070C0"/>
                </a:solidFill>
                <a:hlinkClick r:id="rId2"/>
              </a:rPr>
              <a:t>/manual_eouv-municipios.pdf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pt-BR" sz="2600" b="1" dirty="0">
                <a:solidFill>
                  <a:srgbClr val="FF0000"/>
                </a:solidFill>
              </a:rPr>
              <a:t>Termo de Adesão ao</a:t>
            </a:r>
          </a:p>
          <a:p>
            <a:pPr algn="ctr">
              <a:spcAft>
                <a:spcPts val="0"/>
              </a:spcAft>
            </a:pPr>
            <a:r>
              <a:rPr lang="pt-BR" sz="2600" b="1" dirty="0">
                <a:solidFill>
                  <a:srgbClr val="FF0000"/>
                </a:solidFill>
              </a:rPr>
              <a:t> Programa de Fortalecimento das Ouvidorias (</a:t>
            </a:r>
            <a:r>
              <a:rPr lang="pt-BR" sz="2600" b="1" dirty="0" err="1">
                <a:solidFill>
                  <a:srgbClr val="FF0000"/>
                </a:solidFill>
              </a:rPr>
              <a:t>Profort</a:t>
            </a:r>
            <a:r>
              <a:rPr lang="pt-BR" sz="2600" b="1" dirty="0">
                <a:solidFill>
                  <a:srgbClr val="FF0000"/>
                </a:solidFill>
              </a:rPr>
              <a:t>)</a:t>
            </a:r>
            <a:endParaRPr lang="pt-BR" sz="1400" b="1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endParaRPr lang="pt-BR" sz="1400" b="1" dirty="0">
              <a:solidFill>
                <a:srgbClr val="800000"/>
              </a:solidFill>
            </a:endParaRPr>
          </a:p>
          <a:p>
            <a:pPr algn="just">
              <a:spcAft>
                <a:spcPts val="1200"/>
              </a:spcAft>
            </a:pPr>
            <a:endParaRPr lang="pt-BR" sz="1400" b="1" dirty="0">
              <a:solidFill>
                <a:srgbClr val="8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t-BR" sz="2000" b="1" dirty="0">
                <a:solidFill>
                  <a:srgbClr val="800000"/>
                </a:solidFill>
              </a:rPr>
              <a:t>CADASTRO DAS ADESÕES EM SANTA CATARINA: </a:t>
            </a:r>
          </a:p>
          <a:p>
            <a:pPr algn="ctr">
              <a:spcAft>
                <a:spcPts val="1200"/>
              </a:spcAft>
            </a:pPr>
            <a:r>
              <a:rPr lang="pt-BR" sz="1800" u="sng" dirty="0">
                <a:hlinkClick r:id="rId3"/>
              </a:rPr>
              <a:t>https://sistema.ouvidorias.gov.br/publico/</a:t>
            </a:r>
            <a:r>
              <a:rPr lang="pt-BR" sz="1800" u="sng" dirty="0" err="1">
                <a:hlinkClick r:id="rId3"/>
              </a:rPr>
              <a:t>BuscadorOuvidorias</a:t>
            </a:r>
            <a:r>
              <a:rPr lang="pt-BR" sz="1800" u="sng" dirty="0">
                <a:hlinkClick r:id="rId3"/>
              </a:rPr>
              <a:t>/BuscadorOuvidorias.aspx</a:t>
            </a:r>
            <a:r>
              <a:rPr lang="pt-BR" sz="1800" dirty="0"/>
              <a:t>.</a:t>
            </a:r>
            <a:endParaRPr lang="pt-BR" sz="2000" b="1" dirty="0">
              <a:solidFill>
                <a:srgbClr val="8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79174" y="6448928"/>
            <a:ext cx="2589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(dados de 15/set/2017)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797152"/>
            <a:ext cx="55949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4" descr="Logomarca Programa Fortalecimento CG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71" y="5591305"/>
            <a:ext cx="1667121" cy="109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036" y="4971709"/>
            <a:ext cx="1796918" cy="99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08" y="4850421"/>
            <a:ext cx="2431437" cy="13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725932" y="835910"/>
            <a:ext cx="63501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pt-BR" sz="1800" b="1" dirty="0">
                <a:solidFill>
                  <a:srgbClr val="800000"/>
                </a:solidFill>
                <a:latin typeface="+mn-lt"/>
              </a:rPr>
              <a:t>CONTROLADORIA-GERAL DA UNIÃO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pt-BR" sz="800" b="1" dirty="0">
              <a:solidFill>
                <a:srgbClr val="800000"/>
              </a:solidFill>
              <a:latin typeface="+mn-lt"/>
            </a:endParaRP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pt-BR" sz="1800" b="1" dirty="0">
                <a:solidFill>
                  <a:srgbClr val="000000"/>
                </a:solidFill>
                <a:latin typeface="+mn-lt"/>
              </a:rPr>
              <a:t>SECRETARIA DE TRANSPARÊNCIA E PREVENÇÃO À CORRUPÇÃO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pt-BR" sz="1800" b="1" dirty="0">
                <a:solidFill>
                  <a:srgbClr val="000000"/>
                </a:solidFill>
                <a:latin typeface="+mn-lt"/>
              </a:rPr>
              <a:t>STPC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46" y="835910"/>
            <a:ext cx="2439491" cy="931279"/>
          </a:xfrm>
          <a:prstGeom prst="rect">
            <a:avLst/>
          </a:prstGeom>
        </p:spPr>
      </p:pic>
      <p:pic>
        <p:nvPicPr>
          <p:cNvPr id="12" name="Picture 1" descr="2882f546-05de-4f08-ba1e-e1a04f64dd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5" y="1940981"/>
            <a:ext cx="8965279" cy="28569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5365016"/>
            <a:ext cx="1778167" cy="13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6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6"/>
          <p:cNvSpPr txBox="1">
            <a:spLocks noChangeArrowheads="1"/>
          </p:cNvSpPr>
          <p:nvPr/>
        </p:nvSpPr>
        <p:spPr bwMode="auto">
          <a:xfrm>
            <a:off x="-900608" y="4218219"/>
            <a:ext cx="9143999" cy="18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9" tIns="45693" rIns="91389" bIns="45693" anchor="b" anchorCtr="1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>
              <a:buSzPct val="45000"/>
            </a:pPr>
            <a:r>
              <a:rPr lang="en-GB" altLang="pt-BR" sz="5400" dirty="0">
                <a:solidFill>
                  <a:srgbClr val="000000"/>
                </a:solidFill>
                <a:cs typeface="Arial" pitchFamily="34" charset="0"/>
                <a:hlinkClick r:id="rId3"/>
              </a:rPr>
              <a:t>https://goo.gl/ZjVZ9q</a:t>
            </a:r>
            <a:endParaRPr lang="en-GB" altLang="pt-BR" sz="54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>
              <a:buSzPct val="45000"/>
            </a:pPr>
            <a:endParaRPr lang="en-GB" altLang="pt-BR" sz="2000" u="sng" dirty="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spcBef>
                <a:spcPts val="0"/>
              </a:spcBef>
              <a:spcAft>
                <a:spcPts val="1200"/>
              </a:spcAft>
              <a:buSzPct val="45000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			</a:t>
            </a:r>
            <a:r>
              <a:rPr lang="en-GB" altLang="pt-BR" b="1" u="sng" dirty="0">
                <a:solidFill>
                  <a:srgbClr val="000000"/>
                </a:solidFill>
                <a:cs typeface="Arial" pitchFamily="34" charset="0"/>
              </a:rPr>
              <a:t>PASTA: “CGU </a:t>
            </a:r>
            <a:r>
              <a:rPr lang="en-GB" altLang="pt-BR" b="1" u="sng" dirty="0" err="1">
                <a:solidFill>
                  <a:srgbClr val="000000"/>
                </a:solidFill>
                <a:cs typeface="Arial" pitchFamily="34" charset="0"/>
              </a:rPr>
              <a:t>Controladoria</a:t>
            </a:r>
            <a:r>
              <a:rPr lang="en-GB" altLang="pt-BR" b="1" u="sng" dirty="0">
                <a:solidFill>
                  <a:srgbClr val="000000"/>
                </a:solidFill>
                <a:cs typeface="Arial" pitchFamily="34" charset="0"/>
              </a:rPr>
              <a:t> Municipal”</a:t>
            </a:r>
            <a:endParaRPr lang="en-GB" altLang="pt-BR" sz="2000" b="1" u="sng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0- PPT EVENTOS FECAM-ASSOC 2017</a:t>
            </a: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1-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Portfolio_CGU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2-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Gestão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Controles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Primários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3-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Transparência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e Dados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Abertos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b="1" dirty="0">
                <a:solidFill>
                  <a:srgbClr val="800000"/>
                </a:solidFill>
                <a:cs typeface="Arial" pitchFamily="34" charset="0"/>
              </a:rPr>
              <a:t>4- AUDITORIA E RISCOS</a:t>
            </a: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5-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Ouvidoria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6-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Correição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e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Responsab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PJ</a:t>
            </a: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7-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Integridade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Pública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8-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Integridade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Privada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9-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Conselhos</a:t>
            </a: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Municipais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  <a:p>
            <a:pPr marL="1714500" lvl="3" indent="-342900" eaLnBrk="1">
              <a:buSzPct val="100000"/>
              <a:buFont typeface="Wingdings" charset="2"/>
              <a:buChar char="ü"/>
            </a:pPr>
            <a:r>
              <a:rPr lang="en-GB" altLang="pt-BR" sz="2000" dirty="0">
                <a:solidFill>
                  <a:srgbClr val="000000"/>
                </a:solidFill>
                <a:cs typeface="Arial" pitchFamily="34" charset="0"/>
              </a:rPr>
              <a:t>10-Transição de </a:t>
            </a:r>
            <a:r>
              <a:rPr lang="en-GB" altLang="pt-BR" sz="2000" dirty="0" err="1">
                <a:solidFill>
                  <a:srgbClr val="000000"/>
                </a:solidFill>
                <a:cs typeface="Arial" pitchFamily="34" charset="0"/>
              </a:rPr>
              <a:t>Governo</a:t>
            </a:r>
            <a:endParaRPr lang="en-GB" altLang="pt-BR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 descr="Screen Shot 2017-06-27 at 09.34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44" y="3501008"/>
            <a:ext cx="2520280" cy="25202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692696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Outras fontes:</a:t>
            </a:r>
          </a:p>
        </p:txBody>
      </p:sp>
    </p:spTree>
    <p:extLst>
      <p:ext uri="{BB962C8B-B14F-4D97-AF65-F5344CB8AC3E}">
        <p14:creationId xmlns:p14="http://schemas.microsoft.com/office/powerpoint/2010/main" val="3895591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tângulo 3"/>
          <p:cNvSpPr>
            <a:spLocks noChangeArrowheads="1"/>
          </p:cNvSpPr>
          <p:nvPr/>
        </p:nvSpPr>
        <p:spPr bwMode="auto">
          <a:xfrm>
            <a:off x="1052616" y="3933056"/>
            <a:ext cx="7056784" cy="12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7" rIns="91390" bIns="45697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pt-BR" altLang="pt-BR" sz="1800" dirty="0">
                <a:solidFill>
                  <a:srgbClr val="4D4D4D"/>
                </a:solidFill>
              </a:rPr>
              <a:t>Preencha, assine e envie por e-mail para a </a:t>
            </a:r>
          </a:p>
          <a:p>
            <a:pPr algn="ctr" eaLnBrk="1"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pt-BR" altLang="pt-BR" sz="1800" dirty="0">
                <a:solidFill>
                  <a:srgbClr val="4D4D4D"/>
                </a:solidFill>
              </a:rPr>
              <a:t>CONTROLADORIA-GERAL DA UNIÃO</a:t>
            </a:r>
          </a:p>
          <a:p>
            <a:pPr algn="ctr" eaLnBrk="1"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pt-BR" altLang="pt-BR" sz="1600" dirty="0">
                <a:solidFill>
                  <a:srgbClr val="4D4D4D"/>
                </a:solidFill>
              </a:rPr>
              <a:t>Superintendência Regional em Santa Catarina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dirty="0">
                <a:solidFill>
                  <a:srgbClr val="4D4D4D"/>
                </a:solidFill>
              </a:rPr>
              <a:t>cgusc@cgu.gov.br</a:t>
            </a:r>
            <a:endParaRPr lang="pt-BR" altLang="pt-BR" sz="3600" dirty="0">
              <a:solidFill>
                <a:srgbClr val="4D4D4D"/>
              </a:solidFill>
            </a:endParaRPr>
          </a:p>
        </p:txBody>
      </p:sp>
      <p:sp>
        <p:nvSpPr>
          <p:cNvPr id="57349" name="Retângulo 1"/>
          <p:cNvSpPr>
            <a:spLocks noChangeArrowheads="1"/>
          </p:cNvSpPr>
          <p:nvPr/>
        </p:nvSpPr>
        <p:spPr bwMode="auto">
          <a:xfrm>
            <a:off x="6527060" y="5517232"/>
            <a:ext cx="2325743" cy="4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7" rIns="91390" bIns="45697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>
              <a:lnSpc>
                <a:spcPct val="82000"/>
              </a:lnSpc>
              <a:buClr>
                <a:srgbClr val="FFFF00"/>
              </a:buClr>
              <a:buSzPct val="100000"/>
              <a:buFont typeface="Times New Roman" pitchFamily="18" charset="0"/>
              <a:buNone/>
            </a:pPr>
            <a:r>
              <a:rPr lang="pt-BR" altLang="pt-BR" sz="2800" b="1" dirty="0" smtClean="0">
                <a:solidFill>
                  <a:srgbClr val="800000"/>
                </a:solidFill>
              </a:rPr>
              <a:t>OBRIGADO!</a:t>
            </a:r>
            <a:endParaRPr lang="pt-BR" altLang="pt-BR" sz="2800" b="1" dirty="0">
              <a:solidFill>
                <a:srgbClr val="8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508104" y="5880092"/>
            <a:ext cx="3319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pt-BR" sz="20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Rodrigo De Bona da Silva</a:t>
            </a:r>
          </a:p>
          <a:p>
            <a:pPr algn="r"/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  <a:hlinkClick r:id="rId3"/>
              </a:rPr>
              <a:t>rodrigo.silva@cgu.gov.br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1" name="Picture 4" descr="BannerPgin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" y="835667"/>
            <a:ext cx="4145572" cy="10170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6877" y="1916927"/>
            <a:ext cx="860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/>
                </a:solidFill>
              </a:rPr>
              <a:t>Acesse o Termo de Adesão no endereço: http://www.ouvidorias.gov.br/ouvidorias/programa-de-fortalecimento-das-ouvidorias/adesao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484" y="3190274"/>
            <a:ext cx="5339049" cy="5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93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1052736"/>
            <a:ext cx="7560840" cy="5632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Ctr="1"/>
          <a:lstStyle>
            <a:lvl1pPr marL="423863" indent="-314325" eaLnBrk="0" hangingPunct="0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  <a:defRPr sz="2200">
                <a:solidFill>
                  <a:schemeClr val="bg1"/>
                </a:solidFill>
                <a:latin typeface="Humnst777 Blk BT" pitchFamily="34" charset="0"/>
                <a:ea typeface="ＭＳ Ｐゴシック" pitchFamily="34" charset="-128"/>
              </a:defRPr>
            </a:lvl9pPr>
          </a:lstStyle>
          <a:p>
            <a:pPr marL="88900" indent="20638" algn="ctr" eaLnBrk="1" hangingPunct="1">
              <a:spcAft>
                <a:spcPts val="1275"/>
              </a:spcAft>
              <a:buSzPct val="100000"/>
              <a:buFont typeface="Wingdings" pitchFamily="2" charset="2"/>
              <a:buNone/>
            </a:pPr>
            <a:r>
              <a:rPr lang="pt-BR" altLang="pt-BR" sz="25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ENUNCIADO DE DECISÃO </a:t>
            </a:r>
            <a:r>
              <a:rPr lang="pt-BR" altLang="pt-BR" sz="2500" dirty="0" err="1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N.°</a:t>
            </a:r>
            <a:r>
              <a:rPr lang="pt-BR" altLang="pt-BR" sz="25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 176/2000 TCU</a:t>
            </a:r>
          </a:p>
          <a:p>
            <a:pPr marL="88900" indent="20638" algn="ctr" eaLnBrk="1" hangingPunct="1">
              <a:spcAft>
                <a:spcPts val="1275"/>
              </a:spcAft>
              <a:buSzPct val="100000"/>
              <a:buFont typeface="Wingdings" pitchFamily="2" charset="2"/>
              <a:buNone/>
            </a:pPr>
            <a:endParaRPr lang="pt-BR" altLang="pt-BR" sz="1050" dirty="0">
              <a:solidFill>
                <a:srgbClr val="4F81BD"/>
              </a:solidFill>
              <a:latin typeface="Arial" pitchFamily="34" charset="0"/>
              <a:ea typeface="Microsoft YaHei" pitchFamily="34" charset="-122"/>
            </a:endParaRPr>
          </a:p>
          <a:p>
            <a:pPr marL="88900" indent="20638" algn="ctr" eaLnBrk="1" hangingPunct="1">
              <a:spcAft>
                <a:spcPts val="1275"/>
              </a:spcAft>
              <a:buSzPct val="100000"/>
              <a:buFont typeface="Wingdings" pitchFamily="2" charset="2"/>
              <a:buNone/>
            </a:pPr>
            <a:r>
              <a:rPr lang="pt-BR" altLang="pt-BR" sz="2500" b="1" dirty="0">
                <a:solidFill>
                  <a:srgbClr val="C00000"/>
                </a:solidFill>
                <a:latin typeface="Arial" pitchFamily="34" charset="0"/>
                <a:ea typeface="Microsoft YaHei" pitchFamily="34" charset="-122"/>
              </a:rPr>
              <a:t>O ÔNUS DA PROVA É DO GESTOR</a:t>
            </a:r>
          </a:p>
          <a:p>
            <a:pPr marL="88900" indent="20638" algn="ctr" eaLnBrk="1" hangingPunct="1">
              <a:buSzPct val="100000"/>
            </a:pPr>
            <a:endParaRPr lang="pt-BR" altLang="pt-BR" sz="1400" dirty="0">
              <a:solidFill>
                <a:srgbClr val="1F497D"/>
              </a:solidFill>
              <a:latin typeface="Arial" pitchFamily="34" charset="0"/>
              <a:ea typeface="Microsoft YaHei" pitchFamily="34" charset="-122"/>
            </a:endParaRPr>
          </a:p>
          <a:p>
            <a:pPr marL="88900" indent="20638" algn="ctr" eaLnBrk="1" hangingPunct="1">
              <a:lnSpc>
                <a:spcPct val="150000"/>
              </a:lnSpc>
              <a:spcAft>
                <a:spcPts val="1275"/>
              </a:spcAft>
              <a:buSzPct val="100000"/>
              <a:buFont typeface="Wingdings" pitchFamily="2" charset="2"/>
              <a:buNone/>
            </a:pPr>
            <a:r>
              <a:rPr lang="pt-BR" altLang="en-US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“</a:t>
            </a:r>
            <a: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Compete ao </a:t>
            </a:r>
            <a:r>
              <a:rPr lang="pt-BR" altLang="pt-BR" sz="2700" u="sng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gestor</a:t>
            </a:r>
            <a: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 comprovar </a:t>
            </a:r>
            <a:b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</a:br>
            <a: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a boa e regular aplicação</a:t>
            </a:r>
            <a:b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</a:br>
            <a: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dos recursos públicos, </a:t>
            </a:r>
            <a:b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</a:br>
            <a: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cabendo-lhe o </a:t>
            </a:r>
            <a:b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</a:br>
            <a:r>
              <a:rPr lang="pt-BR" altLang="pt-BR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ônus da prova.</a:t>
            </a:r>
            <a:r>
              <a:rPr lang="pt-BR" altLang="en-US" sz="2700" dirty="0">
                <a:solidFill>
                  <a:srgbClr val="1F497D"/>
                </a:solidFill>
                <a:latin typeface="Arial" pitchFamily="34" charset="0"/>
                <a:ea typeface="Microsoft YaHei" pitchFamily="34" charset="-122"/>
              </a:rPr>
              <a:t>”</a:t>
            </a:r>
            <a:endParaRPr lang="pt-BR" altLang="pt-BR" sz="2700" dirty="0">
              <a:solidFill>
                <a:srgbClr val="1F497D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33" y="4077072"/>
            <a:ext cx="3456363" cy="21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0" descr="Graphic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68" y="2060848"/>
            <a:ext cx="1481037" cy="15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6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/>
          <p:cNvSpPr>
            <a:spLocks noChangeArrowheads="1"/>
          </p:cNvSpPr>
          <p:nvPr/>
        </p:nvSpPr>
        <p:spPr bwMode="auto">
          <a:xfrm>
            <a:off x="4572000" y="6237288"/>
            <a:ext cx="4572000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13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ea typeface="ＭＳ Ｐゴシック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91680" y="1045025"/>
            <a:ext cx="576064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marL="4762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IMPORTÂNCIA DA 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CONTROLADORIA MUNICIPAL </a:t>
            </a:r>
          </a:p>
          <a:p>
            <a:pPr marL="0" algn="ctr">
              <a:buNone/>
            </a:pPr>
            <a:r>
              <a:rPr lang="pt-BR" sz="1200" i="1" dirty="0">
                <a:solidFill>
                  <a:srgbClr val="800000"/>
                </a:solidFill>
              </a:rPr>
              <a:t/>
            </a:r>
            <a:br>
              <a:rPr lang="pt-BR" sz="1200" i="1" dirty="0">
                <a:solidFill>
                  <a:srgbClr val="800000"/>
                </a:solidFill>
              </a:rPr>
            </a:br>
            <a:r>
              <a:rPr lang="pt-BR" sz="3200" i="1" dirty="0">
                <a:solidFill>
                  <a:srgbClr val="800000"/>
                </a:solidFill>
              </a:rPr>
              <a:t>De cada 10 cidades de São Paulo, </a:t>
            </a:r>
            <a:br>
              <a:rPr lang="pt-BR" sz="3200" i="1" dirty="0">
                <a:solidFill>
                  <a:srgbClr val="800000"/>
                </a:solidFill>
              </a:rPr>
            </a:br>
            <a:r>
              <a:rPr lang="pt-BR" sz="3200" i="1" dirty="0">
                <a:solidFill>
                  <a:srgbClr val="800000"/>
                </a:solidFill>
              </a:rPr>
              <a:t>4 têm prefeitos condenados. </a:t>
            </a:r>
          </a:p>
          <a:p>
            <a:pPr marL="0">
              <a:buNone/>
            </a:pPr>
            <a:endParaRPr lang="pt-BR" sz="100" dirty="0"/>
          </a:p>
          <a:p>
            <a:pPr marL="0" algn="r">
              <a:buNone/>
            </a:pPr>
            <a:r>
              <a:rPr lang="pt-BR" sz="1800" dirty="0"/>
              <a:t>28 de fevereiro de 2016, 7h53</a:t>
            </a:r>
          </a:p>
          <a:p>
            <a:pPr marL="0" algn="r">
              <a:buNone/>
            </a:pPr>
            <a:r>
              <a:rPr lang="pt-BR" sz="1800" u="sng" dirty="0">
                <a:hlinkClick r:id="rId3"/>
              </a:rPr>
              <a:t>* Anuário da Justiça São Paulo 2016</a:t>
            </a:r>
            <a:endParaRPr lang="pt-BR" sz="2000" u="sng" dirty="0"/>
          </a:p>
          <a:p>
            <a:pPr marL="0" algn="r">
              <a:buNone/>
            </a:pP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Captura de Tela 2016-03-07 às 18.27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6676"/>
            <a:ext cx="8026400" cy="28067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39752" y="5301208"/>
            <a:ext cx="792088" cy="648072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12360" y="4293096"/>
            <a:ext cx="792088" cy="1728192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011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92" y="2693232"/>
            <a:ext cx="3560807" cy="35318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3" y="5670376"/>
            <a:ext cx="3257550" cy="1143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07132"/>
            <a:ext cx="914400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itchFamily="34" charset="0"/>
              <a:buNone/>
            </a:pPr>
            <a:r>
              <a:rPr lang="en-GB" altLang="pt-BR" sz="2000" b="1" dirty="0">
                <a:solidFill>
                  <a:srgbClr val="800000"/>
                </a:solidFill>
                <a:latin typeface="Tahoma" pitchFamily="34" charset="0"/>
              </a:rPr>
              <a:t>O CONTROLE NO CICLO DE GESTÃO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904" y="1412776"/>
            <a:ext cx="2943225" cy="15525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4" y="1268760"/>
            <a:ext cx="3514725" cy="1524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863" y="5351859"/>
            <a:ext cx="3307649" cy="15335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962" y="3261423"/>
            <a:ext cx="308618" cy="36195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010962" y="323132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15</a:t>
            </a:r>
            <a:endParaRPr lang="pt-BR" sz="5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48630" y="411419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12</a:t>
            </a:r>
            <a:endParaRPr lang="pt-BR" sz="5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360205" y="3761461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13</a:t>
            </a:r>
            <a:endParaRPr lang="pt-BR" sz="5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601264" y="337786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14</a:t>
            </a:r>
            <a:endParaRPr lang="pt-BR" sz="5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88298" y="528690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9</a:t>
            </a:r>
            <a:endParaRPr lang="pt-BR" sz="5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383775" y="538180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8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947398" y="409698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4</a:t>
            </a:r>
            <a:endParaRPr lang="pt-BR" sz="5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923443" y="379407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3</a:t>
            </a:r>
            <a:endParaRPr lang="pt-BR" sz="5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690494" y="347239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</a:t>
            </a:r>
            <a:endParaRPr lang="pt-BR" sz="54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992162" y="521252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15</a:t>
            </a:r>
            <a:endParaRPr lang="pt-BR" sz="5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338192" y="324362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  <a:endParaRPr lang="pt-BR" sz="54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706872" y="505862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7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22888" y="482652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6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040444" y="443711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5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491880" y="501317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10</a:t>
            </a:r>
            <a:endParaRPr lang="pt-BR" sz="54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347864" y="450912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11</a:t>
            </a:r>
            <a:endParaRPr lang="pt-BR" sz="5400" b="1" dirty="0"/>
          </a:p>
        </p:txBody>
      </p:sp>
      <p:sp>
        <p:nvSpPr>
          <p:cNvPr id="39" name="Retângulo 38"/>
          <p:cNvSpPr/>
          <p:nvPr/>
        </p:nvSpPr>
        <p:spPr>
          <a:xfrm>
            <a:off x="5826993" y="1412776"/>
            <a:ext cx="257175" cy="15525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793025" y="260707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4</a:t>
            </a:r>
            <a:endParaRPr lang="pt-BR" sz="5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83206" y="218772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3</a:t>
            </a:r>
            <a:endParaRPr lang="pt-BR" sz="54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783477" y="1770541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</a:t>
            </a:r>
            <a:endParaRPr lang="pt-BR" sz="54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793025" y="138638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  <a:endParaRPr lang="pt-BR" sz="5400" b="1" dirty="0"/>
          </a:p>
        </p:txBody>
      </p:sp>
      <p:sp>
        <p:nvSpPr>
          <p:cNvPr id="44" name="Retângulo 43"/>
          <p:cNvSpPr/>
          <p:nvPr/>
        </p:nvSpPr>
        <p:spPr>
          <a:xfrm>
            <a:off x="5796136" y="5397181"/>
            <a:ext cx="257175" cy="144229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5781154" y="652909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8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781154" y="610602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7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96136" y="5710004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6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799743" y="5320594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5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7876" y="5710004"/>
            <a:ext cx="257175" cy="1129472"/>
          </a:xfrm>
          <a:prstGeom prst="rect">
            <a:avLst/>
          </a:prstGeom>
          <a:gradFill flip="none" rotWithShape="1">
            <a:gsLst>
              <a:gs pos="0">
                <a:srgbClr val="323BEA"/>
              </a:gs>
              <a:gs pos="48000">
                <a:srgbClr val="5ABCE8"/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45324" y="564694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9</a:t>
            </a:r>
            <a:endParaRPr lang="pt-BR" sz="54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-36512" y="604855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10</a:t>
            </a:r>
            <a:endParaRPr lang="pt-BR" sz="540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-36512" y="645486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11</a:t>
            </a:r>
            <a:endParaRPr lang="pt-BR" sz="5400" b="1" dirty="0"/>
          </a:p>
        </p:txBody>
      </p:sp>
      <p:sp>
        <p:nvSpPr>
          <p:cNvPr id="53" name="Retângulo 52"/>
          <p:cNvSpPr/>
          <p:nvPr/>
        </p:nvSpPr>
        <p:spPr>
          <a:xfrm>
            <a:off x="39776" y="1295153"/>
            <a:ext cx="257175" cy="15525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976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-26693" y="2489449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15</a:t>
            </a:r>
            <a:endParaRPr lang="pt-BR" sz="54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-36512" y="207010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14</a:t>
            </a:r>
            <a:endParaRPr lang="pt-BR" sz="54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-36241" y="165291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13</a:t>
            </a:r>
            <a:endParaRPr lang="pt-BR" sz="540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-26693" y="126876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12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4150234274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92" y="2693232"/>
            <a:ext cx="3560807" cy="35318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3" y="5670376"/>
            <a:ext cx="3257550" cy="1143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07132"/>
            <a:ext cx="914400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itchFamily="34" charset="0"/>
              <a:buNone/>
            </a:pPr>
            <a:r>
              <a:rPr lang="en-GB" altLang="pt-BR" sz="2000" b="1" dirty="0">
                <a:solidFill>
                  <a:srgbClr val="800000"/>
                </a:solidFill>
                <a:latin typeface="Tahoma" pitchFamily="34" charset="0"/>
              </a:rPr>
              <a:t>O CONTROLE NO CICLO DE GESTÃO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904" y="1412776"/>
            <a:ext cx="2943225" cy="15525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4" y="1268760"/>
            <a:ext cx="3514725" cy="1524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863" y="5351859"/>
            <a:ext cx="3307649" cy="15335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962" y="3261423"/>
            <a:ext cx="308618" cy="36195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010962" y="323132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15</a:t>
            </a:r>
            <a:endParaRPr lang="pt-BR" sz="5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48630" y="411419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12</a:t>
            </a:r>
            <a:endParaRPr lang="pt-BR" sz="5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360205" y="3761461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13</a:t>
            </a:r>
            <a:endParaRPr lang="pt-BR" sz="5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601264" y="337786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14</a:t>
            </a:r>
            <a:endParaRPr lang="pt-BR" sz="5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88298" y="528690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9</a:t>
            </a:r>
            <a:endParaRPr lang="pt-BR" sz="5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383775" y="538180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8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947398" y="409698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4</a:t>
            </a:r>
            <a:endParaRPr lang="pt-BR" sz="5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923443" y="379407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3</a:t>
            </a:r>
            <a:endParaRPr lang="pt-BR" sz="5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690494" y="347239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</a:t>
            </a:r>
            <a:endParaRPr lang="pt-BR" sz="54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992162" y="521252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15</a:t>
            </a:r>
            <a:endParaRPr lang="pt-BR" sz="5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338192" y="324362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  <a:endParaRPr lang="pt-BR" sz="54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706872" y="505862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7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922888" y="482652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6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040444" y="443711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5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491880" y="501317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10</a:t>
            </a:r>
            <a:endParaRPr lang="pt-BR" sz="54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347864" y="450912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11</a:t>
            </a:r>
            <a:endParaRPr lang="pt-BR" sz="5400" b="1" dirty="0"/>
          </a:p>
        </p:txBody>
      </p:sp>
      <p:sp>
        <p:nvSpPr>
          <p:cNvPr id="39" name="Retângulo 38"/>
          <p:cNvSpPr/>
          <p:nvPr/>
        </p:nvSpPr>
        <p:spPr>
          <a:xfrm>
            <a:off x="5826993" y="1412776"/>
            <a:ext cx="257175" cy="15525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793025" y="260707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4</a:t>
            </a:r>
            <a:endParaRPr lang="pt-BR" sz="5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83206" y="218772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3</a:t>
            </a:r>
            <a:endParaRPr lang="pt-BR" sz="54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783477" y="1770541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</a:t>
            </a:r>
            <a:endParaRPr lang="pt-BR" sz="54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793025" y="1386383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  <a:endParaRPr lang="pt-BR" sz="5400" b="1" dirty="0"/>
          </a:p>
        </p:txBody>
      </p:sp>
      <p:sp>
        <p:nvSpPr>
          <p:cNvPr id="44" name="Retângulo 43"/>
          <p:cNvSpPr/>
          <p:nvPr/>
        </p:nvSpPr>
        <p:spPr>
          <a:xfrm>
            <a:off x="5796136" y="5397181"/>
            <a:ext cx="257175" cy="144229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5781154" y="6529096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8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781154" y="610602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7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796136" y="5710004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6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799743" y="5320594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5</a:t>
            </a:r>
            <a:endParaRPr lang="pt-BR" sz="5400" b="1" dirty="0">
              <a:solidFill>
                <a:schemeClr val="tx2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7876" y="5710004"/>
            <a:ext cx="257175" cy="1129472"/>
          </a:xfrm>
          <a:prstGeom prst="rect">
            <a:avLst/>
          </a:prstGeom>
          <a:gradFill flip="none" rotWithShape="1">
            <a:gsLst>
              <a:gs pos="0">
                <a:srgbClr val="323BEA"/>
              </a:gs>
              <a:gs pos="48000">
                <a:srgbClr val="5ABCE8"/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45324" y="564694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9</a:t>
            </a:r>
            <a:endParaRPr lang="pt-BR" sz="54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-36512" y="604855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10</a:t>
            </a:r>
            <a:endParaRPr lang="pt-BR" sz="540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-36512" y="6454862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11</a:t>
            </a:r>
            <a:endParaRPr lang="pt-BR" sz="5400" b="1" dirty="0"/>
          </a:p>
        </p:txBody>
      </p:sp>
      <p:sp>
        <p:nvSpPr>
          <p:cNvPr id="53" name="Retângulo 52"/>
          <p:cNvSpPr/>
          <p:nvPr/>
        </p:nvSpPr>
        <p:spPr>
          <a:xfrm>
            <a:off x="39776" y="1295153"/>
            <a:ext cx="257175" cy="15525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976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-26693" y="2489449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15</a:t>
            </a:r>
            <a:endParaRPr lang="pt-BR" sz="54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-36512" y="207010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14</a:t>
            </a:r>
            <a:endParaRPr lang="pt-BR" sz="54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-36241" y="1652918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13</a:t>
            </a:r>
            <a:endParaRPr lang="pt-BR" sz="540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-26693" y="1268760"/>
            <a:ext cx="539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12</a:t>
            </a:r>
            <a:endParaRPr lang="pt-BR" sz="5400" b="1" dirty="0"/>
          </a:p>
        </p:txBody>
      </p:sp>
      <p:sp>
        <p:nvSpPr>
          <p:cNvPr id="58" name="TextBox 6"/>
          <p:cNvSpPr txBox="1"/>
          <p:nvPr/>
        </p:nvSpPr>
        <p:spPr>
          <a:xfrm>
            <a:off x="1252724" y="4643129"/>
            <a:ext cx="1446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chemeClr val="tx2"/>
                </a:solidFill>
                <a:latin typeface="Arial Black"/>
                <a:cs typeface="Arial Black"/>
              </a:rPr>
              <a:t>CONTROLE</a:t>
            </a:r>
          </a:p>
          <a:p>
            <a:pPr algn="r"/>
            <a:r>
              <a:rPr lang="pt-BR" sz="1600" b="1" dirty="0">
                <a:solidFill>
                  <a:schemeClr val="tx2"/>
                </a:solidFill>
                <a:latin typeface="Arial Black"/>
                <a:cs typeface="Arial Black"/>
              </a:rPr>
              <a:t>INTERNO</a:t>
            </a:r>
          </a:p>
        </p:txBody>
      </p:sp>
      <p:cxnSp>
        <p:nvCxnSpPr>
          <p:cNvPr id="59" name="Straight Arrow Connector 3"/>
          <p:cNvCxnSpPr/>
          <p:nvPr/>
        </p:nvCxnSpPr>
        <p:spPr>
          <a:xfrm flipH="1">
            <a:off x="8425296" y="1310003"/>
            <a:ext cx="323168" cy="25066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3"/>
          <p:cNvCxnSpPr/>
          <p:nvPr/>
        </p:nvCxnSpPr>
        <p:spPr>
          <a:xfrm flipH="1">
            <a:off x="8316416" y="1738179"/>
            <a:ext cx="323168" cy="25066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3"/>
          <p:cNvCxnSpPr/>
          <p:nvPr/>
        </p:nvCxnSpPr>
        <p:spPr>
          <a:xfrm flipH="1">
            <a:off x="8748464" y="5589240"/>
            <a:ext cx="323168" cy="25066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3"/>
          <p:cNvCxnSpPr/>
          <p:nvPr/>
        </p:nvCxnSpPr>
        <p:spPr>
          <a:xfrm flipH="1">
            <a:off x="7273168" y="6525344"/>
            <a:ext cx="323168" cy="25066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3"/>
          <p:cNvCxnSpPr/>
          <p:nvPr/>
        </p:nvCxnSpPr>
        <p:spPr>
          <a:xfrm flipH="1" flipV="1">
            <a:off x="3185598" y="5879281"/>
            <a:ext cx="306282" cy="186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3"/>
          <p:cNvCxnSpPr/>
          <p:nvPr/>
        </p:nvCxnSpPr>
        <p:spPr>
          <a:xfrm flipH="1" flipV="1">
            <a:off x="2555776" y="6237312"/>
            <a:ext cx="306282" cy="186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3"/>
          <p:cNvCxnSpPr/>
          <p:nvPr/>
        </p:nvCxnSpPr>
        <p:spPr>
          <a:xfrm flipH="1">
            <a:off x="3337998" y="6698373"/>
            <a:ext cx="376825" cy="9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3"/>
          <p:cNvCxnSpPr/>
          <p:nvPr/>
        </p:nvCxnSpPr>
        <p:spPr>
          <a:xfrm flipH="1" flipV="1">
            <a:off x="2339752" y="2276872"/>
            <a:ext cx="306282" cy="1860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3"/>
          <p:cNvCxnSpPr/>
          <p:nvPr/>
        </p:nvCxnSpPr>
        <p:spPr>
          <a:xfrm flipH="1">
            <a:off x="3639582" y="2426347"/>
            <a:ext cx="260291" cy="20229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26397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07132"/>
            <a:ext cx="914400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itchFamily="34" charset="0"/>
              <a:buNone/>
            </a:pPr>
            <a:r>
              <a:rPr lang="en-GB" altLang="pt-BR" sz="2000" b="1" dirty="0">
                <a:solidFill>
                  <a:srgbClr val="800000"/>
                </a:solidFill>
                <a:latin typeface="Tahoma" pitchFamily="34" charset="0"/>
              </a:rPr>
              <a:t>O CONTROLE NO CICLO DE GESTÃO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223477"/>
            <a:ext cx="4680519" cy="29080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23" y="2996952"/>
            <a:ext cx="5324475" cy="29813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83768" y="2998456"/>
            <a:ext cx="1446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chemeClr val="tx2"/>
                </a:solidFill>
                <a:latin typeface="Arial Black"/>
                <a:cs typeface="Arial Black"/>
              </a:rPr>
              <a:t>CONTROLE</a:t>
            </a:r>
          </a:p>
          <a:p>
            <a:pPr algn="r"/>
            <a:r>
              <a:rPr lang="pt-BR" sz="1600" b="1" dirty="0">
                <a:solidFill>
                  <a:schemeClr val="tx2"/>
                </a:solidFill>
                <a:latin typeface="Arial Black"/>
                <a:cs typeface="Arial Black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282637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34080" y="3948094"/>
            <a:ext cx="8353440" cy="5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828885" y="2497447"/>
            <a:ext cx="2089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Contábil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Orçamentária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28074" y="4357489"/>
            <a:ext cx="300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 (Estados/Municípios)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Adm. Direta e Indireta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76619" y="4915034"/>
            <a:ext cx="2743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Legalidade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Legitimidade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Economicidade</a:t>
            </a:r>
          </a:p>
          <a:p>
            <a:pPr>
              <a:lnSpc>
                <a:spcPct val="100000"/>
              </a:lnSpc>
            </a:pPr>
            <a:r>
              <a:rPr lang="pt-B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das Subvenções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Renúncia de receitas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1772100" y="2348880"/>
            <a:ext cx="187200" cy="1899641"/>
            <a:chOff x="1043" y="1076"/>
            <a:chExt cx="130" cy="3622"/>
          </a:xfrm>
        </p:grpSpPr>
        <p:sp>
          <p:nvSpPr>
            <p:cNvPr id="22" name="Line 73"/>
            <p:cNvSpPr>
              <a:spLocks noChangeShapeType="1"/>
            </p:cNvSpPr>
            <p:nvPr/>
          </p:nvSpPr>
          <p:spPr bwMode="auto">
            <a:xfrm>
              <a:off x="1043" y="1076"/>
              <a:ext cx="0" cy="36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74"/>
            <p:cNvSpPr>
              <a:spLocks noChangeShapeType="1"/>
            </p:cNvSpPr>
            <p:nvPr/>
          </p:nvSpPr>
          <p:spPr bwMode="auto">
            <a:xfrm>
              <a:off x="1043" y="1076"/>
              <a:ext cx="13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>
              <a:off x="1043" y="4688"/>
              <a:ext cx="13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2699792" y="4221088"/>
            <a:ext cx="187200" cy="939699"/>
            <a:chOff x="1043" y="1160"/>
            <a:chExt cx="130" cy="3623"/>
          </a:xfrm>
        </p:grpSpPr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1043" y="1160"/>
              <a:ext cx="0" cy="36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Line 74"/>
            <p:cNvSpPr>
              <a:spLocks noChangeShapeType="1"/>
            </p:cNvSpPr>
            <p:nvPr/>
          </p:nvSpPr>
          <p:spPr bwMode="auto">
            <a:xfrm>
              <a:off x="1043" y="1160"/>
              <a:ext cx="13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75"/>
            <p:cNvSpPr>
              <a:spLocks noChangeShapeType="1"/>
            </p:cNvSpPr>
            <p:nvPr/>
          </p:nvSpPr>
          <p:spPr bwMode="auto">
            <a:xfrm>
              <a:off x="1043" y="4783"/>
              <a:ext cx="13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040439" y="4653136"/>
            <a:ext cx="187745" cy="1944216"/>
            <a:chOff x="6040439" y="4653136"/>
            <a:chExt cx="187745" cy="1944216"/>
          </a:xfrm>
        </p:grpSpPr>
        <p:sp>
          <p:nvSpPr>
            <p:cNvPr id="30" name="Line 73"/>
            <p:cNvSpPr>
              <a:spLocks noChangeShapeType="1"/>
            </p:cNvSpPr>
            <p:nvPr/>
          </p:nvSpPr>
          <p:spPr bwMode="auto">
            <a:xfrm>
              <a:off x="6040439" y="4661873"/>
              <a:ext cx="0" cy="193502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74"/>
            <p:cNvSpPr>
              <a:spLocks noChangeShapeType="1"/>
            </p:cNvSpPr>
            <p:nvPr/>
          </p:nvSpPr>
          <p:spPr bwMode="auto">
            <a:xfrm>
              <a:off x="6040984" y="6597352"/>
              <a:ext cx="187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Line 75"/>
            <p:cNvSpPr>
              <a:spLocks noChangeShapeType="1"/>
            </p:cNvSpPr>
            <p:nvPr/>
          </p:nvSpPr>
          <p:spPr bwMode="auto">
            <a:xfrm>
              <a:off x="6040439" y="4653136"/>
              <a:ext cx="187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5" name="Imagem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16162"/>
            <a:ext cx="1368152" cy="368622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 bwMode="auto">
          <a:xfrm>
            <a:off x="111546" y="911464"/>
            <a:ext cx="9142560" cy="51125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46570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Congresso Nacional, mediante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Externo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o </a:t>
            </a: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Controle Interno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Poder, têm o dever de realizar sistematicamente:</a:t>
            </a:r>
          </a:p>
          <a:p>
            <a:pPr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</a:p>
          <a:p>
            <a:pPr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		    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</a:p>
          <a:p>
            <a:pPr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	             				  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5401" y="6361973"/>
            <a:ext cx="442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70 da Constituição Federal</a:t>
            </a:r>
          </a:p>
        </p:txBody>
      </p:sp>
    </p:spTree>
    <p:extLst>
      <p:ext uri="{BB962C8B-B14F-4D97-AF65-F5344CB8AC3E}">
        <p14:creationId xmlns:p14="http://schemas.microsoft.com/office/powerpoint/2010/main" val="193742567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/>
          </p:cNvGrpSpPr>
          <p:nvPr/>
        </p:nvGrpSpPr>
        <p:grpSpPr bwMode="auto">
          <a:xfrm>
            <a:off x="25920" y="2978250"/>
            <a:ext cx="1424160" cy="1369584"/>
            <a:chOff x="18" y="1976"/>
            <a:chExt cx="989" cy="951"/>
          </a:xfrm>
        </p:grpSpPr>
        <p:sp>
          <p:nvSpPr>
            <p:cNvPr id="16494" name="AutoShape 7"/>
            <p:cNvSpPr>
              <a:spLocks noChangeArrowheads="1"/>
            </p:cNvSpPr>
            <p:nvPr/>
          </p:nvSpPr>
          <p:spPr bwMode="auto">
            <a:xfrm>
              <a:off x="18" y="1976"/>
              <a:ext cx="989" cy="951"/>
            </a:xfrm>
            <a:prstGeom prst="homePlate">
              <a:avLst>
                <a:gd name="adj" fmla="val 17896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95" name="Rectangle 8"/>
            <p:cNvSpPr>
              <a:spLocks noChangeArrowheads="1"/>
            </p:cNvSpPr>
            <p:nvPr/>
          </p:nvSpPr>
          <p:spPr bwMode="auto">
            <a:xfrm>
              <a:off x="56" y="2136"/>
              <a:ext cx="841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SISTEMA</a:t>
              </a:r>
            </a:p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DE</a:t>
              </a:r>
            </a:p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CONTROLE</a:t>
              </a:r>
            </a:p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INTERNO</a:t>
              </a:r>
            </a:p>
          </p:txBody>
        </p:sp>
      </p:grp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1552320" y="1687874"/>
            <a:ext cx="1218240" cy="456528"/>
            <a:chOff x="1078" y="1080"/>
            <a:chExt cx="846" cy="317"/>
          </a:xfrm>
        </p:grpSpPr>
        <p:sp>
          <p:nvSpPr>
            <p:cNvPr id="16492" name="AutoShape 10"/>
            <p:cNvSpPr>
              <a:spLocks noChangeArrowheads="1"/>
            </p:cNvSpPr>
            <p:nvPr/>
          </p:nvSpPr>
          <p:spPr bwMode="auto">
            <a:xfrm>
              <a:off x="1078" y="1080"/>
              <a:ext cx="846" cy="317"/>
            </a:xfrm>
            <a:prstGeom prst="homePlate">
              <a:avLst>
                <a:gd name="adj" fmla="val 32841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93" name="Rectangle 11"/>
            <p:cNvSpPr>
              <a:spLocks noChangeArrowheads="1"/>
            </p:cNvSpPr>
            <p:nvPr/>
          </p:nvSpPr>
          <p:spPr bwMode="auto">
            <a:xfrm>
              <a:off x="1079" y="1143"/>
              <a:ext cx="81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1 - Avaliar</a:t>
              </a:r>
            </a:p>
          </p:txBody>
        </p:sp>
      </p:grpSp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1552320" y="2675819"/>
            <a:ext cx="3280320" cy="347077"/>
            <a:chOff x="1078" y="1766"/>
            <a:chExt cx="2278" cy="241"/>
          </a:xfrm>
        </p:grpSpPr>
        <p:sp>
          <p:nvSpPr>
            <p:cNvPr id="16490" name="AutoShape 13"/>
            <p:cNvSpPr>
              <a:spLocks noChangeArrowheads="1"/>
            </p:cNvSpPr>
            <p:nvPr/>
          </p:nvSpPr>
          <p:spPr bwMode="auto">
            <a:xfrm>
              <a:off x="1078" y="1766"/>
              <a:ext cx="2278" cy="241"/>
            </a:xfrm>
            <a:prstGeom prst="homePlate">
              <a:avLst>
                <a:gd name="adj" fmla="val 31245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91" name="Rectangle 14"/>
            <p:cNvSpPr>
              <a:spLocks noChangeArrowheads="1"/>
            </p:cNvSpPr>
            <p:nvPr/>
          </p:nvSpPr>
          <p:spPr bwMode="auto">
            <a:xfrm>
              <a:off x="1081" y="1792"/>
              <a:ext cx="19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2 - Comprovar a Legalidade</a:t>
              </a:r>
            </a:p>
          </p:txBody>
        </p:sp>
      </p:grpSp>
      <p:grpSp>
        <p:nvGrpSpPr>
          <p:cNvPr id="16389" name="Group 15"/>
          <p:cNvGrpSpPr>
            <a:grpSpLocks/>
          </p:cNvGrpSpPr>
          <p:nvPr/>
        </p:nvGrpSpPr>
        <p:grpSpPr bwMode="auto">
          <a:xfrm>
            <a:off x="1552322" y="3453500"/>
            <a:ext cx="2135520" cy="455088"/>
            <a:chOff x="1078" y="2306"/>
            <a:chExt cx="1483" cy="316"/>
          </a:xfrm>
        </p:grpSpPr>
        <p:sp>
          <p:nvSpPr>
            <p:cNvPr id="16488" name="AutoShape 16"/>
            <p:cNvSpPr>
              <a:spLocks noChangeArrowheads="1"/>
            </p:cNvSpPr>
            <p:nvPr/>
          </p:nvSpPr>
          <p:spPr bwMode="auto">
            <a:xfrm>
              <a:off x="1078" y="2306"/>
              <a:ext cx="1483" cy="316"/>
            </a:xfrm>
            <a:prstGeom prst="homePlate">
              <a:avLst>
                <a:gd name="adj" fmla="val 25833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89" name="Rectangle 17"/>
            <p:cNvSpPr>
              <a:spLocks noChangeArrowheads="1"/>
            </p:cNvSpPr>
            <p:nvPr/>
          </p:nvSpPr>
          <p:spPr bwMode="auto">
            <a:xfrm>
              <a:off x="1078" y="2370"/>
              <a:ext cx="148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200" b="1">
                  <a:solidFill>
                    <a:srgbClr val="000000"/>
                  </a:solidFill>
                  <a:latin typeface="Verdana" pitchFamily="34" charset="0"/>
                </a:rPr>
                <a:t>3 – Avaliar Resultados</a:t>
              </a:r>
            </a:p>
          </p:txBody>
        </p:sp>
      </p:grpSp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1552321" y="4680508"/>
            <a:ext cx="1396800" cy="455088"/>
            <a:chOff x="1078" y="3158"/>
            <a:chExt cx="970" cy="316"/>
          </a:xfrm>
        </p:grpSpPr>
        <p:sp>
          <p:nvSpPr>
            <p:cNvPr id="16486" name="AutoShape 19"/>
            <p:cNvSpPr>
              <a:spLocks noChangeArrowheads="1"/>
            </p:cNvSpPr>
            <p:nvPr/>
          </p:nvSpPr>
          <p:spPr bwMode="auto">
            <a:xfrm>
              <a:off x="1078" y="3158"/>
              <a:ext cx="934" cy="316"/>
            </a:xfrm>
            <a:prstGeom prst="homePlate">
              <a:avLst>
                <a:gd name="adj" fmla="val 23659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87" name="Rectangle 20"/>
            <p:cNvSpPr>
              <a:spLocks noChangeArrowheads="1"/>
            </p:cNvSpPr>
            <p:nvPr/>
          </p:nvSpPr>
          <p:spPr bwMode="auto">
            <a:xfrm>
              <a:off x="1079" y="3222"/>
              <a:ext cx="9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4 - Controlar</a:t>
              </a:r>
            </a:p>
          </p:txBody>
        </p:sp>
      </p:grpSp>
      <p:grpSp>
        <p:nvGrpSpPr>
          <p:cNvPr id="16391" name="Group 21"/>
          <p:cNvGrpSpPr>
            <a:grpSpLocks/>
          </p:cNvGrpSpPr>
          <p:nvPr/>
        </p:nvGrpSpPr>
        <p:grpSpPr bwMode="auto">
          <a:xfrm>
            <a:off x="1552320" y="6071695"/>
            <a:ext cx="7430400" cy="362918"/>
            <a:chOff x="1078" y="4124"/>
            <a:chExt cx="5160" cy="252"/>
          </a:xfrm>
        </p:grpSpPr>
        <p:sp>
          <p:nvSpPr>
            <p:cNvPr id="16484" name="AutoShape 22"/>
            <p:cNvSpPr>
              <a:spLocks noChangeArrowheads="1"/>
            </p:cNvSpPr>
            <p:nvPr/>
          </p:nvSpPr>
          <p:spPr bwMode="auto">
            <a:xfrm>
              <a:off x="1078" y="4124"/>
              <a:ext cx="5160" cy="252"/>
            </a:xfrm>
            <a:prstGeom prst="homePlate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85" name="Rectangle 23"/>
            <p:cNvSpPr>
              <a:spLocks noChangeArrowheads="1"/>
            </p:cNvSpPr>
            <p:nvPr/>
          </p:nvSpPr>
          <p:spPr bwMode="auto">
            <a:xfrm>
              <a:off x="1086" y="4156"/>
              <a:ext cx="47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300" b="1">
                  <a:solidFill>
                    <a:srgbClr val="000000"/>
                  </a:solidFill>
                  <a:latin typeface="Verdana" pitchFamily="34" charset="0"/>
                </a:rPr>
                <a:t>5 - Apoiar o Controle Externo no exercício de sua missão institucional.</a:t>
              </a:r>
            </a:p>
          </p:txBody>
        </p:sp>
      </p:grpSp>
      <p:grpSp>
        <p:nvGrpSpPr>
          <p:cNvPr id="16392" name="Group 24"/>
          <p:cNvGrpSpPr>
            <a:grpSpLocks/>
          </p:cNvGrpSpPr>
          <p:nvPr/>
        </p:nvGrpSpPr>
        <p:grpSpPr bwMode="auto">
          <a:xfrm>
            <a:off x="3055680" y="1360960"/>
            <a:ext cx="5899680" cy="305312"/>
            <a:chOff x="2122" y="853"/>
            <a:chExt cx="4097" cy="212"/>
          </a:xfrm>
        </p:grpSpPr>
        <p:sp>
          <p:nvSpPr>
            <p:cNvPr id="16482" name="AutoShape 25"/>
            <p:cNvSpPr>
              <a:spLocks noChangeArrowheads="1"/>
            </p:cNvSpPr>
            <p:nvPr/>
          </p:nvSpPr>
          <p:spPr bwMode="auto">
            <a:xfrm>
              <a:off x="2133" y="853"/>
              <a:ext cx="4086" cy="212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83" name="Rectangle 26"/>
            <p:cNvSpPr>
              <a:spLocks noChangeArrowheads="1"/>
            </p:cNvSpPr>
            <p:nvPr/>
          </p:nvSpPr>
          <p:spPr bwMode="auto">
            <a:xfrm>
              <a:off x="2122" y="875"/>
              <a:ext cx="407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Cumprimento das Metas Previstas no Plano Plurianual</a:t>
              </a:r>
            </a:p>
          </p:txBody>
        </p:sp>
      </p:grpSp>
      <p:grpSp>
        <p:nvGrpSpPr>
          <p:cNvPr id="16393" name="Group 27"/>
          <p:cNvGrpSpPr>
            <a:grpSpLocks/>
          </p:cNvGrpSpPr>
          <p:nvPr/>
        </p:nvGrpSpPr>
        <p:grpSpPr bwMode="auto">
          <a:xfrm>
            <a:off x="3100320" y="1957183"/>
            <a:ext cx="2384640" cy="302432"/>
            <a:chOff x="2153" y="1267"/>
            <a:chExt cx="1656" cy="210"/>
          </a:xfrm>
        </p:grpSpPr>
        <p:sp>
          <p:nvSpPr>
            <p:cNvPr id="16480" name="AutoShape 28"/>
            <p:cNvSpPr>
              <a:spLocks noChangeArrowheads="1"/>
            </p:cNvSpPr>
            <p:nvPr/>
          </p:nvSpPr>
          <p:spPr bwMode="auto">
            <a:xfrm>
              <a:off x="2165" y="1267"/>
              <a:ext cx="1644" cy="210"/>
            </a:xfrm>
            <a:prstGeom prst="homePlate">
              <a:avLst>
                <a:gd name="adj" fmla="val 100249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81" name="Rectangle 29"/>
            <p:cNvSpPr>
              <a:spLocks noChangeArrowheads="1"/>
            </p:cNvSpPr>
            <p:nvPr/>
          </p:nvSpPr>
          <p:spPr bwMode="auto">
            <a:xfrm>
              <a:off x="2153" y="1275"/>
              <a:ext cx="65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Execução</a:t>
              </a:r>
            </a:p>
          </p:txBody>
        </p:sp>
      </p:grpSp>
      <p:grpSp>
        <p:nvGrpSpPr>
          <p:cNvPr id="16394" name="Group 30"/>
          <p:cNvGrpSpPr>
            <a:grpSpLocks/>
          </p:cNvGrpSpPr>
          <p:nvPr/>
        </p:nvGrpSpPr>
        <p:grpSpPr bwMode="auto">
          <a:xfrm>
            <a:off x="3785760" y="3757372"/>
            <a:ext cx="1031040" cy="347076"/>
            <a:chOff x="2629" y="2517"/>
            <a:chExt cx="716" cy="241"/>
          </a:xfrm>
        </p:grpSpPr>
        <p:sp>
          <p:nvSpPr>
            <p:cNvPr id="16478" name="AutoShape 31"/>
            <p:cNvSpPr>
              <a:spLocks noChangeArrowheads="1"/>
            </p:cNvSpPr>
            <p:nvPr/>
          </p:nvSpPr>
          <p:spPr bwMode="auto">
            <a:xfrm>
              <a:off x="2629" y="2517"/>
              <a:ext cx="716" cy="241"/>
            </a:xfrm>
            <a:prstGeom prst="homePlate">
              <a:avLst>
                <a:gd name="adj" fmla="val 38045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79" name="Rectangle 32"/>
            <p:cNvSpPr>
              <a:spLocks noChangeArrowheads="1"/>
            </p:cNvSpPr>
            <p:nvPr/>
          </p:nvSpPr>
          <p:spPr bwMode="auto">
            <a:xfrm>
              <a:off x="2629" y="2543"/>
              <a:ext cx="5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Eficácia</a:t>
              </a:r>
            </a:p>
          </p:txBody>
        </p:sp>
      </p:grpSp>
      <p:grpSp>
        <p:nvGrpSpPr>
          <p:cNvPr id="16395" name="Group 33"/>
          <p:cNvGrpSpPr>
            <a:grpSpLocks/>
          </p:cNvGrpSpPr>
          <p:nvPr/>
        </p:nvGrpSpPr>
        <p:grpSpPr bwMode="auto">
          <a:xfrm>
            <a:off x="3781442" y="3289324"/>
            <a:ext cx="1029600" cy="373000"/>
            <a:chOff x="2626" y="2192"/>
            <a:chExt cx="715" cy="259"/>
          </a:xfrm>
        </p:grpSpPr>
        <p:sp>
          <p:nvSpPr>
            <p:cNvPr id="16476" name="AutoShape 34"/>
            <p:cNvSpPr>
              <a:spLocks noChangeArrowheads="1"/>
            </p:cNvSpPr>
            <p:nvPr/>
          </p:nvSpPr>
          <p:spPr bwMode="auto">
            <a:xfrm>
              <a:off x="2626" y="2192"/>
              <a:ext cx="715" cy="259"/>
            </a:xfrm>
            <a:prstGeom prst="homePlate">
              <a:avLst>
                <a:gd name="adj" fmla="val 35351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77" name="Rectangle 35"/>
            <p:cNvSpPr>
              <a:spLocks noChangeArrowheads="1"/>
            </p:cNvSpPr>
            <p:nvPr/>
          </p:nvSpPr>
          <p:spPr bwMode="auto">
            <a:xfrm>
              <a:off x="2627" y="2226"/>
              <a:ext cx="66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Eficiência</a:t>
              </a:r>
            </a:p>
          </p:txBody>
        </p:sp>
      </p:grpSp>
      <p:grpSp>
        <p:nvGrpSpPr>
          <p:cNvPr id="16396" name="Group 36"/>
          <p:cNvGrpSpPr>
            <a:grpSpLocks/>
          </p:cNvGrpSpPr>
          <p:nvPr/>
        </p:nvGrpSpPr>
        <p:grpSpPr bwMode="auto">
          <a:xfrm>
            <a:off x="3071522" y="4291669"/>
            <a:ext cx="5883840" cy="329795"/>
            <a:chOff x="2133" y="2888"/>
            <a:chExt cx="4086" cy="229"/>
          </a:xfrm>
        </p:grpSpPr>
        <p:sp>
          <p:nvSpPr>
            <p:cNvPr id="16474" name="AutoShape 37"/>
            <p:cNvSpPr>
              <a:spLocks noChangeArrowheads="1"/>
            </p:cNvSpPr>
            <p:nvPr/>
          </p:nvSpPr>
          <p:spPr bwMode="auto">
            <a:xfrm>
              <a:off x="2133" y="2888"/>
              <a:ext cx="4086" cy="229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75" name="Rectangle 38"/>
            <p:cNvSpPr>
              <a:spLocks noChangeArrowheads="1"/>
            </p:cNvSpPr>
            <p:nvPr/>
          </p:nvSpPr>
          <p:spPr bwMode="auto">
            <a:xfrm>
              <a:off x="2136" y="2908"/>
              <a:ext cx="132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Operações de Crédito</a:t>
              </a:r>
            </a:p>
          </p:txBody>
        </p:sp>
      </p:grpSp>
      <p:grpSp>
        <p:nvGrpSpPr>
          <p:cNvPr id="16397" name="Group 39"/>
          <p:cNvGrpSpPr>
            <a:grpSpLocks/>
          </p:cNvGrpSpPr>
          <p:nvPr/>
        </p:nvGrpSpPr>
        <p:grpSpPr bwMode="auto">
          <a:xfrm>
            <a:off x="3071522" y="4689149"/>
            <a:ext cx="5883840" cy="329795"/>
            <a:chOff x="2133" y="3164"/>
            <a:chExt cx="4086" cy="229"/>
          </a:xfrm>
        </p:grpSpPr>
        <p:sp>
          <p:nvSpPr>
            <p:cNvPr id="16472" name="AutoShape 40"/>
            <p:cNvSpPr>
              <a:spLocks noChangeArrowheads="1"/>
            </p:cNvSpPr>
            <p:nvPr/>
          </p:nvSpPr>
          <p:spPr bwMode="auto">
            <a:xfrm>
              <a:off x="2133" y="3164"/>
              <a:ext cx="4086" cy="229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73" name="Rectangle 41"/>
            <p:cNvSpPr>
              <a:spLocks noChangeArrowheads="1"/>
            </p:cNvSpPr>
            <p:nvPr/>
          </p:nvSpPr>
          <p:spPr bwMode="auto">
            <a:xfrm>
              <a:off x="2133" y="3184"/>
              <a:ext cx="43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Avais</a:t>
              </a:r>
            </a:p>
          </p:txBody>
        </p:sp>
      </p:grpSp>
      <p:grpSp>
        <p:nvGrpSpPr>
          <p:cNvPr id="16398" name="Group 42"/>
          <p:cNvGrpSpPr>
            <a:grpSpLocks/>
          </p:cNvGrpSpPr>
          <p:nvPr/>
        </p:nvGrpSpPr>
        <p:grpSpPr bwMode="auto">
          <a:xfrm>
            <a:off x="3071522" y="5085193"/>
            <a:ext cx="5883840" cy="329794"/>
            <a:chOff x="2133" y="3439"/>
            <a:chExt cx="4086" cy="229"/>
          </a:xfrm>
        </p:grpSpPr>
        <p:sp>
          <p:nvSpPr>
            <p:cNvPr id="16470" name="AutoShape 43"/>
            <p:cNvSpPr>
              <a:spLocks noChangeArrowheads="1"/>
            </p:cNvSpPr>
            <p:nvPr/>
          </p:nvSpPr>
          <p:spPr bwMode="auto">
            <a:xfrm>
              <a:off x="2133" y="3439"/>
              <a:ext cx="4086" cy="229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71" name="Rectangle 44"/>
            <p:cNvSpPr>
              <a:spLocks noChangeArrowheads="1"/>
            </p:cNvSpPr>
            <p:nvPr/>
          </p:nvSpPr>
          <p:spPr bwMode="auto">
            <a:xfrm>
              <a:off x="2134" y="3459"/>
              <a:ext cx="673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Garantias</a:t>
              </a:r>
            </a:p>
          </p:txBody>
        </p:sp>
      </p:grpSp>
      <p:grpSp>
        <p:nvGrpSpPr>
          <p:cNvPr id="16399" name="Group 45"/>
          <p:cNvGrpSpPr>
            <a:grpSpLocks/>
          </p:cNvGrpSpPr>
          <p:nvPr/>
        </p:nvGrpSpPr>
        <p:grpSpPr bwMode="auto">
          <a:xfrm>
            <a:off x="4950720" y="3181312"/>
            <a:ext cx="819360" cy="456527"/>
            <a:chOff x="3438" y="2117"/>
            <a:chExt cx="569" cy="317"/>
          </a:xfrm>
        </p:grpSpPr>
        <p:sp>
          <p:nvSpPr>
            <p:cNvPr id="16468" name="AutoShape 46"/>
            <p:cNvSpPr>
              <a:spLocks noChangeArrowheads="1"/>
            </p:cNvSpPr>
            <p:nvPr/>
          </p:nvSpPr>
          <p:spPr bwMode="auto">
            <a:xfrm>
              <a:off x="3438" y="2117"/>
              <a:ext cx="569" cy="317"/>
            </a:xfrm>
            <a:prstGeom prst="homePlate">
              <a:avLst>
                <a:gd name="adj" fmla="val 22985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69" name="Rectangle 47"/>
            <p:cNvSpPr>
              <a:spLocks noChangeArrowheads="1"/>
            </p:cNvSpPr>
            <p:nvPr/>
          </p:nvSpPr>
          <p:spPr bwMode="auto">
            <a:xfrm>
              <a:off x="3438" y="2180"/>
              <a:ext cx="52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Gestão</a:t>
              </a:r>
            </a:p>
          </p:txBody>
        </p:sp>
      </p:grpSp>
      <p:grpSp>
        <p:nvGrpSpPr>
          <p:cNvPr id="16400" name="Group 48"/>
          <p:cNvGrpSpPr>
            <a:grpSpLocks/>
          </p:cNvGrpSpPr>
          <p:nvPr/>
        </p:nvGrpSpPr>
        <p:grpSpPr bwMode="auto">
          <a:xfrm>
            <a:off x="5937121" y="3066101"/>
            <a:ext cx="1452960" cy="332674"/>
            <a:chOff x="4123" y="2037"/>
            <a:chExt cx="1009" cy="231"/>
          </a:xfrm>
        </p:grpSpPr>
        <p:sp>
          <p:nvSpPr>
            <p:cNvPr id="16466" name="AutoShape 49"/>
            <p:cNvSpPr>
              <a:spLocks noChangeArrowheads="1"/>
            </p:cNvSpPr>
            <p:nvPr/>
          </p:nvSpPr>
          <p:spPr bwMode="auto">
            <a:xfrm>
              <a:off x="4123" y="2037"/>
              <a:ext cx="1009" cy="231"/>
            </a:xfrm>
            <a:prstGeom prst="homePlate">
              <a:avLst>
                <a:gd name="adj" fmla="val 55934"/>
              </a:avLst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67" name="Rectangle 50"/>
            <p:cNvSpPr>
              <a:spLocks noChangeArrowheads="1"/>
            </p:cNvSpPr>
            <p:nvPr/>
          </p:nvSpPr>
          <p:spPr bwMode="auto">
            <a:xfrm>
              <a:off x="4124" y="2058"/>
              <a:ext cx="71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Financeira</a:t>
              </a:r>
            </a:p>
          </p:txBody>
        </p:sp>
      </p:grpSp>
      <p:grpSp>
        <p:nvGrpSpPr>
          <p:cNvPr id="16401" name="Group 51"/>
          <p:cNvGrpSpPr>
            <a:grpSpLocks/>
          </p:cNvGrpSpPr>
          <p:nvPr/>
        </p:nvGrpSpPr>
        <p:grpSpPr bwMode="auto">
          <a:xfrm>
            <a:off x="5937121" y="3443419"/>
            <a:ext cx="1452960" cy="332674"/>
            <a:chOff x="4123" y="2299"/>
            <a:chExt cx="1009" cy="231"/>
          </a:xfrm>
        </p:grpSpPr>
        <p:sp>
          <p:nvSpPr>
            <p:cNvPr id="16464" name="AutoShape 52"/>
            <p:cNvSpPr>
              <a:spLocks noChangeArrowheads="1"/>
            </p:cNvSpPr>
            <p:nvPr/>
          </p:nvSpPr>
          <p:spPr bwMode="auto">
            <a:xfrm>
              <a:off x="4123" y="2299"/>
              <a:ext cx="1009" cy="231"/>
            </a:xfrm>
            <a:prstGeom prst="homePlate">
              <a:avLst>
                <a:gd name="adj" fmla="val 55934"/>
              </a:avLst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65" name="Rectangle 53"/>
            <p:cNvSpPr>
              <a:spLocks noChangeArrowheads="1"/>
            </p:cNvSpPr>
            <p:nvPr/>
          </p:nvSpPr>
          <p:spPr bwMode="auto">
            <a:xfrm>
              <a:off x="4124" y="2320"/>
              <a:ext cx="7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Patrimonial</a:t>
              </a:r>
            </a:p>
          </p:txBody>
        </p:sp>
      </p:grpSp>
      <p:grpSp>
        <p:nvGrpSpPr>
          <p:cNvPr id="16402" name="Group 54"/>
          <p:cNvGrpSpPr>
            <a:grpSpLocks/>
          </p:cNvGrpSpPr>
          <p:nvPr/>
        </p:nvGrpSpPr>
        <p:grpSpPr bwMode="auto">
          <a:xfrm>
            <a:off x="5937121" y="3832260"/>
            <a:ext cx="1452960" cy="303871"/>
            <a:chOff x="4123" y="2569"/>
            <a:chExt cx="1009" cy="211"/>
          </a:xfrm>
        </p:grpSpPr>
        <p:sp>
          <p:nvSpPr>
            <p:cNvPr id="16462" name="AutoShape 55"/>
            <p:cNvSpPr>
              <a:spLocks noChangeArrowheads="1"/>
            </p:cNvSpPr>
            <p:nvPr/>
          </p:nvSpPr>
          <p:spPr bwMode="auto">
            <a:xfrm>
              <a:off x="4123" y="2569"/>
              <a:ext cx="1009" cy="211"/>
            </a:xfrm>
            <a:prstGeom prst="homePlate">
              <a:avLst>
                <a:gd name="adj" fmla="val 61236"/>
              </a:avLst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63" name="Rectangle 56"/>
            <p:cNvSpPr>
              <a:spLocks noChangeArrowheads="1"/>
            </p:cNvSpPr>
            <p:nvPr/>
          </p:nvSpPr>
          <p:spPr bwMode="auto">
            <a:xfrm>
              <a:off x="4124" y="2580"/>
              <a:ext cx="92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Rec. Humanos</a:t>
              </a:r>
            </a:p>
          </p:txBody>
        </p:sp>
      </p:grpSp>
      <p:grpSp>
        <p:nvGrpSpPr>
          <p:cNvPr id="16403" name="Group 57"/>
          <p:cNvGrpSpPr>
            <a:grpSpLocks/>
          </p:cNvGrpSpPr>
          <p:nvPr/>
        </p:nvGrpSpPr>
        <p:grpSpPr bwMode="auto">
          <a:xfrm>
            <a:off x="5937121" y="2681579"/>
            <a:ext cx="1452960" cy="342756"/>
            <a:chOff x="4123" y="1770"/>
            <a:chExt cx="1009" cy="238"/>
          </a:xfrm>
        </p:grpSpPr>
        <p:sp>
          <p:nvSpPr>
            <p:cNvPr id="16460" name="AutoShape 58"/>
            <p:cNvSpPr>
              <a:spLocks noChangeArrowheads="1"/>
            </p:cNvSpPr>
            <p:nvPr/>
          </p:nvSpPr>
          <p:spPr bwMode="auto">
            <a:xfrm>
              <a:off x="4123" y="1770"/>
              <a:ext cx="1009" cy="238"/>
            </a:xfrm>
            <a:prstGeom prst="homePlate">
              <a:avLst>
                <a:gd name="adj" fmla="val 54289"/>
              </a:avLst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61" name="Rectangle 59"/>
            <p:cNvSpPr>
              <a:spLocks noChangeArrowheads="1"/>
            </p:cNvSpPr>
            <p:nvPr/>
          </p:nvSpPr>
          <p:spPr bwMode="auto">
            <a:xfrm>
              <a:off x="4124" y="1794"/>
              <a:ext cx="89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Orçamentária</a:t>
              </a:r>
            </a:p>
          </p:txBody>
        </p:sp>
      </p:grpSp>
      <p:grpSp>
        <p:nvGrpSpPr>
          <p:cNvPr id="16404" name="Group 60"/>
          <p:cNvGrpSpPr>
            <a:grpSpLocks/>
          </p:cNvGrpSpPr>
          <p:nvPr/>
        </p:nvGrpSpPr>
        <p:grpSpPr bwMode="auto">
          <a:xfrm>
            <a:off x="5726881" y="2190487"/>
            <a:ext cx="3227040" cy="311073"/>
            <a:chOff x="3977" y="1429"/>
            <a:chExt cx="2241" cy="216"/>
          </a:xfrm>
        </p:grpSpPr>
        <p:sp>
          <p:nvSpPr>
            <p:cNvPr id="16458" name="AutoShape 61"/>
            <p:cNvSpPr>
              <a:spLocks noChangeArrowheads="1"/>
            </p:cNvSpPr>
            <p:nvPr/>
          </p:nvSpPr>
          <p:spPr bwMode="auto">
            <a:xfrm>
              <a:off x="3989" y="1429"/>
              <a:ext cx="2229" cy="216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59" name="Rectangle 62"/>
            <p:cNvSpPr>
              <a:spLocks noChangeArrowheads="1"/>
            </p:cNvSpPr>
            <p:nvPr/>
          </p:nvSpPr>
          <p:spPr bwMode="auto">
            <a:xfrm>
              <a:off x="3977" y="1441"/>
              <a:ext cx="192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Dos Orçamentos da União (LOA)</a:t>
              </a:r>
            </a:p>
          </p:txBody>
        </p:sp>
      </p:grpSp>
      <p:grpSp>
        <p:nvGrpSpPr>
          <p:cNvPr id="16405" name="Group 63"/>
          <p:cNvGrpSpPr>
            <a:grpSpLocks/>
          </p:cNvGrpSpPr>
          <p:nvPr/>
        </p:nvGrpSpPr>
        <p:grpSpPr bwMode="auto">
          <a:xfrm>
            <a:off x="5734080" y="1787246"/>
            <a:ext cx="3221280" cy="311073"/>
            <a:chOff x="3982" y="1149"/>
            <a:chExt cx="2237" cy="216"/>
          </a:xfrm>
        </p:grpSpPr>
        <p:sp>
          <p:nvSpPr>
            <p:cNvPr id="16456" name="AutoShape 64"/>
            <p:cNvSpPr>
              <a:spLocks noChangeArrowheads="1"/>
            </p:cNvSpPr>
            <p:nvPr/>
          </p:nvSpPr>
          <p:spPr bwMode="auto">
            <a:xfrm>
              <a:off x="3990" y="1149"/>
              <a:ext cx="2229" cy="216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57" name="Rectangle 65"/>
            <p:cNvSpPr>
              <a:spLocks noChangeArrowheads="1"/>
            </p:cNvSpPr>
            <p:nvPr/>
          </p:nvSpPr>
          <p:spPr bwMode="auto">
            <a:xfrm>
              <a:off x="3982" y="1162"/>
              <a:ext cx="2003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Dos Programas de Governo (LOA)</a:t>
              </a:r>
            </a:p>
          </p:txBody>
        </p:sp>
      </p:grpSp>
      <p:grpSp>
        <p:nvGrpSpPr>
          <p:cNvPr id="16406" name="Group 66"/>
          <p:cNvGrpSpPr>
            <a:grpSpLocks/>
          </p:cNvGrpSpPr>
          <p:nvPr/>
        </p:nvGrpSpPr>
        <p:grpSpPr bwMode="auto">
          <a:xfrm>
            <a:off x="7551362" y="2690219"/>
            <a:ext cx="1404000" cy="469489"/>
            <a:chOff x="5244" y="1776"/>
            <a:chExt cx="975" cy="326"/>
          </a:xfrm>
        </p:grpSpPr>
        <p:sp>
          <p:nvSpPr>
            <p:cNvPr id="16454" name="AutoShape 67"/>
            <p:cNvSpPr>
              <a:spLocks noChangeArrowheads="1"/>
            </p:cNvSpPr>
            <p:nvPr/>
          </p:nvSpPr>
          <p:spPr bwMode="auto">
            <a:xfrm>
              <a:off x="5244" y="1776"/>
              <a:ext cx="975" cy="316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55" name="Rectangle 68"/>
            <p:cNvSpPr>
              <a:spLocks noChangeArrowheads="1"/>
            </p:cNvSpPr>
            <p:nvPr/>
          </p:nvSpPr>
          <p:spPr bwMode="auto">
            <a:xfrm>
              <a:off x="5316" y="1796"/>
              <a:ext cx="88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Órgãos e Ent.</a:t>
              </a:r>
            </a:p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Adm. Direta</a:t>
              </a:r>
            </a:p>
          </p:txBody>
        </p:sp>
      </p:grpSp>
      <p:grpSp>
        <p:nvGrpSpPr>
          <p:cNvPr id="16407" name="Group 69"/>
          <p:cNvGrpSpPr>
            <a:grpSpLocks/>
          </p:cNvGrpSpPr>
          <p:nvPr/>
        </p:nvGrpSpPr>
        <p:grpSpPr bwMode="auto">
          <a:xfrm>
            <a:off x="7549920" y="3217316"/>
            <a:ext cx="1405440" cy="414764"/>
            <a:chOff x="5243" y="2142"/>
            <a:chExt cx="976" cy="288"/>
          </a:xfrm>
        </p:grpSpPr>
        <p:sp>
          <p:nvSpPr>
            <p:cNvPr id="16452" name="AutoShape 70"/>
            <p:cNvSpPr>
              <a:spLocks noChangeArrowheads="1"/>
            </p:cNvSpPr>
            <p:nvPr/>
          </p:nvSpPr>
          <p:spPr bwMode="auto">
            <a:xfrm>
              <a:off x="5243" y="2142"/>
              <a:ext cx="976" cy="288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53" name="Rectangle 71"/>
            <p:cNvSpPr>
              <a:spLocks noChangeArrowheads="1"/>
            </p:cNvSpPr>
            <p:nvPr/>
          </p:nvSpPr>
          <p:spPr bwMode="auto">
            <a:xfrm>
              <a:off x="5279" y="2192"/>
              <a:ext cx="90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Adm. Indireta</a:t>
              </a:r>
            </a:p>
          </p:txBody>
        </p:sp>
      </p:grpSp>
      <p:grpSp>
        <p:nvGrpSpPr>
          <p:cNvPr id="16408" name="Group 72"/>
          <p:cNvGrpSpPr>
            <a:grpSpLocks/>
          </p:cNvGrpSpPr>
          <p:nvPr/>
        </p:nvGrpSpPr>
        <p:grpSpPr bwMode="auto">
          <a:xfrm>
            <a:off x="1501922" y="1307676"/>
            <a:ext cx="187200" cy="5217668"/>
            <a:chOff x="1043" y="816"/>
            <a:chExt cx="130" cy="3623"/>
          </a:xfrm>
        </p:grpSpPr>
        <p:sp>
          <p:nvSpPr>
            <p:cNvPr id="16449" name="Line 73"/>
            <p:cNvSpPr>
              <a:spLocks noChangeShapeType="1"/>
            </p:cNvSpPr>
            <p:nvPr/>
          </p:nvSpPr>
          <p:spPr bwMode="auto">
            <a:xfrm>
              <a:off x="1043" y="816"/>
              <a:ext cx="0" cy="362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0" name="Line 74"/>
            <p:cNvSpPr>
              <a:spLocks noChangeShapeType="1"/>
            </p:cNvSpPr>
            <p:nvPr/>
          </p:nvSpPr>
          <p:spPr bwMode="auto">
            <a:xfrm>
              <a:off x="1043" y="816"/>
              <a:ext cx="13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1" name="Line 75"/>
            <p:cNvSpPr>
              <a:spLocks noChangeShapeType="1"/>
            </p:cNvSpPr>
            <p:nvPr/>
          </p:nvSpPr>
          <p:spPr bwMode="auto">
            <a:xfrm>
              <a:off x="1043" y="4439"/>
              <a:ext cx="13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09" name="Group 76"/>
          <p:cNvGrpSpPr>
            <a:grpSpLocks/>
          </p:cNvGrpSpPr>
          <p:nvPr/>
        </p:nvGrpSpPr>
        <p:grpSpPr bwMode="auto">
          <a:xfrm>
            <a:off x="2954880" y="1307674"/>
            <a:ext cx="66240" cy="1216928"/>
            <a:chOff x="2052" y="816"/>
            <a:chExt cx="46" cy="845"/>
          </a:xfrm>
        </p:grpSpPr>
        <p:sp>
          <p:nvSpPr>
            <p:cNvPr id="16446" name="Line 77"/>
            <p:cNvSpPr>
              <a:spLocks noChangeShapeType="1"/>
            </p:cNvSpPr>
            <p:nvPr/>
          </p:nvSpPr>
          <p:spPr bwMode="auto">
            <a:xfrm>
              <a:off x="2052" y="816"/>
              <a:ext cx="0" cy="84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7" name="Line 78"/>
            <p:cNvSpPr>
              <a:spLocks noChangeShapeType="1"/>
            </p:cNvSpPr>
            <p:nvPr/>
          </p:nvSpPr>
          <p:spPr bwMode="auto">
            <a:xfrm>
              <a:off x="2052" y="816"/>
              <a:ext cx="46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8" name="Line 79"/>
            <p:cNvSpPr>
              <a:spLocks noChangeShapeType="1"/>
            </p:cNvSpPr>
            <p:nvPr/>
          </p:nvSpPr>
          <p:spPr bwMode="auto">
            <a:xfrm>
              <a:off x="2052" y="1661"/>
              <a:ext cx="46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0" name="Group 80"/>
          <p:cNvGrpSpPr>
            <a:grpSpLocks/>
          </p:cNvGrpSpPr>
          <p:nvPr/>
        </p:nvGrpSpPr>
        <p:grpSpPr bwMode="auto">
          <a:xfrm>
            <a:off x="5626082" y="1748362"/>
            <a:ext cx="66240" cy="782003"/>
            <a:chOff x="3907" y="1122"/>
            <a:chExt cx="46" cy="543"/>
          </a:xfrm>
        </p:grpSpPr>
        <p:sp>
          <p:nvSpPr>
            <p:cNvPr id="16443" name="Line 81"/>
            <p:cNvSpPr>
              <a:spLocks noChangeShapeType="1"/>
            </p:cNvSpPr>
            <p:nvPr/>
          </p:nvSpPr>
          <p:spPr bwMode="auto">
            <a:xfrm>
              <a:off x="3907" y="1122"/>
              <a:ext cx="0" cy="542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4" name="Line 82"/>
            <p:cNvSpPr>
              <a:spLocks noChangeShapeType="1"/>
            </p:cNvSpPr>
            <p:nvPr/>
          </p:nvSpPr>
          <p:spPr bwMode="auto">
            <a:xfrm>
              <a:off x="3907" y="1122"/>
              <a:ext cx="46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5" name="Line 83"/>
            <p:cNvSpPr>
              <a:spLocks noChangeShapeType="1"/>
            </p:cNvSpPr>
            <p:nvPr/>
          </p:nvSpPr>
          <p:spPr bwMode="auto">
            <a:xfrm>
              <a:off x="3907" y="1665"/>
              <a:ext cx="46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1" name="Group 84"/>
          <p:cNvGrpSpPr>
            <a:grpSpLocks/>
          </p:cNvGrpSpPr>
          <p:nvPr/>
        </p:nvGrpSpPr>
        <p:grpSpPr bwMode="auto">
          <a:xfrm>
            <a:off x="4790881" y="2618213"/>
            <a:ext cx="93600" cy="1582727"/>
            <a:chOff x="3327" y="1726"/>
            <a:chExt cx="65" cy="1099"/>
          </a:xfrm>
        </p:grpSpPr>
        <p:sp>
          <p:nvSpPr>
            <p:cNvPr id="16440" name="Line 85"/>
            <p:cNvSpPr>
              <a:spLocks noChangeShapeType="1"/>
            </p:cNvSpPr>
            <p:nvPr/>
          </p:nvSpPr>
          <p:spPr bwMode="auto">
            <a:xfrm>
              <a:off x="3383" y="1726"/>
              <a:ext cx="0" cy="109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1" name="Line 86"/>
            <p:cNvSpPr>
              <a:spLocks noChangeShapeType="1"/>
            </p:cNvSpPr>
            <p:nvPr/>
          </p:nvSpPr>
          <p:spPr bwMode="auto">
            <a:xfrm flipH="1">
              <a:off x="3326" y="1726"/>
              <a:ext cx="67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2" name="Line 87"/>
            <p:cNvSpPr>
              <a:spLocks noChangeShapeType="1"/>
            </p:cNvSpPr>
            <p:nvPr/>
          </p:nvSpPr>
          <p:spPr bwMode="auto">
            <a:xfrm flipH="1">
              <a:off x="3326" y="2825"/>
              <a:ext cx="67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2" name="Group 88"/>
          <p:cNvGrpSpPr>
            <a:grpSpLocks/>
          </p:cNvGrpSpPr>
          <p:nvPr/>
        </p:nvGrpSpPr>
        <p:grpSpPr bwMode="auto">
          <a:xfrm>
            <a:off x="3733920" y="3179871"/>
            <a:ext cx="73440" cy="1002345"/>
            <a:chOff x="2593" y="2116"/>
            <a:chExt cx="51" cy="696"/>
          </a:xfrm>
        </p:grpSpPr>
        <p:sp>
          <p:nvSpPr>
            <p:cNvPr id="16437" name="Line 89"/>
            <p:cNvSpPr>
              <a:spLocks noChangeShapeType="1"/>
            </p:cNvSpPr>
            <p:nvPr/>
          </p:nvSpPr>
          <p:spPr bwMode="auto">
            <a:xfrm>
              <a:off x="2593" y="2116"/>
              <a:ext cx="0" cy="69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8" name="Line 90"/>
            <p:cNvSpPr>
              <a:spLocks noChangeShapeType="1"/>
            </p:cNvSpPr>
            <p:nvPr/>
          </p:nvSpPr>
          <p:spPr bwMode="auto">
            <a:xfrm>
              <a:off x="2593" y="2116"/>
              <a:ext cx="51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9" name="Line 91"/>
            <p:cNvSpPr>
              <a:spLocks noChangeShapeType="1"/>
            </p:cNvSpPr>
            <p:nvPr/>
          </p:nvSpPr>
          <p:spPr bwMode="auto">
            <a:xfrm>
              <a:off x="2593" y="2812"/>
              <a:ext cx="51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3" name="Group 92"/>
          <p:cNvGrpSpPr>
            <a:grpSpLocks/>
          </p:cNvGrpSpPr>
          <p:nvPr/>
        </p:nvGrpSpPr>
        <p:grpSpPr bwMode="auto">
          <a:xfrm>
            <a:off x="5859360" y="2636935"/>
            <a:ext cx="90720" cy="1546722"/>
            <a:chOff x="4069" y="1739"/>
            <a:chExt cx="63" cy="1074"/>
          </a:xfrm>
        </p:grpSpPr>
        <p:sp>
          <p:nvSpPr>
            <p:cNvPr id="16434" name="Line 93"/>
            <p:cNvSpPr>
              <a:spLocks noChangeShapeType="1"/>
            </p:cNvSpPr>
            <p:nvPr/>
          </p:nvSpPr>
          <p:spPr bwMode="auto">
            <a:xfrm>
              <a:off x="4069" y="1739"/>
              <a:ext cx="0" cy="107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5" name="Line 94"/>
            <p:cNvSpPr>
              <a:spLocks noChangeShapeType="1"/>
            </p:cNvSpPr>
            <p:nvPr/>
          </p:nvSpPr>
          <p:spPr bwMode="auto">
            <a:xfrm>
              <a:off x="4069" y="1739"/>
              <a:ext cx="63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6" name="Line 95"/>
            <p:cNvSpPr>
              <a:spLocks noChangeShapeType="1"/>
            </p:cNvSpPr>
            <p:nvPr/>
          </p:nvSpPr>
          <p:spPr bwMode="auto">
            <a:xfrm>
              <a:off x="4069" y="2813"/>
              <a:ext cx="63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4" name="Group 96"/>
          <p:cNvGrpSpPr>
            <a:grpSpLocks/>
          </p:cNvGrpSpPr>
          <p:nvPr/>
        </p:nvGrpSpPr>
        <p:grpSpPr bwMode="auto">
          <a:xfrm>
            <a:off x="7467840" y="2639815"/>
            <a:ext cx="66240" cy="1540962"/>
            <a:chOff x="5186" y="1741"/>
            <a:chExt cx="46" cy="1070"/>
          </a:xfrm>
        </p:grpSpPr>
        <p:sp>
          <p:nvSpPr>
            <p:cNvPr id="16431" name="Line 97"/>
            <p:cNvSpPr>
              <a:spLocks noChangeShapeType="1"/>
            </p:cNvSpPr>
            <p:nvPr/>
          </p:nvSpPr>
          <p:spPr bwMode="auto">
            <a:xfrm>
              <a:off x="5186" y="1741"/>
              <a:ext cx="0" cy="106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2" name="Line 98"/>
            <p:cNvSpPr>
              <a:spLocks noChangeShapeType="1"/>
            </p:cNvSpPr>
            <p:nvPr/>
          </p:nvSpPr>
          <p:spPr bwMode="auto">
            <a:xfrm>
              <a:off x="5186" y="1741"/>
              <a:ext cx="46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3" name="Line 99"/>
            <p:cNvSpPr>
              <a:spLocks noChangeShapeType="1"/>
            </p:cNvSpPr>
            <p:nvPr/>
          </p:nvSpPr>
          <p:spPr bwMode="auto">
            <a:xfrm>
              <a:off x="5186" y="2811"/>
              <a:ext cx="46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5" name="Group 100"/>
          <p:cNvGrpSpPr>
            <a:grpSpLocks/>
          </p:cNvGrpSpPr>
          <p:nvPr/>
        </p:nvGrpSpPr>
        <p:grpSpPr bwMode="auto">
          <a:xfrm>
            <a:off x="2988000" y="4187977"/>
            <a:ext cx="74880" cy="1726742"/>
            <a:chOff x="2075" y="2816"/>
            <a:chExt cx="52" cy="1199"/>
          </a:xfrm>
        </p:grpSpPr>
        <p:sp>
          <p:nvSpPr>
            <p:cNvPr id="16428" name="Line 101"/>
            <p:cNvSpPr>
              <a:spLocks noChangeShapeType="1"/>
            </p:cNvSpPr>
            <p:nvPr/>
          </p:nvSpPr>
          <p:spPr bwMode="auto">
            <a:xfrm>
              <a:off x="2075" y="2816"/>
              <a:ext cx="0" cy="119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9" name="Line 102"/>
            <p:cNvSpPr>
              <a:spLocks noChangeShapeType="1"/>
            </p:cNvSpPr>
            <p:nvPr/>
          </p:nvSpPr>
          <p:spPr bwMode="auto">
            <a:xfrm>
              <a:off x="2075" y="2816"/>
              <a:ext cx="52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0" name="Line 103"/>
            <p:cNvSpPr>
              <a:spLocks noChangeShapeType="1"/>
            </p:cNvSpPr>
            <p:nvPr/>
          </p:nvSpPr>
          <p:spPr bwMode="auto">
            <a:xfrm>
              <a:off x="2075" y="4015"/>
              <a:ext cx="52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416" name="Group 104"/>
          <p:cNvGrpSpPr>
            <a:grpSpLocks/>
          </p:cNvGrpSpPr>
          <p:nvPr/>
        </p:nvGrpSpPr>
        <p:grpSpPr bwMode="auto">
          <a:xfrm>
            <a:off x="3071522" y="5484114"/>
            <a:ext cx="5883840" cy="329795"/>
            <a:chOff x="2133" y="3716"/>
            <a:chExt cx="4086" cy="229"/>
          </a:xfrm>
        </p:grpSpPr>
        <p:sp>
          <p:nvSpPr>
            <p:cNvPr id="16426" name="AutoShape 105"/>
            <p:cNvSpPr>
              <a:spLocks noChangeArrowheads="1"/>
            </p:cNvSpPr>
            <p:nvPr/>
          </p:nvSpPr>
          <p:spPr bwMode="auto">
            <a:xfrm>
              <a:off x="2133" y="3716"/>
              <a:ext cx="4086" cy="229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27" name="Rectangle 106"/>
            <p:cNvSpPr>
              <a:spLocks noChangeArrowheads="1"/>
            </p:cNvSpPr>
            <p:nvPr/>
          </p:nvSpPr>
          <p:spPr bwMode="auto">
            <a:xfrm>
              <a:off x="2137" y="3736"/>
              <a:ext cx="171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Direitos e haveres do Estado</a:t>
              </a:r>
            </a:p>
          </p:txBody>
        </p:sp>
      </p:grpSp>
      <p:grpSp>
        <p:nvGrpSpPr>
          <p:cNvPr id="16418" name="Group 108"/>
          <p:cNvGrpSpPr>
            <a:grpSpLocks/>
          </p:cNvGrpSpPr>
          <p:nvPr/>
        </p:nvGrpSpPr>
        <p:grpSpPr bwMode="auto">
          <a:xfrm>
            <a:off x="7544160" y="3681042"/>
            <a:ext cx="1405440" cy="469489"/>
            <a:chOff x="5239" y="2464"/>
            <a:chExt cx="976" cy="326"/>
          </a:xfrm>
        </p:grpSpPr>
        <p:sp>
          <p:nvSpPr>
            <p:cNvPr id="16424" name="AutoShape 109"/>
            <p:cNvSpPr>
              <a:spLocks noChangeArrowheads="1"/>
            </p:cNvSpPr>
            <p:nvPr/>
          </p:nvSpPr>
          <p:spPr bwMode="auto">
            <a:xfrm>
              <a:off x="5239" y="2464"/>
              <a:ext cx="976" cy="316"/>
            </a:xfrm>
            <a:prstGeom prst="homePlate">
              <a:avLst>
                <a:gd name="adj" fmla="val 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  <p:sp>
          <p:nvSpPr>
            <p:cNvPr id="16425" name="Rectangle 110"/>
            <p:cNvSpPr>
              <a:spLocks noChangeArrowheads="1"/>
            </p:cNvSpPr>
            <p:nvPr/>
          </p:nvSpPr>
          <p:spPr bwMode="auto">
            <a:xfrm>
              <a:off x="5352" y="2484"/>
              <a:ext cx="79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01520" tIns="50760" rIns="101520" bIns="5076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Entidades</a:t>
              </a:r>
            </a:p>
            <a:p>
              <a:pPr algn="ctr" eaLnBrk="1">
                <a:lnSpc>
                  <a:spcPct val="100000"/>
                </a:lnSpc>
                <a:buClrTx/>
                <a:buSzPct val="45000"/>
                <a:buFontTx/>
                <a:buNone/>
              </a:pPr>
              <a:r>
                <a:rPr lang="en-GB" altLang="pt-BR" sz="1100" b="1">
                  <a:solidFill>
                    <a:srgbClr val="000000"/>
                  </a:solidFill>
                  <a:latin typeface="Verdana" pitchFamily="34" charset="0"/>
                </a:rPr>
                <a:t>Dir. Privado</a:t>
              </a:r>
            </a:p>
          </p:txBody>
        </p:sp>
      </p:grpSp>
      <p:sp>
        <p:nvSpPr>
          <p:cNvPr id="118" name="Rectangle 107"/>
          <p:cNvSpPr>
            <a:spLocks noChangeArrowheads="1"/>
          </p:cNvSpPr>
          <p:nvPr/>
        </p:nvSpPr>
        <p:spPr bwMode="auto">
          <a:xfrm>
            <a:off x="-180528" y="735904"/>
            <a:ext cx="7848000" cy="5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19" tIns="46693" rIns="90119" bIns="46693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GB" altLang="pt-BR" sz="1800" b="1" dirty="0">
                <a:solidFill>
                  <a:srgbClr val="000000"/>
                </a:solidFill>
              </a:rPr>
              <a:t>ART. 74 DA CONSTITUIÇÃO FEDERAL/1988 - COMPETÊNCIAS</a:t>
            </a:r>
          </a:p>
        </p:txBody>
      </p:sp>
    </p:spTree>
    <p:extLst>
      <p:ext uri="{BB962C8B-B14F-4D97-AF65-F5344CB8AC3E}">
        <p14:creationId xmlns:p14="http://schemas.microsoft.com/office/powerpoint/2010/main" val="60788855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delo1-2015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Modelo1-2015</Template>
  <TotalTime>20567</TotalTime>
  <Words>1085</Words>
  <Application>Microsoft Office PowerPoint</Application>
  <PresentationFormat>Apresentação na tela (4:3)</PresentationFormat>
  <Paragraphs>312</Paragraphs>
  <Slides>27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46" baseType="lpstr">
      <vt:lpstr>Arial Unicode MS</vt:lpstr>
      <vt:lpstr>Gulim</vt:lpstr>
      <vt:lpstr>Microsoft YaHei</vt:lpstr>
      <vt:lpstr>ＭＳ Ｐゴシック</vt:lpstr>
      <vt:lpstr>ＭＳ Ｐゴシック</vt:lpstr>
      <vt:lpstr>SimSun</vt:lpstr>
      <vt:lpstr>Aparajita</vt:lpstr>
      <vt:lpstr>Arial</vt:lpstr>
      <vt:lpstr>Arial Black</vt:lpstr>
      <vt:lpstr>Calibri</vt:lpstr>
      <vt:lpstr>Calibri Light</vt:lpstr>
      <vt:lpstr>Lucida Sans Unicode</vt:lpstr>
      <vt:lpstr>Open Sans Light</vt:lpstr>
      <vt:lpstr>Tahoma</vt:lpstr>
      <vt:lpstr>Times New Roman</vt:lpstr>
      <vt:lpstr>Verdana</vt:lpstr>
      <vt:lpstr>Wingdings</vt:lpstr>
      <vt:lpstr>Modelo1-2015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</dc:creator>
  <cp:lastModifiedBy>mpsc</cp:lastModifiedBy>
  <cp:revision>1378</cp:revision>
  <cp:lastPrinted>2015-12-04T13:32:51Z</cp:lastPrinted>
  <dcterms:modified xsi:type="dcterms:W3CDTF">2017-09-27T15:30:54Z</dcterms:modified>
</cp:coreProperties>
</file>