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1" r:id="rId5"/>
    <p:sldId id="258" r:id="rId6"/>
    <p:sldId id="259" r:id="rId7"/>
    <p:sldId id="260" r:id="rId8"/>
    <p:sldId id="269" r:id="rId9"/>
    <p:sldId id="270" r:id="rId10"/>
    <p:sldId id="267" r:id="rId11"/>
    <p:sldId id="268" r:id="rId12"/>
    <p:sldId id="262" r:id="rId13"/>
    <p:sldId id="266" r:id="rId14"/>
    <p:sldId id="263" r:id="rId15"/>
    <p:sldId id="276" r:id="rId16"/>
    <p:sldId id="277" r:id="rId17"/>
    <p:sldId id="278" r:id="rId18"/>
    <p:sldId id="279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005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C9F7F-E134-4F90-B4D6-EF7E60F985EC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9FA74A8C-5DC9-4067-B025-A2CAC7B5B867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Total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AFD8E7-99AE-4DFE-97F0-44803D8F46CA}" type="parTrans" cxnId="{EF933082-CB1A-4C55-BA29-973B6232383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B88E45-FAF4-48B7-AF12-0FCFDE283B6B}" type="sibTrans" cxnId="{EF933082-CB1A-4C55-BA29-973B6232383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691DBE2-33CF-44D7-8AF8-414FB36FD342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Curto Prazo: R$ </a:t>
          </a:r>
          <a:r>
            <a:rPr lang="pt-BR" sz="2000" dirty="0" smtClean="0"/>
            <a:t>208.411.435,46 </a:t>
          </a:r>
          <a:endParaRPr lang="pt-BR" sz="20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BEC02B0-DDC3-4A14-B2A8-673DDF7DE5FC}" type="parTrans" cxnId="{053A4139-871B-4DAB-8417-1C1676B2E49F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708DBB7-2645-463B-A03B-8F68A9B6D2EF}" type="sibTrans" cxnId="{053A4139-871B-4DAB-8417-1C1676B2E49F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A058B7B-FDE5-4D79-8B61-B6406D669E29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Longo Prazo: R$ </a:t>
          </a:r>
          <a:r>
            <a:rPr lang="pt-BR" sz="2000" dirty="0" smtClean="0"/>
            <a:t>8.207.249.876,87 </a:t>
          </a:r>
          <a:endParaRPr lang="pt-BR" sz="20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03F162A-24C3-49DE-B35D-2ECEA81AAA72}" type="parTrans" cxnId="{7FB7BF97-318B-43EB-90E7-400AAFB4A71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D00DFC6-3C3D-4419-BD93-292DEC3DB78E}" type="sibTrans" cxnId="{7FB7BF97-318B-43EB-90E7-400AAFB4A71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6F8C79-07C3-49F5-97FE-C07F45E1CFED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Média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D33FE6B-0C4E-4D6C-AA25-03C05F65B6C1}" type="parTrans" cxnId="{8CDFBD1D-BD93-4FA3-9372-9F75DBFAB70A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FE6C419-8E45-42C4-82F2-742B52B8010D}" type="sibTrans" cxnId="{8CDFBD1D-BD93-4FA3-9372-9F75DBFAB70A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02251E0-2656-4358-9247-7E2833142FC8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Curto Prazo: R$ </a:t>
          </a:r>
          <a:r>
            <a:rPr lang="pt-BR" sz="2000" dirty="0" smtClean="0"/>
            <a:t>1.026.657,32 </a:t>
          </a:r>
          <a:endParaRPr lang="pt-BR" sz="20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BA8A707-C44B-4245-AFA7-82AE85D44701}" type="parTrans" cxnId="{65E2B003-777A-4040-9A0C-4851B49BD1C2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7F8399-1BFA-4CA7-B8B2-6BFBEFCA8A43}" type="sibTrans" cxnId="{65E2B003-777A-4040-9A0C-4851B49BD1C2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CDC4722-2458-46CF-980F-43EA2F2128F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Longo Prazo: R$ </a:t>
          </a:r>
          <a:r>
            <a:rPr lang="pt-BR" sz="2000" dirty="0" smtClean="0"/>
            <a:t>28.398.788,50  </a:t>
          </a:r>
          <a:r>
            <a:rPr lang="pt-BR" sz="2000" b="1" i="0" u="none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C4E83FA-497D-475C-85CA-5B475AA29A82}" type="parTrans" cxnId="{2F0A303B-606B-4853-BB36-4BCD56638BEA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F94B9B3-B6D6-420F-A369-A9470F1600E6}" type="sibTrans" cxnId="{2F0A303B-606B-4853-BB36-4BCD56638BEA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5C453B-912F-4EF5-985A-7B54673C2FD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Total: R$ </a:t>
          </a:r>
          <a:r>
            <a:rPr lang="pt-BR" sz="2000" dirty="0" smtClean="0"/>
            <a:t>8.415.661.312,33  </a:t>
          </a:r>
          <a:r>
            <a:rPr lang="pt-BR" sz="2000" b="1" i="0" u="none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4361D87-3D98-4EDE-ABAD-262EF73211FF}" type="parTrans" cxnId="{0B801959-5DC2-4FD4-B6F9-116861C2310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D826AF9-3DEE-4911-9CC0-04F207C66D32}" type="sibTrans" cxnId="{0B801959-5DC2-4FD4-B6F9-116861C2310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5CA11C-5A27-4F1E-B46F-503E277B9B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Total: R$ </a:t>
          </a:r>
          <a:r>
            <a:rPr lang="pt-BR" sz="2000" dirty="0" smtClean="0"/>
            <a:t>29.425.445,82 </a:t>
          </a:r>
          <a:r>
            <a:rPr lang="pt-BR" sz="2000" b="1" dirty="0" smtClean="0"/>
            <a:t> </a:t>
          </a:r>
          <a:r>
            <a:rPr lang="pt-BR" sz="2000" b="1" i="0" u="none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DBC6FB7-B902-419B-B8DC-C63687E7C5C6}" type="parTrans" cxnId="{38A47CD4-7824-4665-9A18-ACD6E37F18AD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F467C6-4DA4-4CDB-B789-8375227F5BE7}" type="sibTrans" cxnId="{38A47CD4-7824-4665-9A18-ACD6E37F18AD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1B0879E-3B47-4A0F-947B-E42FEC183A39}">
      <dgm:prSet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Extremos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E511C54-8EFE-40E0-AAD7-5E0209B0B57C}" type="parTrans" cxnId="{FE15A1AB-D212-4F19-ABE3-6D42E161AFF6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7CCBDB6F-2FB2-419F-9F7D-B1B54834E4CE}" type="sibTrans" cxnId="{FE15A1AB-D212-4F19-ABE3-6D42E161AFF6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229C20E8-4028-44E9-B1CA-FE7E78E5D7D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effectLst/>
              <a:latin typeface="Arial" pitchFamily="34" charset="0"/>
              <a:cs typeface="Arial" pitchFamily="34" charset="0"/>
            </a:rPr>
            <a:t>Maior valor: R$ </a:t>
          </a:r>
          <a:r>
            <a:rPr lang="pt-BR" sz="2000" dirty="0" smtClean="0"/>
            <a:t>1.081.888.852,67 </a:t>
          </a:r>
          <a:endParaRPr lang="pt-BR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FCF9F5FF-243F-4EA4-A0AE-6EA1BCDB4279}" type="parTrans" cxnId="{5A79F3AF-3166-438F-B37E-FC30D2574C0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262F4B1B-64B5-46F6-9918-A282CDE1252F}" type="sibTrans" cxnId="{5A79F3AF-3166-438F-B37E-FC30D2574C0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0E8F570D-333E-4C1A-9BF6-0A235075004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effectLst/>
              <a:latin typeface="Arial" pitchFamily="34" charset="0"/>
              <a:cs typeface="Arial" pitchFamily="34" charset="0"/>
            </a:rPr>
            <a:t>Menor valor: R$ </a:t>
          </a:r>
          <a:r>
            <a:rPr lang="pt-BR" sz="2000" dirty="0" smtClean="0"/>
            <a:t>10.466,50 </a:t>
          </a:r>
          <a:r>
            <a:rPr lang="pt-BR" sz="2000" b="1" i="0" u="none" dirty="0" smtClean="0"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90D76A12-A62F-40AD-BA31-2DF91880F53C}" type="parTrans" cxnId="{1843FB30-F735-45CE-950D-8BF15C9E004F}">
      <dgm:prSet/>
      <dgm:spPr/>
      <dgm:t>
        <a:bodyPr/>
        <a:lstStyle/>
        <a:p>
          <a:endParaRPr lang="pt-BR"/>
        </a:p>
      </dgm:t>
    </dgm:pt>
    <dgm:pt modelId="{0B219206-184F-4298-A254-2AE9BE1AB465}" type="sibTrans" cxnId="{1843FB30-F735-45CE-950D-8BF15C9E004F}">
      <dgm:prSet/>
      <dgm:spPr/>
      <dgm:t>
        <a:bodyPr/>
        <a:lstStyle/>
        <a:p>
          <a:endParaRPr lang="pt-BR"/>
        </a:p>
      </dgm:t>
    </dgm:pt>
    <dgm:pt modelId="{CB1398D5-F2BC-4A23-AB36-B89DD072069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i="0" u="none" dirty="0" smtClean="0"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CE056783-2117-4200-8FF3-B5A6F6218A7D}" type="parTrans" cxnId="{BE720BC2-02B2-40E1-AC18-8B7D7C34F4DB}">
      <dgm:prSet/>
      <dgm:spPr/>
      <dgm:t>
        <a:bodyPr/>
        <a:lstStyle/>
        <a:p>
          <a:endParaRPr lang="pt-BR"/>
        </a:p>
      </dgm:t>
    </dgm:pt>
    <dgm:pt modelId="{74138294-CC5F-4C35-A925-504FD0E8CF3D}" type="sibTrans" cxnId="{BE720BC2-02B2-40E1-AC18-8B7D7C34F4DB}">
      <dgm:prSet/>
      <dgm:spPr/>
      <dgm:t>
        <a:bodyPr/>
        <a:lstStyle/>
        <a:p>
          <a:endParaRPr lang="pt-BR"/>
        </a:p>
      </dgm:t>
    </dgm:pt>
    <dgm:pt modelId="{247F87D5-79FA-4390-A3E3-ABB0567F5721}" type="pres">
      <dgm:prSet presAssocID="{B89C9F7F-E134-4F90-B4D6-EF7E60F985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BEC70C-5D50-4BBC-BA8B-88C01900B910}" type="pres">
      <dgm:prSet presAssocID="{9FA74A8C-5DC9-4067-B025-A2CAC7B5B867}" presName="linNode" presStyleCnt="0"/>
      <dgm:spPr/>
    </dgm:pt>
    <dgm:pt modelId="{C374DB1D-BDCF-446B-BAF6-8D6B4E66B67A}" type="pres">
      <dgm:prSet presAssocID="{9FA74A8C-5DC9-4067-B025-A2CAC7B5B86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BB7AFF-83A2-4319-B831-5F9B1B7C28A1}" type="pres">
      <dgm:prSet presAssocID="{9FA74A8C-5DC9-4067-B025-A2CAC7B5B86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A50962-D1C5-45E2-869F-79508CD4CF2E}" type="pres">
      <dgm:prSet presAssocID="{A5B88E45-FAF4-48B7-AF12-0FCFDE283B6B}" presName="sp" presStyleCnt="0"/>
      <dgm:spPr/>
    </dgm:pt>
    <dgm:pt modelId="{743D0068-2DEC-4025-A835-91BF561E8CC6}" type="pres">
      <dgm:prSet presAssocID="{456F8C79-07C3-49F5-97FE-C07F45E1CFED}" presName="linNode" presStyleCnt="0"/>
      <dgm:spPr/>
    </dgm:pt>
    <dgm:pt modelId="{C320858E-7C76-4F6B-B9F7-2C35A302BF27}" type="pres">
      <dgm:prSet presAssocID="{456F8C79-07C3-49F5-97FE-C07F45E1CF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FA500-4CE0-4E51-B7F5-7B97AA7634E8}" type="pres">
      <dgm:prSet presAssocID="{456F8C79-07C3-49F5-97FE-C07F45E1CFE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DE4E0-EA4C-47D7-A654-BC16ECFCF252}" type="pres">
      <dgm:prSet presAssocID="{4FE6C419-8E45-42C4-82F2-742B52B8010D}" presName="sp" presStyleCnt="0"/>
      <dgm:spPr/>
    </dgm:pt>
    <dgm:pt modelId="{8A20AF27-5B2A-4D58-B315-4F190563473A}" type="pres">
      <dgm:prSet presAssocID="{41B0879E-3B47-4A0F-947B-E42FEC183A39}" presName="linNode" presStyleCnt="0"/>
      <dgm:spPr/>
    </dgm:pt>
    <dgm:pt modelId="{DF081C1D-A557-4A29-9A1E-8C699191DEF1}" type="pres">
      <dgm:prSet presAssocID="{41B0879E-3B47-4A0F-947B-E42FEC183A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110CDE-2028-46BA-BF5D-532FB3F764E7}" type="pres">
      <dgm:prSet presAssocID="{41B0879E-3B47-4A0F-947B-E42FEC183A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933082-CB1A-4C55-BA29-973B62323831}" srcId="{B89C9F7F-E134-4F90-B4D6-EF7E60F985EC}" destId="{9FA74A8C-5DC9-4067-B025-A2CAC7B5B867}" srcOrd="0" destOrd="0" parTransId="{F7AFD8E7-99AE-4DFE-97F0-44803D8F46CA}" sibTransId="{A5B88E45-FAF4-48B7-AF12-0FCFDE283B6B}"/>
    <dgm:cxn modelId="{38A47CD4-7824-4665-9A18-ACD6E37F18AD}" srcId="{456F8C79-07C3-49F5-97FE-C07F45E1CFED}" destId="{135CA11C-5A27-4F1E-B46F-503E277B9B5B}" srcOrd="2" destOrd="0" parTransId="{FDBC6FB7-B902-419B-B8DC-C63687E7C5C6}" sibTransId="{71F467C6-4DA4-4CDB-B789-8375227F5BE7}"/>
    <dgm:cxn modelId="{7FB7BF97-318B-43EB-90E7-400AAFB4A714}" srcId="{9FA74A8C-5DC9-4067-B025-A2CAC7B5B867}" destId="{4A058B7B-FDE5-4D79-8B61-B6406D669E29}" srcOrd="1" destOrd="0" parTransId="{503F162A-24C3-49DE-B35D-2ECEA81AAA72}" sibTransId="{CD00DFC6-3C3D-4419-BD93-292DEC3DB78E}"/>
    <dgm:cxn modelId="{65E2B003-777A-4040-9A0C-4851B49BD1C2}" srcId="{456F8C79-07C3-49F5-97FE-C07F45E1CFED}" destId="{802251E0-2656-4358-9247-7E2833142FC8}" srcOrd="0" destOrd="0" parTransId="{9BA8A707-C44B-4245-AFA7-82AE85D44701}" sibTransId="{457F8399-1BFA-4CA7-B8B2-6BFBEFCA8A43}"/>
    <dgm:cxn modelId="{FE15A1AB-D212-4F19-ABE3-6D42E161AFF6}" srcId="{B89C9F7F-E134-4F90-B4D6-EF7E60F985EC}" destId="{41B0879E-3B47-4A0F-947B-E42FEC183A39}" srcOrd="2" destOrd="0" parTransId="{3E511C54-8EFE-40E0-AAD7-5E0209B0B57C}" sibTransId="{7CCBDB6F-2FB2-419F-9F7D-B1B54834E4CE}"/>
    <dgm:cxn modelId="{1843FB30-F735-45CE-950D-8BF15C9E004F}" srcId="{41B0879E-3B47-4A0F-947B-E42FEC183A39}" destId="{0E8F570D-333E-4C1A-9BF6-0A235075004F}" srcOrd="2" destOrd="0" parTransId="{90D76A12-A62F-40AD-BA31-2DF91880F53C}" sibTransId="{0B219206-184F-4298-A254-2AE9BE1AB465}"/>
    <dgm:cxn modelId="{539E81D6-0FCF-4B41-B5CD-1C0F25CB80C4}" type="presOf" srcId="{4A058B7B-FDE5-4D79-8B61-B6406D669E29}" destId="{3DBB7AFF-83A2-4319-B831-5F9B1B7C28A1}" srcOrd="0" destOrd="1" presId="urn:microsoft.com/office/officeart/2005/8/layout/vList5"/>
    <dgm:cxn modelId="{BE720BC2-02B2-40E1-AC18-8B7D7C34F4DB}" srcId="{41B0879E-3B47-4A0F-947B-E42FEC183A39}" destId="{CB1398D5-F2BC-4A23-AB36-B89DD0720697}" srcOrd="1" destOrd="0" parTransId="{CE056783-2117-4200-8FF3-B5A6F6218A7D}" sibTransId="{74138294-CC5F-4C35-A925-504FD0E8CF3D}"/>
    <dgm:cxn modelId="{5A79F3AF-3166-438F-B37E-FC30D2574C0D}" srcId="{41B0879E-3B47-4A0F-947B-E42FEC183A39}" destId="{229C20E8-4028-44E9-B1CA-FE7E78E5D7D1}" srcOrd="0" destOrd="0" parTransId="{FCF9F5FF-243F-4EA4-A0AE-6EA1BCDB4279}" sibTransId="{262F4B1B-64B5-46F6-9918-A282CDE1252F}"/>
    <dgm:cxn modelId="{8F6BA545-3D32-46DC-855E-F4480D071D0C}" type="presOf" srcId="{B89C9F7F-E134-4F90-B4D6-EF7E60F985EC}" destId="{247F87D5-79FA-4390-A3E3-ABB0567F5721}" srcOrd="0" destOrd="0" presId="urn:microsoft.com/office/officeart/2005/8/layout/vList5"/>
    <dgm:cxn modelId="{77B1458A-D1E7-4B22-9C17-1F5C4D542C32}" type="presOf" srcId="{229C20E8-4028-44E9-B1CA-FE7E78E5D7D1}" destId="{CD110CDE-2028-46BA-BF5D-532FB3F764E7}" srcOrd="0" destOrd="0" presId="urn:microsoft.com/office/officeart/2005/8/layout/vList5"/>
    <dgm:cxn modelId="{2F0A303B-606B-4853-BB36-4BCD56638BEA}" srcId="{456F8C79-07C3-49F5-97FE-C07F45E1CFED}" destId="{1CDC4722-2458-46CF-980F-43EA2F2128F1}" srcOrd="1" destOrd="0" parTransId="{2C4E83FA-497D-475C-85CA-5B475AA29A82}" sibTransId="{BF94B9B3-B6D6-420F-A369-A9470F1600E6}"/>
    <dgm:cxn modelId="{ABFA0A92-D1A1-4D26-849F-4E36AB04E349}" type="presOf" srcId="{265C453B-912F-4EF5-985A-7B54673C2FDA}" destId="{3DBB7AFF-83A2-4319-B831-5F9B1B7C28A1}" srcOrd="0" destOrd="2" presId="urn:microsoft.com/office/officeart/2005/8/layout/vList5"/>
    <dgm:cxn modelId="{B2657B79-21BA-40BE-BA1F-53BE24DCA0D5}" type="presOf" srcId="{456F8C79-07C3-49F5-97FE-C07F45E1CFED}" destId="{C320858E-7C76-4F6B-B9F7-2C35A302BF27}" srcOrd="0" destOrd="0" presId="urn:microsoft.com/office/officeart/2005/8/layout/vList5"/>
    <dgm:cxn modelId="{8CDFBD1D-BD93-4FA3-9372-9F75DBFAB70A}" srcId="{B89C9F7F-E134-4F90-B4D6-EF7E60F985EC}" destId="{456F8C79-07C3-49F5-97FE-C07F45E1CFED}" srcOrd="1" destOrd="0" parTransId="{0D33FE6B-0C4E-4D6C-AA25-03C05F65B6C1}" sibTransId="{4FE6C419-8E45-42C4-82F2-742B52B8010D}"/>
    <dgm:cxn modelId="{9268BCD4-E6E8-4733-ABDA-EBF79C542A35}" type="presOf" srcId="{41B0879E-3B47-4A0F-947B-E42FEC183A39}" destId="{DF081C1D-A557-4A29-9A1E-8C699191DEF1}" srcOrd="0" destOrd="0" presId="urn:microsoft.com/office/officeart/2005/8/layout/vList5"/>
    <dgm:cxn modelId="{41C9FAA0-F09E-48F4-BA24-0E459476244A}" type="presOf" srcId="{4691DBE2-33CF-44D7-8AF8-414FB36FD342}" destId="{3DBB7AFF-83A2-4319-B831-5F9B1B7C28A1}" srcOrd="0" destOrd="0" presId="urn:microsoft.com/office/officeart/2005/8/layout/vList5"/>
    <dgm:cxn modelId="{DF6DD555-68E4-4C54-945F-1311ED277D53}" type="presOf" srcId="{1CDC4722-2458-46CF-980F-43EA2F2128F1}" destId="{A03FA500-4CE0-4E51-B7F5-7B97AA7634E8}" srcOrd="0" destOrd="1" presId="urn:microsoft.com/office/officeart/2005/8/layout/vList5"/>
    <dgm:cxn modelId="{053A4139-871B-4DAB-8417-1C1676B2E49F}" srcId="{9FA74A8C-5DC9-4067-B025-A2CAC7B5B867}" destId="{4691DBE2-33CF-44D7-8AF8-414FB36FD342}" srcOrd="0" destOrd="0" parTransId="{2BEC02B0-DDC3-4A14-B2A8-673DDF7DE5FC}" sibTransId="{3708DBB7-2645-463B-A03B-8F68A9B6D2EF}"/>
    <dgm:cxn modelId="{0B801959-5DC2-4FD4-B6F9-116861C23106}" srcId="{9FA74A8C-5DC9-4067-B025-A2CAC7B5B867}" destId="{265C453B-912F-4EF5-985A-7B54673C2FDA}" srcOrd="2" destOrd="0" parTransId="{14361D87-3D98-4EDE-ABAD-262EF73211FF}" sibTransId="{4D826AF9-3DEE-4911-9CC0-04F207C66D32}"/>
    <dgm:cxn modelId="{4E817853-9920-4B36-95C9-83B0434E3EFA}" type="presOf" srcId="{802251E0-2656-4358-9247-7E2833142FC8}" destId="{A03FA500-4CE0-4E51-B7F5-7B97AA7634E8}" srcOrd="0" destOrd="0" presId="urn:microsoft.com/office/officeart/2005/8/layout/vList5"/>
    <dgm:cxn modelId="{E9D2F860-9C48-4C84-B460-1CEC59CC41F1}" type="presOf" srcId="{135CA11C-5A27-4F1E-B46F-503E277B9B5B}" destId="{A03FA500-4CE0-4E51-B7F5-7B97AA7634E8}" srcOrd="0" destOrd="2" presId="urn:microsoft.com/office/officeart/2005/8/layout/vList5"/>
    <dgm:cxn modelId="{74A349CB-083D-4C11-A6DE-D5947F09E004}" type="presOf" srcId="{0E8F570D-333E-4C1A-9BF6-0A235075004F}" destId="{CD110CDE-2028-46BA-BF5D-532FB3F764E7}" srcOrd="0" destOrd="2" presId="urn:microsoft.com/office/officeart/2005/8/layout/vList5"/>
    <dgm:cxn modelId="{DE095897-0C79-4312-B0C8-24244D2AE0B9}" type="presOf" srcId="{9FA74A8C-5DC9-4067-B025-A2CAC7B5B867}" destId="{C374DB1D-BDCF-446B-BAF6-8D6B4E66B67A}" srcOrd="0" destOrd="0" presId="urn:microsoft.com/office/officeart/2005/8/layout/vList5"/>
    <dgm:cxn modelId="{11AE30B3-8836-4880-B526-765F03998FC4}" type="presOf" srcId="{CB1398D5-F2BC-4A23-AB36-B89DD0720697}" destId="{CD110CDE-2028-46BA-BF5D-532FB3F764E7}" srcOrd="0" destOrd="1" presId="urn:microsoft.com/office/officeart/2005/8/layout/vList5"/>
    <dgm:cxn modelId="{3F5862F9-4239-452A-856F-297E56FADCCB}" type="presParOf" srcId="{247F87D5-79FA-4390-A3E3-ABB0567F5721}" destId="{A5BEC70C-5D50-4BBC-BA8B-88C01900B910}" srcOrd="0" destOrd="0" presId="urn:microsoft.com/office/officeart/2005/8/layout/vList5"/>
    <dgm:cxn modelId="{5B305112-198E-4DB2-943C-014C8BB34A79}" type="presParOf" srcId="{A5BEC70C-5D50-4BBC-BA8B-88C01900B910}" destId="{C374DB1D-BDCF-446B-BAF6-8D6B4E66B67A}" srcOrd="0" destOrd="0" presId="urn:microsoft.com/office/officeart/2005/8/layout/vList5"/>
    <dgm:cxn modelId="{8D41BC55-83F9-4B23-9754-79E6CBE9C7AF}" type="presParOf" srcId="{A5BEC70C-5D50-4BBC-BA8B-88C01900B910}" destId="{3DBB7AFF-83A2-4319-B831-5F9B1B7C28A1}" srcOrd="1" destOrd="0" presId="urn:microsoft.com/office/officeart/2005/8/layout/vList5"/>
    <dgm:cxn modelId="{2C9121CA-1058-41AB-A272-E6110E318B18}" type="presParOf" srcId="{247F87D5-79FA-4390-A3E3-ABB0567F5721}" destId="{25A50962-D1C5-45E2-869F-79508CD4CF2E}" srcOrd="1" destOrd="0" presId="urn:microsoft.com/office/officeart/2005/8/layout/vList5"/>
    <dgm:cxn modelId="{4268DD91-2F29-4630-84BB-4A2432B521AE}" type="presParOf" srcId="{247F87D5-79FA-4390-A3E3-ABB0567F5721}" destId="{743D0068-2DEC-4025-A835-91BF561E8CC6}" srcOrd="2" destOrd="0" presId="urn:microsoft.com/office/officeart/2005/8/layout/vList5"/>
    <dgm:cxn modelId="{886C586D-D620-43F2-9F08-5DE82683C309}" type="presParOf" srcId="{743D0068-2DEC-4025-A835-91BF561E8CC6}" destId="{C320858E-7C76-4F6B-B9F7-2C35A302BF27}" srcOrd="0" destOrd="0" presId="urn:microsoft.com/office/officeart/2005/8/layout/vList5"/>
    <dgm:cxn modelId="{87CE24F4-B3A0-4072-A76E-1A6FEF0E5121}" type="presParOf" srcId="{743D0068-2DEC-4025-A835-91BF561E8CC6}" destId="{A03FA500-4CE0-4E51-B7F5-7B97AA7634E8}" srcOrd="1" destOrd="0" presId="urn:microsoft.com/office/officeart/2005/8/layout/vList5"/>
    <dgm:cxn modelId="{03207D2D-3616-4E8F-B71E-B591A4F4EA77}" type="presParOf" srcId="{247F87D5-79FA-4390-A3E3-ABB0567F5721}" destId="{F80DE4E0-EA4C-47D7-A654-BC16ECFCF252}" srcOrd="3" destOrd="0" presId="urn:microsoft.com/office/officeart/2005/8/layout/vList5"/>
    <dgm:cxn modelId="{D83E5C36-5A92-4E12-9C35-47B1C5DE28B0}" type="presParOf" srcId="{247F87D5-79FA-4390-A3E3-ABB0567F5721}" destId="{8A20AF27-5B2A-4D58-B315-4F190563473A}" srcOrd="4" destOrd="0" presId="urn:microsoft.com/office/officeart/2005/8/layout/vList5"/>
    <dgm:cxn modelId="{C0BAC836-9BC9-456A-9131-1C164E8247A3}" type="presParOf" srcId="{8A20AF27-5B2A-4D58-B315-4F190563473A}" destId="{DF081C1D-A557-4A29-9A1E-8C699191DEF1}" srcOrd="0" destOrd="0" presId="urn:microsoft.com/office/officeart/2005/8/layout/vList5"/>
    <dgm:cxn modelId="{C276DF60-A8E4-4EA5-91AC-72A75F39D9DB}" type="presParOf" srcId="{8A20AF27-5B2A-4D58-B315-4F190563473A}" destId="{CD110CDE-2028-46BA-BF5D-532FB3F764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B7AFF-83A2-4319-B831-5F9B1B7C28A1}">
      <dsp:nvSpPr>
        <dsp:cNvPr id="0" name=""/>
        <dsp:cNvSpPr/>
      </dsp:nvSpPr>
      <dsp:spPr>
        <a:xfrm rot="5400000">
          <a:off x="7221291" y="-3055072"/>
          <a:ext cx="876360" cy="7208914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Curto Prazo: R$ </a:t>
          </a:r>
          <a:r>
            <a:rPr lang="pt-BR" sz="2000" kern="1200" dirty="0" smtClean="0"/>
            <a:t>208.411.435,46 </a:t>
          </a:r>
          <a:endParaRPr lang="pt-BR" sz="20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Longo Prazo: R$ </a:t>
          </a:r>
          <a:r>
            <a:rPr lang="pt-BR" sz="2000" kern="1200" dirty="0" smtClean="0"/>
            <a:t>8.207.249.876,87 </a:t>
          </a:r>
          <a:endParaRPr lang="pt-BR" sz="20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Total: R$ </a:t>
          </a:r>
          <a:r>
            <a:rPr lang="pt-BR" sz="2000" kern="1200" dirty="0" smtClean="0"/>
            <a:t>8.415.661.312,33  </a:t>
          </a:r>
          <a:r>
            <a:rPr lang="pt-BR" sz="2000" b="1" i="0" u="none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sp:txBody>
      <dsp:txXfrm rot="-5400000">
        <a:off x="4055014" y="153985"/>
        <a:ext cx="7166134" cy="790800"/>
      </dsp:txXfrm>
    </dsp:sp>
    <dsp:sp modelId="{C374DB1D-BDCF-446B-BAF6-8D6B4E66B67A}">
      <dsp:nvSpPr>
        <dsp:cNvPr id="0" name=""/>
        <dsp:cNvSpPr/>
      </dsp:nvSpPr>
      <dsp:spPr>
        <a:xfrm>
          <a:off x="0" y="1659"/>
          <a:ext cx="4055014" cy="109545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Total</a:t>
          </a:r>
          <a:endParaRPr lang="pt-BR" sz="5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3475" y="55134"/>
        <a:ext cx="3948064" cy="988500"/>
      </dsp:txXfrm>
    </dsp:sp>
    <dsp:sp modelId="{A03FA500-4CE0-4E51-B7F5-7B97AA7634E8}">
      <dsp:nvSpPr>
        <dsp:cNvPr id="0" name=""/>
        <dsp:cNvSpPr/>
      </dsp:nvSpPr>
      <dsp:spPr>
        <a:xfrm rot="5400000">
          <a:off x="7221291" y="-1904848"/>
          <a:ext cx="876360" cy="7208914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Curto Prazo: R$ </a:t>
          </a:r>
          <a:r>
            <a:rPr lang="pt-BR" sz="2000" kern="1200" dirty="0" smtClean="0"/>
            <a:t>1.026.657,32 </a:t>
          </a:r>
          <a:endParaRPr lang="pt-BR" sz="20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Longo Prazo: R$ </a:t>
          </a:r>
          <a:r>
            <a:rPr lang="pt-BR" sz="2000" kern="1200" dirty="0" smtClean="0"/>
            <a:t>28.398.788,50  </a:t>
          </a:r>
          <a:r>
            <a:rPr lang="pt-BR" sz="2000" b="1" i="0" u="none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Total: R$ </a:t>
          </a:r>
          <a:r>
            <a:rPr lang="pt-BR" sz="2000" kern="1200" dirty="0" smtClean="0"/>
            <a:t>29.425.445,82 </a:t>
          </a:r>
          <a:r>
            <a:rPr lang="pt-BR" sz="2000" b="1" kern="1200" dirty="0" smtClean="0"/>
            <a:t> </a:t>
          </a:r>
          <a:r>
            <a:rPr lang="pt-BR" sz="2000" b="1" i="0" u="none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sp:txBody>
      <dsp:txXfrm rot="-5400000">
        <a:off x="4055014" y="1304209"/>
        <a:ext cx="7166134" cy="790800"/>
      </dsp:txXfrm>
    </dsp:sp>
    <dsp:sp modelId="{C320858E-7C76-4F6B-B9F7-2C35A302BF27}">
      <dsp:nvSpPr>
        <dsp:cNvPr id="0" name=""/>
        <dsp:cNvSpPr/>
      </dsp:nvSpPr>
      <dsp:spPr>
        <a:xfrm>
          <a:off x="0" y="1151883"/>
          <a:ext cx="4055014" cy="109545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Média</a:t>
          </a:r>
          <a:endParaRPr lang="pt-BR" sz="5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3475" y="1205358"/>
        <a:ext cx="3948064" cy="988500"/>
      </dsp:txXfrm>
    </dsp:sp>
    <dsp:sp modelId="{CD110CDE-2028-46BA-BF5D-532FB3F764E7}">
      <dsp:nvSpPr>
        <dsp:cNvPr id="0" name=""/>
        <dsp:cNvSpPr/>
      </dsp:nvSpPr>
      <dsp:spPr>
        <a:xfrm rot="5400000">
          <a:off x="7221291" y="-754625"/>
          <a:ext cx="876360" cy="7208914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effectLst/>
              <a:latin typeface="Arial" pitchFamily="34" charset="0"/>
              <a:cs typeface="Arial" pitchFamily="34" charset="0"/>
            </a:rPr>
            <a:t>Maior valor: R$ </a:t>
          </a:r>
          <a:r>
            <a:rPr lang="pt-BR" sz="2000" kern="1200" dirty="0" smtClean="0"/>
            <a:t>1.081.888.852,67 </a:t>
          </a:r>
          <a:endParaRPr lang="pt-BR" sz="2000" b="1" kern="1200" dirty="0"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i="0" u="none" kern="1200" dirty="0" smtClean="0"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kern="1200" dirty="0">
            <a:effectLst/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effectLst/>
              <a:latin typeface="Arial" pitchFamily="34" charset="0"/>
              <a:cs typeface="Arial" pitchFamily="34" charset="0"/>
            </a:rPr>
            <a:t>Menor valor: R$ </a:t>
          </a:r>
          <a:r>
            <a:rPr lang="pt-BR" sz="2000" kern="1200" dirty="0" smtClean="0"/>
            <a:t>10.466,50 </a:t>
          </a:r>
          <a:r>
            <a:rPr lang="pt-BR" sz="2000" b="1" i="0" u="none" kern="1200" dirty="0" smtClean="0">
              <a:effectLst/>
              <a:latin typeface="Arial" pitchFamily="34" charset="0"/>
              <a:cs typeface="Arial" pitchFamily="34" charset="0"/>
            </a:rPr>
            <a:t> </a:t>
          </a:r>
          <a:endParaRPr lang="pt-BR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 rot="-5400000">
        <a:off x="4055014" y="2454432"/>
        <a:ext cx="7166134" cy="790800"/>
      </dsp:txXfrm>
    </dsp:sp>
    <dsp:sp modelId="{DF081C1D-A557-4A29-9A1E-8C699191DEF1}">
      <dsp:nvSpPr>
        <dsp:cNvPr id="0" name=""/>
        <dsp:cNvSpPr/>
      </dsp:nvSpPr>
      <dsp:spPr>
        <a:xfrm>
          <a:off x="0" y="2302106"/>
          <a:ext cx="4055014" cy="109545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Extremos</a:t>
          </a:r>
          <a:endParaRPr lang="pt-BR" sz="5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3475" y="2355581"/>
        <a:ext cx="3948064" cy="98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29CD-10C1-4A1A-BDDD-E00F32144512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DA56-EE29-4901-BD11-C2FE6E24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DA56-EE29-4901-BD11-C2FE6E240AB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07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DA56-EE29-4901-BD11-C2FE6E240AB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75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DA56-EE29-4901-BD11-C2FE6E240AB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4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96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70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86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8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70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64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9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77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9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6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23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786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15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76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7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4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6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37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34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E3B4564-6912-410A-8B6C-615D0748BC8B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811F4B1-74EB-4D15-9884-EA35EE808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3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pontalemfoco.com.br/wp-content/uploads/2013/05/11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das controladorias nas compras municipais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Geraldo José Gomes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Tribunal de Contas – SC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“UNINDO FORÇAS” 	TCE ►MP SC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62741" y="1628801"/>
            <a:ext cx="88665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REGRA PRINCIPAL PARA CONTRATOS:</a:t>
            </a:r>
          </a:p>
          <a:p>
            <a:pPr algn="just">
              <a:spcBef>
                <a:spcPct val="0"/>
              </a:spcBef>
              <a:defRPr/>
            </a:pPr>
            <a:endParaRPr lang="pt-BR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 formalizado sempre que houver direitos e deveres futuros para ambas as partes </a:t>
            </a:r>
          </a:p>
        </p:txBody>
      </p:sp>
    </p:spTree>
    <p:extLst>
      <p:ext uri="{BB962C8B-B14F-4D97-AF65-F5344CB8AC3E}">
        <p14:creationId xmlns:p14="http://schemas.microsoft.com/office/powerpoint/2010/main" val="11363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CASO COM PATRIMÔNIO PÚBLICO EM CUJUBIM É DE ASSUSTA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55" y="75414"/>
            <a:ext cx="10503867" cy="31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_detail_imageZoomOriginal" descr="ônibus para a escola em Londres, Ontário, Canad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56" y="3346315"/>
            <a:ext cx="10503866" cy="30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71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dos serviços de transporte escolar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548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da realidade dos trajetos com o especificado no edital</a:t>
            </a:r>
          </a:p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Aproveitamento das viagens para que o transporte não transite vazio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RLA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14/00680589</a:t>
            </a:r>
          </a:p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Regularidade dos veículos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Regularidade dos valores pagos com o trajeto efetivamente percorrido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0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4128" y="148627"/>
            <a:ext cx="10311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de servidores ou dirigentes em licitações (art. 9º, III da Lei 8666/93).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21406"/>
              </p:ext>
            </p:extLst>
          </p:nvPr>
        </p:nvGraphicFramePr>
        <p:xfrm>
          <a:off x="1264596" y="1193327"/>
          <a:ext cx="9970851" cy="5172076"/>
        </p:xfrm>
        <a:graphic>
          <a:graphicData uri="http://schemas.openxmlformats.org/drawingml/2006/table">
            <a:tbl>
              <a:tblPr/>
              <a:tblGrid>
                <a:gridCol w="3191359"/>
                <a:gridCol w="4486883"/>
                <a:gridCol w="2292609"/>
              </a:tblGrid>
              <a:tr h="533400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PARENTESCO CONSANGÜÍNEO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PARENTESCO POR AFINIDADE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5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LINHA RETA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LINHA COLATERAL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68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Bisavô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cônjuge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Avô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Irmão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Sogro(a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Pai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Sobrinho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Genro/Nora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5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Filho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Cunhado(a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5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Filho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cônjuge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453"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Bisneto(3º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Neto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cônjuge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(2º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grau)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t-BR" sz="16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u="sng" spc="-1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Bisneto</a:t>
                      </a:r>
                      <a:r>
                        <a:rPr lang="pt-BR" sz="1600" b="1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</a:t>
                      </a:r>
                      <a:r>
                        <a:rPr lang="pt-BR" sz="16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cônjuge</a:t>
                      </a:r>
                      <a:r>
                        <a:rPr lang="pt-BR" sz="16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(3º</a:t>
                      </a:r>
                      <a:r>
                        <a:rPr lang="pt-BR" sz="16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600" b="1" u="sng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grau</a:t>
                      </a:r>
                      <a:r>
                        <a:rPr lang="pt-BR" sz="1600" b="1" u="sng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b="1" spc="-1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BR" sz="1600" b="1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Sobrinho </a:t>
                      </a:r>
                      <a:r>
                        <a:rPr lang="pt-BR" sz="16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cônjuge (3º grau)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6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774827" y="908055"/>
            <a:ext cx="8642351" cy="7921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t-BR" b="1" dirty="0">
                <a:latin typeface="Arial" pitchFamily="34" charset="0"/>
                <a:ea typeface="Verdana" pitchFamily="34" charset="0"/>
                <a:cs typeface="Arial" pitchFamily="34" charset="0"/>
              </a:rPr>
              <a:t>QUAIS OS REQUISITOS PARA FINS DE EXIGÊNCIA DE VISITA TÉCNICA?</a:t>
            </a:r>
            <a:endParaRPr lang="pt-BR" b="1" kern="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8915" name="Espaço Reservado para Conteúdo 3"/>
          <p:cNvSpPr txBox="1">
            <a:spLocks/>
          </p:cNvSpPr>
          <p:nvPr/>
        </p:nvSpPr>
        <p:spPr bwMode="auto">
          <a:xfrm>
            <a:off x="1847849" y="2060580"/>
            <a:ext cx="8567739" cy="388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 ►declaração do licitante de que tem pleno conhecimento das informações necessárias à execução do objeto licitado, bem como do local para cumprimento das obrigações, </a:t>
            </a:r>
          </a:p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►visita técnica só poderá ser obrigatória como condição de habilitação nas situações em que a complexidade ou natureza do objeto a </a:t>
            </a:r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justifiquem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►deve estar devidamente </a:t>
            </a:r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fundamentada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 a exigência pela Administração, sob pena de configurar restrição à competitividade e afronta ao inciso I, § 1º do artigo 3º da Lei nº 8.666/93.</a:t>
            </a:r>
          </a:p>
          <a:p>
            <a:pPr algn="just"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 bwMode="auto">
          <a:xfrm>
            <a:off x="10344472" y="6597352"/>
            <a:ext cx="216024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609600" indent="-609600">
              <a:defRPr/>
            </a:pPr>
            <a:endParaRPr lang="pt-BR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703392" y="908055"/>
            <a:ext cx="8785225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t-BR" b="1" dirty="0">
                <a:latin typeface="Arial" pitchFamily="34" charset="0"/>
                <a:ea typeface="Verdana" pitchFamily="34" charset="0"/>
                <a:cs typeface="Arial" pitchFamily="34" charset="0"/>
              </a:rPr>
              <a:t>QUAIS OS REQUISITOS PARA FINS DE EXIGÊNCIA DE VISITA TÉCNICA?</a:t>
            </a:r>
            <a:endParaRPr lang="pt-BR" b="1" kern="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9939" name="Espaço Reservado para Conteúdo 3"/>
          <p:cNvSpPr txBox="1">
            <a:spLocks/>
          </p:cNvSpPr>
          <p:nvPr/>
        </p:nvSpPr>
        <p:spPr bwMode="auto">
          <a:xfrm>
            <a:off x="1774827" y="2060575"/>
            <a:ext cx="8642351" cy="4248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pt-BR" sz="2000" dirty="0">
                <a:latin typeface="Verdana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Ao obrigar a visita a Administração deve ser cautelosa, limitando-se a exigir o mínimo necessário;</a:t>
            </a:r>
          </a:p>
          <a:p>
            <a:pPr algn="just">
              <a:buFontTx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dar publicidade (art. 21 da Lei de Licitações) e destinar um período razoável para que os interessados a realizem;</a:t>
            </a:r>
          </a:p>
          <a:p>
            <a:pPr algn="just">
              <a:buFontTx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Não é possível estipular um único dia e hora para visita [Acórdãos 1106/2012 e 0106/2013], nem a exigência de realização obrigatoriamente por sócio, dirigente ou responsável técnico da empresa, </a:t>
            </a:r>
          </a:p>
        </p:txBody>
      </p:sp>
    </p:spTree>
    <p:extLst>
      <p:ext uri="{BB962C8B-B14F-4D97-AF65-F5344CB8AC3E}">
        <p14:creationId xmlns:p14="http://schemas.microsoft.com/office/powerpoint/2010/main" val="7144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amarasantabarbara.sp.gov.br/Imagens/Noticias/2089623217313025023021314117720576147524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25543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856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presentantes das empresas concorrentes se surpreenderam com infraestrutura do local destinado à o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81075"/>
            <a:ext cx="4464051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minasempauta.files.wordpress.com/2009/11/1011_mineirao-vistoria-f.jpg?w=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981075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330021" y="-925562"/>
            <a:ext cx="5531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fontAlgn="ctr"/>
            <a:r>
              <a:rPr lang="pt-BR" altLang="pt-BR" sz="80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  </a:t>
            </a:r>
            <a:r>
              <a:rPr lang="pt-BR" altLang="pt-BR" sz="15000">
                <a:solidFill>
                  <a:srgbClr val="000000"/>
                </a:solidFill>
              </a:rPr>
              <a:t> </a:t>
            </a:r>
            <a:r>
              <a:rPr lang="pt-BR" altLang="pt-BR" sz="800">
                <a:solidFill>
                  <a:srgbClr val="000000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pt-BR" altLang="pt-BR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989" name="Picture 6" descr="1~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4005263"/>
            <a:ext cx="4381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tângulo 5"/>
          <p:cNvSpPr>
            <a:spLocks noChangeArrowheads="1"/>
          </p:cNvSpPr>
          <p:nvPr/>
        </p:nvSpPr>
        <p:spPr bwMode="auto">
          <a:xfrm>
            <a:off x="6024564" y="4005266"/>
            <a:ext cx="46434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/>
              <a:t>Aconteceu na tarde da última segunda-feira, dia 6, a “Visita Técnica” por parte das empresas interessadas em participar do Processo de Licitação das obras de conclusão do Estádio Municipal Júlia do Prado, em Ituiutaba. A visita técnica faz parte do processo licitatório, onde as empresas recebem todas as orientações sobre a obra e conhecem o local.</a:t>
            </a:r>
          </a:p>
        </p:txBody>
      </p:sp>
    </p:spTree>
    <p:extLst>
      <p:ext uri="{BB962C8B-B14F-4D97-AF65-F5344CB8AC3E}">
        <p14:creationId xmlns:p14="http://schemas.microsoft.com/office/powerpoint/2010/main" val="3692420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493"/>
            <a:ext cx="12192000" cy="8127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14" y="-1889067"/>
            <a:ext cx="12316214" cy="870701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96819" y="-895253"/>
            <a:ext cx="11962503" cy="789611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850900" dir="5400000" algn="ctr" rotWithShape="0">
              <a:schemeClr val="bg1">
                <a:alpha val="67000"/>
              </a:scheme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21594000"/>
            </a:lightRig>
          </a:scene3d>
          <a:sp3d contourW="12700" prstMaterial="clear">
            <a:bevelT h="63500" prst="relaxedInset"/>
            <a:bevelB/>
            <a:contourClr>
              <a:schemeClr val="bg1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891724" y="653767"/>
            <a:ext cx="7632700" cy="216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endParaRPr lang="pt-BR" altLang="pt-BR" sz="1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42938" y="1857375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795338" y="1652588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795338" y="2438400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buFontTx/>
              <a:buNone/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795338" y="8667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t-BR" sz="3200" b="1" kern="0" dirty="0">
                <a:latin typeface="Arial" pitchFamily="34" charset="0"/>
                <a:ea typeface="+mj-ea"/>
                <a:cs typeface="Arial" pitchFamily="34" charset="0"/>
              </a:rPr>
              <a:t>Licitação Dispensada, Dispensável e Inexigível</a:t>
            </a: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642938" y="1881188"/>
            <a:ext cx="11076482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buFontTx/>
              <a:buNone/>
              <a:defRPr/>
            </a:pPr>
            <a:r>
              <a:rPr lang="pt-BR" sz="2200" b="1" u="sng" kern="0" dirty="0">
                <a:latin typeface="Arial" pitchFamily="34" charset="0"/>
                <a:cs typeface="Arial" pitchFamily="34" charset="0"/>
              </a:rPr>
              <a:t>Dispensada: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A dispensa de licitação é afastada pelo legislador, cabe ao agente administrativo apenas o seu reconhecimento.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Art. 17, I e II, da Lei 8.666/93 – Alienação de bens móveis e imóveis. Rol taxativo.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kern="0" dirty="0">
                <a:latin typeface="Arial" pitchFamily="34" charset="0"/>
                <a:cs typeface="Arial" pitchFamily="34" charset="0"/>
              </a:rPr>
              <a:t>Não há necessidade de observar as formalidades do art. 26.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b="1" u="sng" kern="0" dirty="0">
                <a:latin typeface="Arial" pitchFamily="34" charset="0"/>
                <a:cs typeface="Arial" pitchFamily="34" charset="0"/>
              </a:rPr>
              <a:t>Dispensável: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A avaliação da dispensa cabe ao agente administrativo, que verificará se há gravame ou não ao interesse público.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Art. 24 da Lei 8.666/93. Rol taxativo.</a:t>
            </a:r>
          </a:p>
          <a:p>
            <a:pPr marL="342900" indent="-342900" algn="just" eaLnBrk="0" hangingPunct="0">
              <a:buFontTx/>
              <a:buNone/>
              <a:defRPr/>
            </a:pPr>
            <a:r>
              <a:rPr lang="pt-BR" sz="2200" kern="0" dirty="0">
                <a:latin typeface="Arial" pitchFamily="34" charset="0"/>
                <a:cs typeface="Arial" pitchFamily="34" charset="0"/>
              </a:rPr>
              <a:t>A partir do inciso III há necessidade de observar o procedimento do art. 26.</a:t>
            </a:r>
          </a:p>
        </p:txBody>
      </p:sp>
    </p:spTree>
    <p:extLst>
      <p:ext uri="{BB962C8B-B14F-4D97-AF65-F5344CB8AC3E}">
        <p14:creationId xmlns:p14="http://schemas.microsoft.com/office/powerpoint/2010/main" val="921764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493"/>
            <a:ext cx="12192000" cy="8127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14" y="-1905845"/>
            <a:ext cx="12316214" cy="870701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96819" y="-903642"/>
            <a:ext cx="11962503" cy="789611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850900" dir="5400000" algn="ctr" rotWithShape="0">
              <a:schemeClr val="bg1">
                <a:alpha val="67000"/>
              </a:scheme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21594000"/>
            </a:lightRig>
          </a:scene3d>
          <a:sp3d contourW="12700" prstMaterial="clear">
            <a:bevelT h="63500" prst="relaxedInset"/>
            <a:bevelB/>
            <a:contourClr>
              <a:schemeClr val="bg1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891724" y="653767"/>
            <a:ext cx="7632700" cy="216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endParaRPr lang="pt-BR" altLang="pt-BR" sz="1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42938" y="1857375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795338" y="1652588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795338" y="2438400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buFontTx/>
              <a:buNone/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795338" y="8667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t-BR" sz="3200" b="1" kern="0" dirty="0">
                <a:latin typeface="Arial" pitchFamily="34" charset="0"/>
                <a:ea typeface="+mj-ea"/>
                <a:cs typeface="Arial" pitchFamily="34" charset="0"/>
              </a:rPr>
              <a:t>Em razão do valor (incisos I e II)</a:t>
            </a: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642938" y="1500188"/>
            <a:ext cx="10841590" cy="4857750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buFontTx/>
              <a:buNone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 - para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obras e serviços de engenharia de valor até 10%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(dez por cento) 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do limite previsto na alínea "a", do inciso I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do artigo anterior, desde que não se refiram a parcelas de uma mesma obra ou serviço ou ainda para obras e serviços da mesma natureza e no mesmo local que possam ser realizadas conjunta e concomitantemente;</a:t>
            </a:r>
          </a:p>
          <a:p>
            <a:pPr marL="457200" indent="-457200" algn="just">
              <a:buFontTx/>
              <a:buNone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None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II - 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para outros serviços e compras de valor até 10%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(dez por cento) 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do limite previsto na alínea "a", do inciso II do artigo anterior e para alienações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nos casos previstos nesta Lei, desde que não se refiram a parcelas de um mesmo serviço, compra ou alienação de maior vulto que possa ser realizada de uma só vez;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Tx/>
              <a:buNone/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9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85799" y="783771"/>
            <a:ext cx="10391504" cy="19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Dados do Sistema </a:t>
            </a:r>
            <a:r>
              <a:rPr lang="pt-BR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e-Sfinge</a:t>
            </a:r>
            <a:r>
              <a:rPr lang="pt-BR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:</a:t>
            </a:r>
            <a:br>
              <a:rPr lang="pt-BR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pt-BR" sz="3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Dívida Ativa Municipal no exercício de </a:t>
            </a:r>
            <a:r>
              <a:rPr lang="pt-BR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2016</a:t>
            </a:r>
            <a:endParaRPr lang="pt-BR" sz="36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089377"/>
              </p:ext>
            </p:extLst>
          </p:nvPr>
        </p:nvGraphicFramePr>
        <p:xfrm>
          <a:off x="395535" y="2982110"/>
          <a:ext cx="11263929" cy="339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0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4DB1D-BDCF-446B-BAF6-8D6B4E66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374DB1D-BDCF-446B-BAF6-8D6B4E66B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BB7AFF-83A2-4319-B831-5F9B1B7C2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DBB7AFF-83A2-4319-B831-5F9B1B7C2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20858E-7C76-4F6B-B9F7-2C35A302B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320858E-7C76-4F6B-B9F7-2C35A302B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3FA500-4CE0-4E51-B7F5-7B97AA763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03FA500-4CE0-4E51-B7F5-7B97AA763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081C1D-A557-4A29-9A1E-8C699191D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F081C1D-A557-4A29-9A1E-8C699191D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110CDE-2028-46BA-BF5D-532FB3F7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D110CDE-2028-46BA-BF5D-532FB3F76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493"/>
            <a:ext cx="12192000" cy="8127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14" y="-1879339"/>
            <a:ext cx="12316214" cy="870701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96819" y="-903642"/>
            <a:ext cx="11962503" cy="789611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850900" dir="5400000" algn="ctr" rotWithShape="0">
              <a:schemeClr val="bg1">
                <a:alpha val="67000"/>
              </a:scheme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21594000"/>
            </a:lightRig>
          </a:scene3d>
          <a:sp3d contourW="12700" prstMaterial="clear">
            <a:bevelT h="63500" prst="relaxedInset"/>
            <a:bevelB/>
            <a:contourClr>
              <a:schemeClr val="bg1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891724" y="653767"/>
            <a:ext cx="7632700" cy="216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endParaRPr lang="pt-BR" altLang="pt-BR" sz="1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42938" y="1857375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795338" y="1652588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795338" y="2438400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buFontTx/>
              <a:buNone/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795338" y="8667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t-BR" sz="2800" b="1" kern="0" dirty="0">
                <a:latin typeface="Arial" pitchFamily="34" charset="0"/>
                <a:ea typeface="+mj-ea"/>
                <a:cs typeface="Arial" pitchFamily="34" charset="0"/>
              </a:rPr>
              <a:t>Em razão do valor (incisos I e II)</a:t>
            </a: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642938" y="1500188"/>
            <a:ext cx="10782868" cy="4857750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buFontTx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 - 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obras e serviços de engenharia –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R$ 15.000,00;</a:t>
            </a:r>
          </a:p>
          <a:p>
            <a:pPr marL="457200" indent="-457200" algn="just">
              <a:buFontTx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II - 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serviços e compras –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R$ 8.000,00.</a:t>
            </a:r>
          </a:p>
          <a:p>
            <a:pPr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Obs.: O limite é duplicado no caso de consórcios públicos (Lei 11.107/2005), sociedade de economia mista, empresa pública e por autarquia ou fundação qualificadas como agências executivas (Lei 9.649/1998).</a:t>
            </a:r>
          </a:p>
          <a:p>
            <a:pPr algn="just">
              <a:buFontTx/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Tx/>
              <a:buNone/>
              <a:defRPr/>
            </a:pPr>
            <a:endParaRPr lang="pt-BR" sz="28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493"/>
            <a:ext cx="12192000" cy="8127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14" y="-1905845"/>
            <a:ext cx="12316214" cy="870701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122285" y="-1605076"/>
            <a:ext cx="11962503" cy="789611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850900" dir="5400000" algn="ctr" rotWithShape="0">
              <a:schemeClr val="bg1">
                <a:alpha val="67000"/>
              </a:scheme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21594000"/>
            </a:lightRig>
          </a:scene3d>
          <a:sp3d contourW="12700" prstMaterial="clear">
            <a:bevelT h="63500" prst="relaxedInset"/>
            <a:bevelB/>
            <a:contourClr>
              <a:schemeClr val="bg1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891724" y="653767"/>
            <a:ext cx="7632700" cy="216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r>
              <a:rPr lang="pt-BR" altLang="pt-BR" sz="4000" b="1" dirty="0" smtClean="0">
                <a:latin typeface="Arial" panose="020B0604020202020204" pitchFamily="34" charset="0"/>
              </a:rPr>
              <a:t/>
            </a:r>
            <a:br>
              <a:rPr lang="pt-BR" altLang="pt-BR" sz="4000" b="1" dirty="0" smtClean="0">
                <a:latin typeface="Arial" panose="020B0604020202020204" pitchFamily="34" charset="0"/>
              </a:rPr>
            </a:br>
            <a:endParaRPr lang="pt-BR" altLang="pt-BR" sz="1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642938" y="714375"/>
            <a:ext cx="7772400" cy="962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42938" y="1857375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795338" y="1652588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795338" y="2438400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buFontTx/>
              <a:buNone/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795338" y="866775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739324" y="1522864"/>
            <a:ext cx="7772400" cy="962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pt-BR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795338" y="505838"/>
            <a:ext cx="10672412" cy="6660589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buFontTx/>
              <a:buNone/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Fracionamento:</a:t>
            </a:r>
          </a:p>
          <a:p>
            <a:pPr marL="457200" indent="-457200" algn="just">
              <a:buFontTx/>
              <a:buNone/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Em certos momentos a Lei 8.666/93 incentiva o parcelamento. No entanto, o fracionamento de compra não isolada não pode levar à dispensa 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irregular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licitação ou à modalidade inferior de licitação.</a:t>
            </a:r>
          </a:p>
          <a:p>
            <a:pPr marL="457200" indent="-457200" algn="just">
              <a:buFontTx/>
              <a:buNone/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None/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Tx/>
              <a:buNone/>
              <a:defRPr/>
            </a:pPr>
            <a:endParaRPr lang="pt-BR" sz="3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26" y="3891120"/>
            <a:ext cx="2073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75" y="3863698"/>
            <a:ext cx="19446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OBRIGADO, BOA TARDE</a:t>
            </a:r>
          </a:p>
          <a:p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GERALDO@TCE.SC.GOV.BR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4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50587" y="409303"/>
            <a:ext cx="9301495" cy="1538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Evolução do saldo da dívida ativa – 295 municípios SC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708798"/>
              </p:ext>
            </p:extLst>
          </p:nvPr>
        </p:nvGraphicFramePr>
        <p:xfrm>
          <a:off x="1209175" y="1741715"/>
          <a:ext cx="10045727" cy="459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3" imgW="8705844" imgH="3895830" progId="Excel.Chart.8">
                  <p:embed/>
                </p:oleObj>
              </mc:Choice>
              <mc:Fallback>
                <p:oleObj name="Chart" r:id="rId3" imgW="8705844" imgH="389583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175" y="1741715"/>
                        <a:ext cx="10045727" cy="4594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03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83771" y="348344"/>
            <a:ext cx="1018032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b="1" dirty="0">
                <a:solidFill>
                  <a:srgbClr val="FF0000"/>
                </a:solidFill>
              </a:rPr>
              <a:t>► AUMENTO DA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ARRECADAÇÃO</a:t>
            </a:r>
          </a:p>
          <a:p>
            <a:pPr marL="0" indent="0" algn="ctr" eaLnBrk="1" hangingPunct="1">
              <a:spcBef>
                <a:spcPct val="20000"/>
              </a:spcBef>
            </a:pPr>
            <a:endParaRPr lang="pt-BR" altLang="pt-BR" sz="28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b="1" dirty="0">
                <a:solidFill>
                  <a:srgbClr val="009900"/>
                </a:solidFill>
              </a:rPr>
              <a:t>COBRANÇA ADMINISTRATIVA E JUDICIAL DA </a:t>
            </a:r>
            <a:r>
              <a:rPr lang="pt-BR" altLang="pt-BR" sz="2800" b="1" dirty="0" smtClean="0">
                <a:solidFill>
                  <a:srgbClr val="009900"/>
                </a:solidFill>
              </a:rPr>
              <a:t>DÍVIDA ATIVA</a:t>
            </a:r>
          </a:p>
          <a:p>
            <a:pPr marL="0" indent="0" algn="ctr" eaLnBrk="1" hangingPunct="1">
              <a:spcBef>
                <a:spcPct val="20000"/>
              </a:spcBef>
            </a:pPr>
            <a:endParaRPr lang="pt-BR" altLang="pt-BR" sz="2800" b="1" dirty="0">
              <a:solidFill>
                <a:srgbClr val="009900"/>
              </a:solidFill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b="1" dirty="0">
                <a:solidFill>
                  <a:srgbClr val="990099"/>
                </a:solidFill>
              </a:rPr>
              <a:t>COBRANÇA DO I.S.S SOBRE SERVIÇOS REALIZADOS NO </a:t>
            </a:r>
            <a:r>
              <a:rPr lang="pt-BR" altLang="pt-BR" sz="2800" b="1" dirty="0" smtClean="0">
                <a:solidFill>
                  <a:srgbClr val="990099"/>
                </a:solidFill>
              </a:rPr>
              <a:t>MUNICÍPIO</a:t>
            </a:r>
          </a:p>
          <a:p>
            <a:pPr marL="0" indent="0" algn="ctr" eaLnBrk="1" hangingPunct="1">
              <a:spcBef>
                <a:spcPct val="20000"/>
              </a:spcBef>
            </a:pPr>
            <a:endParaRPr lang="pt-BR" altLang="pt-BR" sz="2800" b="1" dirty="0">
              <a:solidFill>
                <a:srgbClr val="990099"/>
              </a:solidFill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b="1" dirty="0">
                <a:solidFill>
                  <a:srgbClr val="336600"/>
                </a:solidFill>
              </a:rPr>
              <a:t>INSTITUIÇÃO DA CONTRIBUIÇÃO DE </a:t>
            </a:r>
            <a:r>
              <a:rPr lang="pt-BR" altLang="pt-BR" sz="2800" b="1" dirty="0" smtClean="0">
                <a:solidFill>
                  <a:srgbClr val="336600"/>
                </a:solidFill>
              </a:rPr>
              <a:t>MELHORIA</a:t>
            </a:r>
          </a:p>
          <a:p>
            <a:pPr marL="0" indent="0" algn="ctr" eaLnBrk="1" hangingPunct="1">
              <a:spcBef>
                <a:spcPct val="20000"/>
              </a:spcBef>
            </a:pPr>
            <a:endParaRPr lang="pt-BR" altLang="pt-BR" sz="2800" b="1" dirty="0">
              <a:solidFill>
                <a:srgbClr val="336600"/>
              </a:solidFill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b="1" dirty="0">
                <a:solidFill>
                  <a:srgbClr val="3333CC"/>
                </a:solidFill>
              </a:rPr>
              <a:t>ATUALIZAÇÃO DOS CADASTROS IMOBILIÁRIOS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02403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7359" y="262780"/>
            <a:ext cx="1041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LIQUIDAÇÃO DA DESPESA VINCULADA A UM CONTRATO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1" y="1988840"/>
            <a:ext cx="1103413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pt-BR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► LEI 4320/64, artigo 63.</a:t>
            </a:r>
          </a:p>
          <a:p>
            <a:pPr lvl="0" algn="just">
              <a:spcBef>
                <a:spcPct val="0"/>
              </a:spcBef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Estágios da despesa pública</a:t>
            </a:r>
          </a:p>
          <a:p>
            <a:pPr lvl="0" algn="just">
              <a:spcBef>
                <a:spcPct val="0"/>
              </a:spcBef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► empenho</a:t>
            </a: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►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liquidação</a:t>
            </a: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► pagamento</a:t>
            </a:r>
          </a:p>
          <a:p>
            <a:pPr lvl="0" algn="just">
              <a:spcBef>
                <a:spcPct val="0"/>
              </a:spcBef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► origem, objeto, importância a ser paga, quem deve receber = documentação comprobatória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DEVE SER RESPEITADA A ORDEM DOS ESTÁGIOS DA DESPESA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charset="0"/>
              </a:rPr>
              <a:t/>
            </a:r>
            <a:br>
              <a:rPr lang="pt-BR" b="1" dirty="0" smtClean="0">
                <a:latin typeface="Arial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3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5" y="836712"/>
            <a:ext cx="10324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 PODE SER EFETIVAMENTE DEMONSTRADA A LIQUIDAÇÃO DA DESPESA VINCULADA A UM CONTRATO?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33666"/>
              </p:ext>
            </p:extLst>
          </p:nvPr>
        </p:nvGraphicFramePr>
        <p:xfrm>
          <a:off x="467544" y="2996952"/>
          <a:ext cx="1025270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62"/>
                <a:gridCol w="3072676"/>
                <a:gridCol w="3417569"/>
              </a:tblGrid>
              <a:tr h="513253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LIQUIDAÇÃO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97683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EXISTENCIA DE CONTRATO, ACORDO OU AJUSTE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EMPENHO DA DESPESA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COMPROVANTES DA PRESTAÇÃO DOS SERVIÇOS</a:t>
                      </a:r>
                      <a:r>
                        <a:rPr lang="pt-BR" sz="2800" smtClean="0">
                          <a:latin typeface="Arial" pitchFamily="34" charset="0"/>
                          <a:cs typeface="Arial" pitchFamily="34" charset="0"/>
                        </a:rPr>
                        <a:t>, RECEBIMENTO</a:t>
                      </a:r>
                      <a:r>
                        <a:rPr lang="pt-BR" sz="2800" baseline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pt-BR" sz="2800" smtClean="0">
                          <a:latin typeface="Arial" pitchFamily="34" charset="0"/>
                          <a:cs typeface="Arial" pitchFamily="34" charset="0"/>
                        </a:rPr>
                        <a:t>BEM </a:t>
                      </a:r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OU OBRA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295800" y="1556792"/>
          <a:ext cx="4320480" cy="3168352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1357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CERTIFICO que o MATERIAL/SERVIÇO constante deste documento foi RECEBIDO/PRESTADO e aceito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EM_____/_______/_______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ASSINATURA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NOME: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CARGO: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MATRICULA:</a:t>
                      </a:r>
                      <a:endParaRPr lang="pt-BR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66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75520" y="105273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200" b="1" dirty="0">
                <a:latin typeface="Arial" pitchFamily="34" charset="0"/>
                <a:cs typeface="Arial" pitchFamily="34" charset="0"/>
              </a:rPr>
              <a:t>ALTERAÇÕES DO VALOR CONTRATADO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9" descr="&#10;Orçamento da refinaria de Abreu e Lima passou de R$ 2,5 bilhões&#10;Foto: O GLOBO / Hans von Manteuffel/30-5-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628800"/>
            <a:ext cx="8928992" cy="324036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03512" y="494116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Refinaria ABREU E LIMA – PE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É importante notar que a maioria desses aditivos não implicou em custos adicionais: dos 343 aditivos celebrados, 190 não tiveram relação com valor, referindo-se a ajustes de prazo, desoneração tributária, adequação de cláusulas de multa,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1698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91544" y="908720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b="1" cap="all" dirty="0">
                <a:latin typeface="Arial" pitchFamily="34" charset="0"/>
                <a:cs typeface="Arial" pitchFamily="34" charset="0"/>
              </a:rPr>
              <a:t>contratos ► é nulo o contrato         verbal</a:t>
            </a:r>
          </a:p>
          <a:p>
            <a:pPr lvl="0" algn="ctr">
              <a:spcBef>
                <a:spcPct val="0"/>
              </a:spcBef>
              <a:defRPr/>
            </a:pPr>
            <a:endParaRPr lang="pt-BR" sz="3200" b="1" cap="all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3200" b="1" cap="all" dirty="0">
                <a:latin typeface="Arial" pitchFamily="34" charset="0"/>
                <a:cs typeface="Arial" pitchFamily="34" charset="0"/>
              </a:rPr>
              <a:t>Exceto – valores menores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3200" b="1" cap="all" dirty="0">
                <a:latin typeface="Arial" pitchFamily="34" charset="0"/>
                <a:cs typeface="Arial" pitchFamily="34" charset="0"/>
              </a:rPr>
              <a:t>► 5% de 80.000,00</a:t>
            </a:r>
          </a:p>
          <a:p>
            <a:pPr algn="just">
              <a:spcBef>
                <a:spcPct val="0"/>
              </a:spcBef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r>
              <a:rPr lang="pt-BR" sz="1400" b="1" dirty="0">
                <a:latin typeface="Arial" charset="0"/>
              </a:rPr>
              <a:t/>
            </a:r>
            <a:br>
              <a:rPr lang="pt-BR" sz="1400" b="1" dirty="0">
                <a:latin typeface="Arial" charset="0"/>
              </a:rPr>
            </a:br>
            <a:endParaRPr lang="pt-BR" sz="1400" b="1" dirty="0">
              <a:latin typeface="Arial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Art. 62.  O instrumento de contrato é obrigatório nos casos de concorrência e de tomada de preços, bem como nas dispensas e inexigibilidades cujos preços estejam compreendidos nos limites destas duas modalidades de licitação, e facultativo nos demais em que a Administração puder substituí-lo por outros instrumentos hábeis, tais como </a:t>
            </a:r>
            <a:r>
              <a:rPr lang="pt-B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carta-contrato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nota de empenho de despesa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autorização de compra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ordem de execução de serviço. </a:t>
            </a:r>
          </a:p>
          <a:p>
            <a:pPr algn="just">
              <a:spcBef>
                <a:spcPct val="0"/>
              </a:spcBef>
              <a:defRPr/>
            </a:pPr>
            <a:endParaRPr lang="pt-BR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2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887</Words>
  <Application>Microsoft Office PowerPoint</Application>
  <PresentationFormat>Widescreen</PresentationFormat>
  <Paragraphs>162</Paragraphs>
  <Slides>22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Verdana</vt:lpstr>
      <vt:lpstr>Tema do Office</vt:lpstr>
      <vt:lpstr>Metropolitano</vt:lpstr>
      <vt:lpstr>Chart</vt:lpstr>
      <vt:lpstr>Atuação das controladorias nas compras municipais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Controle dos serviços de transporte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inst</dc:creator>
  <cp:lastModifiedBy>inst</cp:lastModifiedBy>
  <cp:revision>13</cp:revision>
  <dcterms:created xsi:type="dcterms:W3CDTF">2017-09-04T16:43:44Z</dcterms:created>
  <dcterms:modified xsi:type="dcterms:W3CDTF">2017-09-14T20:35:43Z</dcterms:modified>
</cp:coreProperties>
</file>