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8" r:id="rId4"/>
    <p:sldId id="259" r:id="rId5"/>
    <p:sldId id="266" r:id="rId6"/>
    <p:sldId id="267" r:id="rId7"/>
    <p:sldId id="284" r:id="rId8"/>
    <p:sldId id="274" r:id="rId9"/>
    <p:sldId id="290" r:id="rId10"/>
    <p:sldId id="278" r:id="rId11"/>
    <p:sldId id="279" r:id="rId12"/>
    <p:sldId id="291" r:id="rId13"/>
    <p:sldId id="281" r:id="rId14"/>
    <p:sldId id="282" r:id="rId15"/>
    <p:sldId id="283" r:id="rId16"/>
    <p:sldId id="269" r:id="rId17"/>
    <p:sldId id="280" r:id="rId18"/>
    <p:sldId id="268" r:id="rId19"/>
    <p:sldId id="285" r:id="rId20"/>
    <p:sldId id="287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8151477764223134E-4"/>
                  <c:y val="-1.101088381234161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918944770988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1954156038593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1918944770980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2174295774655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3807218309859153E-3"/>
                  <c:y val="-6.0060060060060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838769823666408E-2"/>
                  <c:y val="-6.0060060060060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Plan1!$H$8:$H$14</c:f>
              <c:strCache>
                <c:ptCount val="7"/>
                <c:pt idx="0">
                  <c:v>Solicitações de Informações</c:v>
                </c:pt>
                <c:pt idx="1">
                  <c:v>Reclamações</c:v>
                </c:pt>
                <c:pt idx="2">
                  <c:v>Fornecimentos de Informações Relevantes</c:v>
                </c:pt>
                <c:pt idx="3">
                  <c:v>Lei de Acesso à Informação</c:v>
                </c:pt>
                <c:pt idx="4">
                  <c:v>Outros</c:v>
                </c:pt>
                <c:pt idx="5">
                  <c:v>Críticas</c:v>
                </c:pt>
                <c:pt idx="6">
                  <c:v>Sugestões</c:v>
                </c:pt>
              </c:strCache>
            </c:strRef>
          </c:cat>
          <c:val>
            <c:numRef>
              <c:f>Plan1!$I$8:$I$14</c:f>
              <c:numCache>
                <c:formatCode>General</c:formatCode>
                <c:ptCount val="7"/>
                <c:pt idx="0">
                  <c:v>473</c:v>
                </c:pt>
                <c:pt idx="1">
                  <c:v>319</c:v>
                </c:pt>
                <c:pt idx="2">
                  <c:v>105</c:v>
                </c:pt>
                <c:pt idx="3">
                  <c:v>129</c:v>
                </c:pt>
                <c:pt idx="4">
                  <c:v>44</c:v>
                </c:pt>
                <c:pt idx="5">
                  <c:v>20</c:v>
                </c:pt>
                <c:pt idx="6">
                  <c:v>13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901824"/>
        <c:axId val="35904512"/>
      </c:barChart>
      <c:catAx>
        <c:axId val="3590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04512"/>
        <c:crosses val="autoZero"/>
        <c:auto val="1"/>
        <c:lblAlgn val="ctr"/>
        <c:lblOffset val="100"/>
        <c:noMultiLvlLbl val="0"/>
      </c:catAx>
      <c:valAx>
        <c:axId val="35904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0182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/>
            </a:pPr>
            <a:r>
              <a:rPr lang="pt-BR" sz="2400" dirty="0"/>
              <a:t>Registro Orçamentário, Financeiro e Patrimonial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3888888888888914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33333333333334E-2"/>
                  <c:y val="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12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apresentação!$C$7:$C$9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apresentação!$D$7:$D$9</c:f>
              <c:numCache>
                <c:formatCode>0.00%</c:formatCode>
                <c:ptCount val="3"/>
                <c:pt idx="0">
                  <c:v>0.68279999999999996</c:v>
                </c:pt>
                <c:pt idx="1">
                  <c:v>0.81789999999999996</c:v>
                </c:pt>
                <c:pt idx="2">
                  <c:v>0.57879999999999998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/>
            </a:pPr>
            <a:r>
              <a:rPr lang="pt-BR" sz="2400" dirty="0"/>
              <a:t>Recursos do </a:t>
            </a:r>
            <a:r>
              <a:rPr lang="pt-BR" sz="2400" dirty="0" err="1"/>
              <a:t>Fundeb</a:t>
            </a:r>
            <a:endParaRPr lang="pt-BR" sz="2400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5640272099683977E-2"/>
                  <c:y val="7.7807228553303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100680249209881E-2"/>
                  <c:y val="7.78072285533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201360498419761E-3"/>
                  <c:y val="8.488061296724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apresentação!$F$13:$F$15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apresentação!$G$13:$G$15</c:f>
              <c:numCache>
                <c:formatCode>0.00%</c:formatCode>
                <c:ptCount val="3"/>
                <c:pt idx="0">
                  <c:v>0.39660000000000001</c:v>
                </c:pt>
                <c:pt idx="1">
                  <c:v>0.44669999999999999</c:v>
                </c:pt>
                <c:pt idx="2">
                  <c:v>0.32529999999999998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/>
            </a:pPr>
            <a:r>
              <a:rPr lang="pt-BR" sz="2400"/>
              <a:t>Transparência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8.3333333333333332E-3"/>
                  <c:y val="6.944444444444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4356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333333333333332E-3"/>
                  <c:y val="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apresentação!$O$13:$O$15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apresentação!$P$13:$P$15</c:f>
              <c:numCache>
                <c:formatCode>0.00%</c:formatCode>
                <c:ptCount val="3"/>
                <c:pt idx="0">
                  <c:v>0.98619999999999997</c:v>
                </c:pt>
                <c:pt idx="1">
                  <c:v>0.66320000000000001</c:v>
                </c:pt>
                <c:pt idx="2">
                  <c:v>0.91779999999999995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5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52034854703562E-2"/>
          <c:y val="0.13425925925925927"/>
          <c:w val="0.86111111111111116"/>
          <c:h val="0.72743000874890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6167744132654671E-2"/>
                  <c:y val="-7.25991542723826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8582266142906634E-2"/>
                  <c:y val="7.6410761154855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9497049446000458"/>
                  <c:y val="-0.1177121609798775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2614748659773232E-3"/>
                  <c:y val="-0.2111238699329250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7132918787836085"/>
                  <c:y val="0.116551108194808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>
                <a:softEdge rad="317500"/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'[IEGM 2016 Resultados GERAL e 7 Dimensões.xlsx]IEGM GERAL 2016'!$J$2:$J$6</c:f>
              <c:strCache>
                <c:ptCount val="5"/>
                <c:pt idx="0">
                  <c:v>A</c:v>
                </c:pt>
                <c:pt idx="1">
                  <c:v>B+</c:v>
                </c:pt>
                <c:pt idx="2">
                  <c:v>B</c:v>
                </c:pt>
                <c:pt idx="3">
                  <c:v>C+</c:v>
                </c:pt>
                <c:pt idx="4">
                  <c:v>C</c:v>
                </c:pt>
              </c:strCache>
            </c:strRef>
          </c:cat>
          <c:val>
            <c:numRef>
              <c:f>'[IEGM 2016 Resultados GERAL e 7 Dimensões.xlsx]IEGM GERAL 2016'!$L$2:$L$6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85</c:v>
                </c:pt>
                <c:pt idx="3">
                  <c:v>43</c:v>
                </c:pt>
                <c:pt idx="4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27000">
        <a:srgbClr val="00B050"/>
      </a:glow>
      <a:softEdge rad="203200"/>
    </a:effectLst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 sz="3200" b="1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DECFA-74EF-4CCB-8607-8C50CC4D4A16}" type="doc">
      <dgm:prSet loTypeId="urn:microsoft.com/office/officeart/2005/8/layout/hList2" loCatId="relationship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5EC96A8-A1B6-49E0-B188-27916E5243CB}">
      <dgm:prSet phldrT="[Texto]" custT="1"/>
      <dgm:spPr/>
      <dgm:t>
        <a:bodyPr/>
        <a:lstStyle/>
        <a:p>
          <a:endParaRPr lang="pt-BR" sz="1200" b="1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2DA29-4DE7-4CBC-9F00-E7EE8B78B9A2}" type="sibTrans" cxnId="{B1A12756-1BA8-4D39-A3F2-297D306DB1C7}">
      <dgm:prSet/>
      <dgm:spPr/>
      <dgm:t>
        <a:bodyPr/>
        <a:lstStyle/>
        <a:p>
          <a:endParaRPr lang="pt-BR" sz="1200" b="1">
            <a:ln>
              <a:noFill/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5BEDAD2-D889-4BE4-94F6-4C69EAFDA602}" type="parTrans" cxnId="{B1A12756-1BA8-4D39-A3F2-297D306DB1C7}">
      <dgm:prSet/>
      <dgm:spPr/>
      <dgm:t>
        <a:bodyPr/>
        <a:lstStyle/>
        <a:p>
          <a:endParaRPr lang="pt-BR" sz="1200" b="1">
            <a:ln>
              <a:noFill/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B5AB40-71CA-4D52-B31F-E6F1D10C1B14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REC - Recursos</a:t>
          </a:r>
          <a:endParaRPr lang="pt-BR" altLang="pt-BR" sz="2400" b="1" dirty="0"/>
        </a:p>
      </dgm:t>
    </dgm:pt>
    <dgm:pt modelId="{14E33ABE-F924-41CF-8F9A-C3C96EE4F16C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RLA – Auditorias</a:t>
          </a:r>
          <a:endParaRPr lang="pt-BR" altLang="pt-BR" sz="2400" b="1" dirty="0"/>
        </a:p>
      </dgm:t>
    </dgm:pt>
    <dgm:pt modelId="{6EA07873-4921-4865-9B88-202476875F00}" type="sibTrans" cxnId="{55016090-42C4-40BF-B63D-0AB1A80F5E85}">
      <dgm:prSet/>
      <dgm:spPr/>
      <dgm:t>
        <a:bodyPr/>
        <a:lstStyle/>
        <a:p>
          <a:endParaRPr lang="pt-BR" sz="1200" b="1"/>
        </a:p>
      </dgm:t>
    </dgm:pt>
    <dgm:pt modelId="{A18E80FD-A102-4B58-B4E1-AE85207EAC4B}" type="parTrans" cxnId="{55016090-42C4-40BF-B63D-0AB1A80F5E85}">
      <dgm:prSet/>
      <dgm:spPr/>
      <dgm:t>
        <a:bodyPr/>
        <a:lstStyle/>
        <a:p>
          <a:endParaRPr lang="pt-BR" sz="1200" b="1"/>
        </a:p>
      </dgm:t>
    </dgm:pt>
    <dgm:pt modelId="{3789B701-AA60-47C7-9E4A-5FFD0D3A4D59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PCR – Prestação de Contas de Recursos Repassados</a:t>
          </a:r>
          <a:endParaRPr lang="pt-BR" altLang="pt-BR" sz="2400" b="1" dirty="0"/>
        </a:p>
      </dgm:t>
    </dgm:pt>
    <dgm:pt modelId="{56B04375-2800-4671-AAE0-FC4D31984F67}" type="sibTrans" cxnId="{8B8A124D-A4B0-4591-8E87-2F81B818C76B}">
      <dgm:prSet/>
      <dgm:spPr/>
      <dgm:t>
        <a:bodyPr/>
        <a:lstStyle/>
        <a:p>
          <a:endParaRPr lang="pt-BR" sz="1200" b="1"/>
        </a:p>
      </dgm:t>
    </dgm:pt>
    <dgm:pt modelId="{615EF8A7-4486-4198-9117-FCB087765B71}" type="parTrans" cxnId="{8B8A124D-A4B0-4591-8E87-2F81B818C76B}">
      <dgm:prSet/>
      <dgm:spPr/>
      <dgm:t>
        <a:bodyPr/>
        <a:lstStyle/>
        <a:p>
          <a:endParaRPr lang="pt-BR" sz="1200" b="1"/>
        </a:p>
      </dgm:t>
    </dgm:pt>
    <dgm:pt modelId="{195D8579-63DD-4AF0-ACF1-39150699769E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PCP – Prestação de Contas do Prefeito</a:t>
          </a:r>
          <a:endParaRPr lang="pt-BR" altLang="pt-BR" sz="2400" b="1" dirty="0"/>
        </a:p>
      </dgm:t>
    </dgm:pt>
    <dgm:pt modelId="{AA31117C-2143-41FB-AD5B-5400423A66EF}" type="sibTrans" cxnId="{B4225C8F-6717-4DE4-872D-E9A62982BB45}">
      <dgm:prSet/>
      <dgm:spPr/>
      <dgm:t>
        <a:bodyPr/>
        <a:lstStyle/>
        <a:p>
          <a:endParaRPr lang="pt-BR" sz="1200" b="1"/>
        </a:p>
      </dgm:t>
    </dgm:pt>
    <dgm:pt modelId="{FAF889C0-A268-417B-9C06-C58643179C1B}" type="parTrans" cxnId="{B4225C8F-6717-4DE4-872D-E9A62982BB45}">
      <dgm:prSet/>
      <dgm:spPr/>
      <dgm:t>
        <a:bodyPr/>
        <a:lstStyle/>
        <a:p>
          <a:endParaRPr lang="pt-BR" sz="1200" b="1"/>
        </a:p>
      </dgm:t>
    </dgm:pt>
    <dgm:pt modelId="{5085E6BF-6001-4537-9CEF-33EEFF693DB7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	PCG – Prestação de Contas do Governador</a:t>
          </a:r>
          <a:endParaRPr lang="pt-BR" altLang="pt-BR" sz="2400" b="1" dirty="0"/>
        </a:p>
      </dgm:t>
    </dgm:pt>
    <dgm:pt modelId="{31433028-1F0D-4F78-AA2B-150F47DDD0D5}" type="sibTrans" cxnId="{0787106D-2515-45B5-8C7A-989810E861FE}">
      <dgm:prSet/>
      <dgm:spPr/>
      <dgm:t>
        <a:bodyPr/>
        <a:lstStyle/>
        <a:p>
          <a:endParaRPr lang="pt-BR" sz="1200" b="1"/>
        </a:p>
      </dgm:t>
    </dgm:pt>
    <dgm:pt modelId="{0D32B225-9558-4580-8297-8A023C5F7742}" type="parTrans" cxnId="{0787106D-2515-45B5-8C7A-989810E861FE}">
      <dgm:prSet/>
      <dgm:spPr/>
      <dgm:t>
        <a:bodyPr/>
        <a:lstStyle/>
        <a:p>
          <a:endParaRPr lang="pt-BR" sz="1200" b="1"/>
        </a:p>
      </dgm:t>
    </dgm:pt>
    <dgm:pt modelId="{F1C6652C-4135-4E14-9D57-243EAD5B2E54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	PCA – Prestação de Contas de Administrador</a:t>
          </a:r>
          <a:endParaRPr lang="pt-BR" altLang="pt-BR" sz="2400" b="1" dirty="0"/>
        </a:p>
      </dgm:t>
    </dgm:pt>
    <dgm:pt modelId="{983FA7FB-3C27-43A7-A872-77B73DE02378}" type="sibTrans" cxnId="{A4C9E612-561D-43EF-86A1-417B3E0A7620}">
      <dgm:prSet/>
      <dgm:spPr/>
      <dgm:t>
        <a:bodyPr/>
        <a:lstStyle/>
        <a:p>
          <a:endParaRPr lang="pt-BR" sz="1200" b="1"/>
        </a:p>
      </dgm:t>
    </dgm:pt>
    <dgm:pt modelId="{AB969FFB-975B-4F0E-99E3-BA5FFFE582DF}" type="parTrans" cxnId="{A4C9E612-561D-43EF-86A1-417B3E0A7620}">
      <dgm:prSet/>
      <dgm:spPr/>
      <dgm:t>
        <a:bodyPr/>
        <a:lstStyle/>
        <a:p>
          <a:endParaRPr lang="pt-BR" sz="1200" b="1"/>
        </a:p>
      </dgm:t>
    </dgm:pt>
    <dgm:pt modelId="{51EAEE9A-727D-40EE-94CF-A3D5FD7D645F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	LRF – Lei de Responsabilidade Fiscal</a:t>
          </a:r>
          <a:endParaRPr lang="pt-BR" altLang="pt-BR" sz="2400" b="1" dirty="0"/>
        </a:p>
      </dgm:t>
    </dgm:pt>
    <dgm:pt modelId="{9C6E590E-D0A7-4889-A6F4-32298BA77E4E}" type="sibTrans" cxnId="{871BF090-7D32-4F88-B39E-106492205310}">
      <dgm:prSet/>
      <dgm:spPr/>
      <dgm:t>
        <a:bodyPr/>
        <a:lstStyle/>
        <a:p>
          <a:endParaRPr lang="pt-BR" sz="1200" b="1"/>
        </a:p>
      </dgm:t>
    </dgm:pt>
    <dgm:pt modelId="{C5877961-03C6-4F78-B15D-63106E129EBA}" type="parTrans" cxnId="{871BF090-7D32-4F88-B39E-106492205310}">
      <dgm:prSet/>
      <dgm:spPr/>
      <dgm:t>
        <a:bodyPr/>
        <a:lstStyle/>
        <a:p>
          <a:endParaRPr lang="pt-BR" sz="1200" b="1"/>
        </a:p>
      </dgm:t>
    </dgm:pt>
    <dgm:pt modelId="{00F7F05F-AF0A-483B-9859-BC81BA453636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	ELC / LCC – Licitações e Contratos</a:t>
          </a:r>
          <a:endParaRPr lang="pt-BR" altLang="pt-BR" sz="2400" b="1" dirty="0"/>
        </a:p>
      </dgm:t>
    </dgm:pt>
    <dgm:pt modelId="{7C18CCB3-DD8D-442C-A662-38B714470DA5}" type="sibTrans" cxnId="{2A4DDB40-170D-4E92-A131-B8ED3BC7CC0B}">
      <dgm:prSet/>
      <dgm:spPr/>
      <dgm:t>
        <a:bodyPr/>
        <a:lstStyle/>
        <a:p>
          <a:endParaRPr lang="pt-BR" sz="1200" b="1"/>
        </a:p>
      </dgm:t>
    </dgm:pt>
    <dgm:pt modelId="{146C5494-8EB2-4483-BBD8-8F46D74388B9}" type="parTrans" cxnId="{2A4DDB40-170D-4E92-A131-B8ED3BC7CC0B}">
      <dgm:prSet/>
      <dgm:spPr/>
      <dgm:t>
        <a:bodyPr/>
        <a:lstStyle/>
        <a:p>
          <a:endParaRPr lang="pt-BR" sz="1200" b="1"/>
        </a:p>
      </dgm:t>
    </dgm:pt>
    <dgm:pt modelId="{4D3C4C74-4280-4B39-B089-00EFB5CF29BD}" type="sibTrans" cxnId="{068B798B-671C-4508-A27D-1351854807E1}">
      <dgm:prSet/>
      <dgm:spPr/>
      <dgm:t>
        <a:bodyPr/>
        <a:lstStyle/>
        <a:p>
          <a:endParaRPr lang="pt-BR" sz="1200" b="1"/>
        </a:p>
      </dgm:t>
    </dgm:pt>
    <dgm:pt modelId="{C5CFA6D9-6505-40DC-BF8C-AB39CBCBAEE4}" type="parTrans" cxnId="{068B798B-671C-4508-A27D-1351854807E1}">
      <dgm:prSet/>
      <dgm:spPr/>
      <dgm:t>
        <a:bodyPr/>
        <a:lstStyle/>
        <a:p>
          <a:endParaRPr lang="pt-BR" sz="1200" b="1"/>
        </a:p>
      </dgm:t>
    </dgm:pt>
    <dgm:pt modelId="{16BB1979-8F7C-4F5C-9B62-9C79C4471141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	DEN / REP – Denúncia / Representação</a:t>
          </a:r>
          <a:endParaRPr lang="pt-BR" altLang="pt-BR" sz="2400" b="1" dirty="0"/>
        </a:p>
      </dgm:t>
    </dgm:pt>
    <dgm:pt modelId="{BB97C9B1-0D60-4994-B468-EC34F5F4433D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	CON – Consulta</a:t>
          </a:r>
          <a:endParaRPr lang="pt-BR" altLang="pt-BR" sz="2400" b="1" dirty="0"/>
        </a:p>
      </dgm:t>
    </dgm:pt>
    <dgm:pt modelId="{640BAE64-DC32-4CC7-843B-EDF22DFBB429}" type="sibTrans" cxnId="{C8AC037A-43C5-4F3D-AF86-F018D2FE5CFE}">
      <dgm:prSet/>
      <dgm:spPr/>
      <dgm:t>
        <a:bodyPr/>
        <a:lstStyle/>
        <a:p>
          <a:endParaRPr lang="pt-BR" sz="1200" b="1"/>
        </a:p>
      </dgm:t>
    </dgm:pt>
    <dgm:pt modelId="{C4B6D9F4-E2F0-4C17-9E8B-F5D9412FD4B3}" type="parTrans" cxnId="{C8AC037A-43C5-4F3D-AF86-F018D2FE5CFE}">
      <dgm:prSet/>
      <dgm:spPr/>
      <dgm:t>
        <a:bodyPr/>
        <a:lstStyle/>
        <a:p>
          <a:endParaRPr lang="pt-BR" sz="1200" b="1"/>
        </a:p>
      </dgm:t>
    </dgm:pt>
    <dgm:pt modelId="{F77BAA8E-3DFB-4B1E-8122-17F04DAFE2F5}">
      <dgm:prSet phldrT="[Texto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pt-BR" altLang="pt-BR" sz="2400" b="1" dirty="0" smtClean="0"/>
            <a:t>		APE – Atos de Pessoal</a:t>
          </a:r>
          <a:endParaRPr lang="pt-BR" sz="2400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59E99-2063-40A3-A528-95357B2973BF}" type="sibTrans" cxnId="{D9AB1CF3-AFFF-4A4B-ABEA-897137C41BF5}">
      <dgm:prSet/>
      <dgm:spPr/>
      <dgm:t>
        <a:bodyPr/>
        <a:lstStyle/>
        <a:p>
          <a:endParaRPr lang="pt-BR" sz="1200" b="1">
            <a:ln>
              <a:noFill/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1B1166-5C87-4B9A-801F-53B3098432A5}" type="parTrans" cxnId="{D9AB1CF3-AFFF-4A4B-ABEA-897137C41BF5}">
      <dgm:prSet/>
      <dgm:spPr/>
      <dgm:t>
        <a:bodyPr/>
        <a:lstStyle/>
        <a:p>
          <a:endParaRPr lang="pt-BR" sz="1200" b="1">
            <a:ln>
              <a:noFill/>
            </a:ln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EE299E-7A39-4CAB-A433-6D017812399D}" type="sibTrans" cxnId="{F23A3A4B-5627-4979-88F5-2CEB90AD20F8}">
      <dgm:prSet/>
      <dgm:spPr/>
      <dgm:t>
        <a:bodyPr/>
        <a:lstStyle/>
        <a:p>
          <a:endParaRPr lang="pt-BR" sz="1200" b="1"/>
        </a:p>
      </dgm:t>
    </dgm:pt>
    <dgm:pt modelId="{4453102A-7B47-4C2C-8125-5C740FE86480}" type="parTrans" cxnId="{F23A3A4B-5627-4979-88F5-2CEB90AD20F8}">
      <dgm:prSet/>
      <dgm:spPr/>
      <dgm:t>
        <a:bodyPr/>
        <a:lstStyle/>
        <a:p>
          <a:endParaRPr lang="pt-BR" sz="1200" b="1"/>
        </a:p>
      </dgm:t>
    </dgm:pt>
    <dgm:pt modelId="{1240CFF1-6613-4B46-9434-0ADA30E3B1C2}" type="pres">
      <dgm:prSet presAssocID="{C93DECFA-74EF-4CCB-8607-8C50CC4D4A1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45138ED-4653-49F1-9157-B2D336F468E4}" type="pres">
      <dgm:prSet presAssocID="{B5EC96A8-A1B6-49E0-B188-27916E5243CB}" presName="compositeNode" presStyleCnt="0">
        <dgm:presLayoutVars>
          <dgm:bulletEnabled val="1"/>
        </dgm:presLayoutVars>
      </dgm:prSet>
      <dgm:spPr/>
    </dgm:pt>
    <dgm:pt modelId="{1AF383FA-99D9-4A71-9CA7-FE25DF5E7C5F}" type="pres">
      <dgm:prSet presAssocID="{B5EC96A8-A1B6-49E0-B188-27916E5243CB}" presName="image" presStyleLbl="fgImgPlace1" presStyleIdx="0" presStyleCnt="1" custScaleX="134635" custScaleY="153337" custLinFactNeighborX="-6136" custLinFactNeighborY="414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95B008CD-B80B-46A1-AE3A-0CCA7ACD2AD8}" type="pres">
      <dgm:prSet presAssocID="{B5EC96A8-A1B6-49E0-B188-27916E5243CB}" presName="childNode" presStyleLbl="node1" presStyleIdx="0" presStyleCnt="1" custScaleX="124929" custScaleY="122471" custLinFactNeighborX="820" custLinFactNeighborY="-242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26B4A-F4AE-42FD-AD35-9DBE7DA75FAC}" type="pres">
      <dgm:prSet presAssocID="{B5EC96A8-A1B6-49E0-B188-27916E5243CB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8BFB41-E4D1-4307-BDFC-F3612D23B711}" type="presOf" srcId="{B5EC96A8-A1B6-49E0-B188-27916E5243CB}" destId="{1E926B4A-F4AE-42FD-AD35-9DBE7DA75FAC}" srcOrd="0" destOrd="0" presId="urn:microsoft.com/office/officeart/2005/8/layout/hList2"/>
    <dgm:cxn modelId="{0787106D-2515-45B5-8C7A-989810E861FE}" srcId="{5085E6BF-6001-4537-9CEF-33EEFF693DB7}" destId="{195D8579-63DD-4AF0-ACF1-39150699769E}" srcOrd="0" destOrd="0" parTransId="{0D32B225-9558-4580-8297-8A023C5F7742}" sibTransId="{31433028-1F0D-4F78-AA2B-150F47DDD0D5}"/>
    <dgm:cxn modelId="{E7AF1099-1C8B-4DD2-B8B5-6F6E1629945D}" type="presOf" srcId="{00F7F05F-AF0A-483B-9859-BC81BA453636}" destId="{95B008CD-B80B-46A1-AE3A-0CCA7ACD2AD8}" srcOrd="0" destOrd="3" presId="urn:microsoft.com/office/officeart/2005/8/layout/hList2"/>
    <dgm:cxn modelId="{F1AEC075-8733-4A45-B26A-BE81FE975A62}" type="presOf" srcId="{16BB1979-8F7C-4F5C-9B62-9C79C4471141}" destId="{95B008CD-B80B-46A1-AE3A-0CCA7ACD2AD8}" srcOrd="0" destOrd="2" presId="urn:microsoft.com/office/officeart/2005/8/layout/hList2"/>
    <dgm:cxn modelId="{55016090-42C4-40BF-B63D-0AB1A80F5E85}" srcId="{14E33ABE-F924-41CF-8F9A-C3C96EE4F16C}" destId="{CFB5AB40-71CA-4D52-B31F-E6F1D10C1B14}" srcOrd="0" destOrd="0" parTransId="{A18E80FD-A102-4B58-B4E1-AE85207EAC4B}" sibTransId="{6EA07873-4921-4865-9B88-202476875F00}"/>
    <dgm:cxn modelId="{B1A12756-1BA8-4D39-A3F2-297D306DB1C7}" srcId="{C93DECFA-74EF-4CCB-8607-8C50CC4D4A16}" destId="{B5EC96A8-A1B6-49E0-B188-27916E5243CB}" srcOrd="0" destOrd="0" parTransId="{C5BEDAD2-D889-4BE4-94F6-4C69EAFDA602}" sibTransId="{9E22DA29-4DE7-4CBC-9F00-E7EE8B78B9A2}"/>
    <dgm:cxn modelId="{EBD13933-C5A5-4CD2-AA6D-1F6379548E42}" type="presOf" srcId="{5085E6BF-6001-4537-9CEF-33EEFF693DB7}" destId="{95B008CD-B80B-46A1-AE3A-0CCA7ACD2AD8}" srcOrd="0" destOrd="6" presId="urn:microsoft.com/office/officeart/2005/8/layout/hList2"/>
    <dgm:cxn modelId="{C269492C-3BA2-43BA-8D4B-4D58B9772355}" type="presOf" srcId="{BB97C9B1-0D60-4994-B468-EC34F5F4433D}" destId="{95B008CD-B80B-46A1-AE3A-0CCA7ACD2AD8}" srcOrd="0" destOrd="1" presId="urn:microsoft.com/office/officeart/2005/8/layout/hList2"/>
    <dgm:cxn modelId="{78D5E2BD-44E7-41F1-899B-E5F1B54C46D3}" type="presOf" srcId="{F77BAA8E-3DFB-4B1E-8122-17F04DAFE2F5}" destId="{95B008CD-B80B-46A1-AE3A-0CCA7ACD2AD8}" srcOrd="0" destOrd="0" presId="urn:microsoft.com/office/officeart/2005/8/layout/hList2"/>
    <dgm:cxn modelId="{F23A3A4B-5627-4979-88F5-2CEB90AD20F8}" srcId="{F77BAA8E-3DFB-4B1E-8122-17F04DAFE2F5}" destId="{BB97C9B1-0D60-4994-B468-EC34F5F4433D}" srcOrd="0" destOrd="0" parTransId="{4453102A-7B47-4C2C-8125-5C740FE86480}" sibTransId="{21EE299E-7A39-4CAB-A433-6D017812399D}"/>
    <dgm:cxn modelId="{068B798B-671C-4508-A27D-1351854807E1}" srcId="{00F7F05F-AF0A-483B-9859-BC81BA453636}" destId="{51EAEE9A-727D-40EE-94CF-A3D5FD7D645F}" srcOrd="0" destOrd="0" parTransId="{C5CFA6D9-6505-40DC-BF8C-AB39CBCBAEE4}" sibTransId="{4D3C4C74-4280-4B39-B089-00EFB5CF29BD}"/>
    <dgm:cxn modelId="{C8AC037A-43C5-4F3D-AF86-F018D2FE5CFE}" srcId="{BB97C9B1-0D60-4994-B468-EC34F5F4433D}" destId="{16BB1979-8F7C-4F5C-9B62-9C79C4471141}" srcOrd="0" destOrd="0" parTransId="{C4B6D9F4-E2F0-4C17-9E8B-F5D9412FD4B3}" sibTransId="{640BAE64-DC32-4CC7-843B-EDF22DFBB429}"/>
    <dgm:cxn modelId="{871BF090-7D32-4F88-B39E-106492205310}" srcId="{51EAEE9A-727D-40EE-94CF-A3D5FD7D645F}" destId="{F1C6652C-4135-4E14-9D57-243EAD5B2E54}" srcOrd="0" destOrd="0" parTransId="{C5877961-03C6-4F78-B15D-63106E129EBA}" sibTransId="{9C6E590E-D0A7-4889-A6F4-32298BA77E4E}"/>
    <dgm:cxn modelId="{6F4E4D19-2C67-4E1D-A13F-B05BBE9DFF91}" type="presOf" srcId="{CFB5AB40-71CA-4D52-B31F-E6F1D10C1B14}" destId="{95B008CD-B80B-46A1-AE3A-0CCA7ACD2AD8}" srcOrd="0" destOrd="10" presId="urn:microsoft.com/office/officeart/2005/8/layout/hList2"/>
    <dgm:cxn modelId="{2E0CDEBE-4230-4B63-A7E2-D8F6A7777481}" type="presOf" srcId="{195D8579-63DD-4AF0-ACF1-39150699769E}" destId="{95B008CD-B80B-46A1-AE3A-0CCA7ACD2AD8}" srcOrd="0" destOrd="7" presId="urn:microsoft.com/office/officeart/2005/8/layout/hList2"/>
    <dgm:cxn modelId="{2A4DDB40-170D-4E92-A131-B8ED3BC7CC0B}" srcId="{B5EC96A8-A1B6-49E0-B188-27916E5243CB}" destId="{00F7F05F-AF0A-483B-9859-BC81BA453636}" srcOrd="1" destOrd="0" parTransId="{146C5494-8EB2-4483-BBD8-8F46D74388B9}" sibTransId="{7C18CCB3-DD8D-442C-A662-38B714470DA5}"/>
    <dgm:cxn modelId="{09AF79CB-3BF1-4915-8D70-8CA9DC62E208}" type="presOf" srcId="{3789B701-AA60-47C7-9E4A-5FFD0D3A4D59}" destId="{95B008CD-B80B-46A1-AE3A-0CCA7ACD2AD8}" srcOrd="0" destOrd="8" presId="urn:microsoft.com/office/officeart/2005/8/layout/hList2"/>
    <dgm:cxn modelId="{B4225C8F-6717-4DE4-872D-E9A62982BB45}" srcId="{195D8579-63DD-4AF0-ACF1-39150699769E}" destId="{3789B701-AA60-47C7-9E4A-5FFD0D3A4D59}" srcOrd="0" destOrd="0" parTransId="{FAF889C0-A268-417B-9C06-C58643179C1B}" sibTransId="{AA31117C-2143-41FB-AD5B-5400423A66EF}"/>
    <dgm:cxn modelId="{73E26A57-6473-42E5-AEB0-C14E0A6C7D42}" type="presOf" srcId="{14E33ABE-F924-41CF-8F9A-C3C96EE4F16C}" destId="{95B008CD-B80B-46A1-AE3A-0CCA7ACD2AD8}" srcOrd="0" destOrd="9" presId="urn:microsoft.com/office/officeart/2005/8/layout/hList2"/>
    <dgm:cxn modelId="{177AC728-A914-446F-98D1-864D2AA55C08}" type="presOf" srcId="{51EAEE9A-727D-40EE-94CF-A3D5FD7D645F}" destId="{95B008CD-B80B-46A1-AE3A-0CCA7ACD2AD8}" srcOrd="0" destOrd="4" presId="urn:microsoft.com/office/officeart/2005/8/layout/hList2"/>
    <dgm:cxn modelId="{07CB4C22-7C13-4AD5-B941-E982448BB5FF}" type="presOf" srcId="{F1C6652C-4135-4E14-9D57-243EAD5B2E54}" destId="{95B008CD-B80B-46A1-AE3A-0CCA7ACD2AD8}" srcOrd="0" destOrd="5" presId="urn:microsoft.com/office/officeart/2005/8/layout/hList2"/>
    <dgm:cxn modelId="{D9AB1CF3-AFFF-4A4B-ABEA-897137C41BF5}" srcId="{B5EC96A8-A1B6-49E0-B188-27916E5243CB}" destId="{F77BAA8E-3DFB-4B1E-8122-17F04DAFE2F5}" srcOrd="0" destOrd="0" parTransId="{831B1166-5C87-4B9A-801F-53B3098432A5}" sibTransId="{A8B59E99-2063-40A3-A528-95357B2973BF}"/>
    <dgm:cxn modelId="{A4C9E612-561D-43EF-86A1-417B3E0A7620}" srcId="{F1C6652C-4135-4E14-9D57-243EAD5B2E54}" destId="{5085E6BF-6001-4537-9CEF-33EEFF693DB7}" srcOrd="0" destOrd="0" parTransId="{AB969FFB-975B-4F0E-99E3-BA5FFFE582DF}" sibTransId="{983FA7FB-3C27-43A7-A872-77B73DE02378}"/>
    <dgm:cxn modelId="{8B8A124D-A4B0-4591-8E87-2F81B818C76B}" srcId="{3789B701-AA60-47C7-9E4A-5FFD0D3A4D59}" destId="{14E33ABE-F924-41CF-8F9A-C3C96EE4F16C}" srcOrd="0" destOrd="0" parTransId="{615EF8A7-4486-4198-9117-FCB087765B71}" sibTransId="{56B04375-2800-4671-AAE0-FC4D31984F67}"/>
    <dgm:cxn modelId="{A78D5B86-6500-4318-BBE4-D66C97323544}" type="presOf" srcId="{C93DECFA-74EF-4CCB-8607-8C50CC4D4A16}" destId="{1240CFF1-6613-4B46-9434-0ADA30E3B1C2}" srcOrd="0" destOrd="0" presId="urn:microsoft.com/office/officeart/2005/8/layout/hList2"/>
    <dgm:cxn modelId="{D45FC2C3-74C4-4CBF-9A3F-C6BB4A189BE2}" type="presParOf" srcId="{1240CFF1-6613-4B46-9434-0ADA30E3B1C2}" destId="{545138ED-4653-49F1-9157-B2D336F468E4}" srcOrd="0" destOrd="0" presId="urn:microsoft.com/office/officeart/2005/8/layout/hList2"/>
    <dgm:cxn modelId="{A89CA675-1B05-4C8F-A74B-A8DB60A98F79}" type="presParOf" srcId="{545138ED-4653-49F1-9157-B2D336F468E4}" destId="{1AF383FA-99D9-4A71-9CA7-FE25DF5E7C5F}" srcOrd="0" destOrd="0" presId="urn:microsoft.com/office/officeart/2005/8/layout/hList2"/>
    <dgm:cxn modelId="{2E611DE4-A18C-4AC4-814F-7E1E2D7BD4CF}" type="presParOf" srcId="{545138ED-4653-49F1-9157-B2D336F468E4}" destId="{95B008CD-B80B-46A1-AE3A-0CCA7ACD2AD8}" srcOrd="1" destOrd="0" presId="urn:microsoft.com/office/officeart/2005/8/layout/hList2"/>
    <dgm:cxn modelId="{C2C7765E-72F7-47A4-9615-B0787E4C099C}" type="presParOf" srcId="{545138ED-4653-49F1-9157-B2D336F468E4}" destId="{1E926B4A-F4AE-42FD-AD35-9DBE7DA75FAC}" srcOrd="2" destOrd="0" presId="urn:microsoft.com/office/officeart/2005/8/layout/hList2"/>
  </dgm:cxnLst>
  <dgm:bg>
    <a:noFill/>
    <a:effectLst>
      <a:outerShdw blurRad="50800" dist="50800" dir="5400000" algn="ctr" rotWithShape="0">
        <a:schemeClr val="accent2">
          <a:lumMod val="75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93A69-AAC4-461B-8587-94742C8E8BE4}" type="doc">
      <dgm:prSet loTypeId="urn:microsoft.com/office/officeart/2005/8/layout/hierarchy5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ECCB39E-FD9E-4166-BABD-E8B8A9CF4C40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800" b="1" dirty="0" smtClean="0"/>
            <a:t>Meios de Comunicação</a:t>
          </a:r>
          <a:endParaRPr lang="pt-BR" sz="1800" b="1" dirty="0"/>
        </a:p>
      </dgm:t>
    </dgm:pt>
    <dgm:pt modelId="{3FA2E76D-C906-48CE-BFAF-DA865ADD7267}" type="parTrans" cxnId="{6CE498F1-449B-434A-916A-5DE0C1185A0B}">
      <dgm:prSet/>
      <dgm:spPr/>
      <dgm:t>
        <a:bodyPr/>
        <a:lstStyle/>
        <a:p>
          <a:endParaRPr lang="pt-BR" sz="1800" b="1"/>
        </a:p>
      </dgm:t>
    </dgm:pt>
    <dgm:pt modelId="{B87E1E8B-C3F8-4D58-89D7-5C2EC19C0E7B}" type="sibTrans" cxnId="{6CE498F1-449B-434A-916A-5DE0C1185A0B}">
      <dgm:prSet/>
      <dgm:spPr/>
      <dgm:t>
        <a:bodyPr/>
        <a:lstStyle/>
        <a:p>
          <a:endParaRPr lang="pt-BR" sz="1800" b="1"/>
        </a:p>
      </dgm:t>
    </dgm:pt>
    <dgm:pt modelId="{39597698-6FE3-4D3C-87CC-CC1959BA437C}">
      <dgm:prSet phldrT="[Texto]" custT="1"/>
      <dgm:spPr/>
      <dgm:t>
        <a:bodyPr/>
        <a:lstStyle/>
        <a:p>
          <a:r>
            <a:rPr lang="pt-BR" sz="1800" b="1" dirty="0" smtClean="0"/>
            <a:t>WhatsApp</a:t>
          </a:r>
          <a:endParaRPr lang="pt-BR" sz="1800" b="1" dirty="0"/>
        </a:p>
      </dgm:t>
    </dgm:pt>
    <dgm:pt modelId="{B04F2E27-9A42-4A22-83C3-D56E9945CB31}" type="parTrans" cxnId="{E336D660-8A03-447B-A2BC-1BBF699107C4}">
      <dgm:prSet custT="1"/>
      <dgm:spPr/>
      <dgm:t>
        <a:bodyPr/>
        <a:lstStyle/>
        <a:p>
          <a:endParaRPr lang="pt-BR" sz="1800" b="1"/>
        </a:p>
      </dgm:t>
    </dgm:pt>
    <dgm:pt modelId="{21710E93-AA8C-4D1E-ABE2-D22B8977DE13}" type="sibTrans" cxnId="{E336D660-8A03-447B-A2BC-1BBF699107C4}">
      <dgm:prSet/>
      <dgm:spPr/>
      <dgm:t>
        <a:bodyPr/>
        <a:lstStyle/>
        <a:p>
          <a:endParaRPr lang="pt-BR" sz="1800" b="1"/>
        </a:p>
      </dgm:t>
    </dgm:pt>
    <dgm:pt modelId="{DA2E85AF-FDFC-44B7-B7E4-E115FFD6EBD5}">
      <dgm:prSet phldrT="[Texto]" custT="1"/>
      <dgm:spPr/>
      <dgm:t>
        <a:bodyPr/>
        <a:lstStyle/>
        <a:p>
          <a:r>
            <a:rPr lang="pt-BR" sz="1800" b="1" dirty="0" smtClean="0"/>
            <a:t>Atendimento Pessoal</a:t>
          </a:r>
          <a:endParaRPr lang="pt-BR" sz="1800" b="1" dirty="0"/>
        </a:p>
      </dgm:t>
    </dgm:pt>
    <dgm:pt modelId="{67F00DD2-EF86-4CD3-97CB-BA57E6477F7F}" type="parTrans" cxnId="{FCE28898-B4A9-4379-956B-9547612EB610}">
      <dgm:prSet custT="1"/>
      <dgm:spPr/>
      <dgm:t>
        <a:bodyPr/>
        <a:lstStyle/>
        <a:p>
          <a:endParaRPr lang="pt-BR" sz="1800" b="1"/>
        </a:p>
      </dgm:t>
    </dgm:pt>
    <dgm:pt modelId="{082689F9-04AE-4D90-B2FC-F73F34330543}" type="sibTrans" cxnId="{FCE28898-B4A9-4379-956B-9547612EB610}">
      <dgm:prSet/>
      <dgm:spPr/>
      <dgm:t>
        <a:bodyPr/>
        <a:lstStyle/>
        <a:p>
          <a:endParaRPr lang="pt-BR" sz="1800" b="1"/>
        </a:p>
      </dgm:t>
    </dgm:pt>
    <dgm:pt modelId="{493DC40B-168A-48A7-9F3B-9A4FF8DB7031}">
      <dgm:prSet phldrT="[Texto]" custT="1"/>
      <dgm:spPr/>
      <dgm:t>
        <a:bodyPr/>
        <a:lstStyle/>
        <a:p>
          <a:r>
            <a:rPr lang="pt-BR" sz="1800" b="1" dirty="0" smtClean="0"/>
            <a:t>Carta</a:t>
          </a:r>
          <a:endParaRPr lang="pt-BR" sz="1800" b="1" dirty="0"/>
        </a:p>
      </dgm:t>
    </dgm:pt>
    <dgm:pt modelId="{DF26E030-7E1A-4729-978C-7C914C64467C}" type="parTrans" cxnId="{BB4FD962-42ED-425C-B099-D309DFDAB18B}">
      <dgm:prSet custT="1"/>
      <dgm:spPr/>
      <dgm:t>
        <a:bodyPr/>
        <a:lstStyle/>
        <a:p>
          <a:endParaRPr lang="pt-BR" sz="1800" b="1"/>
        </a:p>
      </dgm:t>
    </dgm:pt>
    <dgm:pt modelId="{2E18AE28-53A1-42F7-839C-5686D7594688}" type="sibTrans" cxnId="{BB4FD962-42ED-425C-B099-D309DFDAB18B}">
      <dgm:prSet/>
      <dgm:spPr/>
      <dgm:t>
        <a:bodyPr/>
        <a:lstStyle/>
        <a:p>
          <a:endParaRPr lang="pt-BR" sz="1800" b="1"/>
        </a:p>
      </dgm:t>
    </dgm:pt>
    <dgm:pt modelId="{3B40A1F9-9D40-4BB7-B0AC-D148CF5F4D3A}">
      <dgm:prSet phldrT="[Texto]" custT="1"/>
      <dgm:spPr/>
      <dgm:t>
        <a:bodyPr/>
        <a:lstStyle/>
        <a:p>
          <a:r>
            <a:rPr lang="pt-BR" sz="1800" b="1" dirty="0" smtClean="0"/>
            <a:t>E-mail</a:t>
          </a:r>
          <a:endParaRPr lang="pt-BR" sz="1800" b="1" dirty="0"/>
        </a:p>
      </dgm:t>
    </dgm:pt>
    <dgm:pt modelId="{6F71B7C5-117A-4CEC-B5FE-B87103447297}" type="parTrans" cxnId="{077013D5-CF65-4001-9BB2-B6C61BA309E5}">
      <dgm:prSet custT="1"/>
      <dgm:spPr/>
      <dgm:t>
        <a:bodyPr/>
        <a:lstStyle/>
        <a:p>
          <a:endParaRPr lang="pt-BR" sz="1800" b="1"/>
        </a:p>
      </dgm:t>
    </dgm:pt>
    <dgm:pt modelId="{BA79D537-5743-4979-9BB1-9BD72141F427}" type="sibTrans" cxnId="{077013D5-CF65-4001-9BB2-B6C61BA309E5}">
      <dgm:prSet/>
      <dgm:spPr/>
      <dgm:t>
        <a:bodyPr/>
        <a:lstStyle/>
        <a:p>
          <a:endParaRPr lang="pt-BR" sz="1800" b="1"/>
        </a:p>
      </dgm:t>
    </dgm:pt>
    <dgm:pt modelId="{18B332E6-B4F0-4E7B-8E95-6AB8E025F031}">
      <dgm:prSet phldrT="[Texto]" custT="1"/>
      <dgm:spPr/>
      <dgm:t>
        <a:bodyPr/>
        <a:lstStyle/>
        <a:p>
          <a:r>
            <a:rPr lang="pt-BR" sz="1800" b="1" dirty="0" smtClean="0"/>
            <a:t>Portal</a:t>
          </a:r>
          <a:endParaRPr lang="pt-BR" sz="1800" b="1" dirty="0"/>
        </a:p>
      </dgm:t>
    </dgm:pt>
    <dgm:pt modelId="{7653DC4C-DDC2-4C5E-ABA1-407F7C5EDE0C}" type="parTrans" cxnId="{30B5ACDA-170D-4897-A6A0-82393F4E08E8}">
      <dgm:prSet custT="1"/>
      <dgm:spPr/>
      <dgm:t>
        <a:bodyPr/>
        <a:lstStyle/>
        <a:p>
          <a:endParaRPr lang="pt-BR" sz="1800" b="1"/>
        </a:p>
      </dgm:t>
    </dgm:pt>
    <dgm:pt modelId="{46E1D2BB-F236-4B6A-9137-9D0D7ACCB338}" type="sibTrans" cxnId="{30B5ACDA-170D-4897-A6A0-82393F4E08E8}">
      <dgm:prSet/>
      <dgm:spPr/>
      <dgm:t>
        <a:bodyPr/>
        <a:lstStyle/>
        <a:p>
          <a:endParaRPr lang="pt-BR" sz="1800" b="1"/>
        </a:p>
      </dgm:t>
    </dgm:pt>
    <dgm:pt modelId="{D3A94AA2-C960-44E6-9B66-5B62FD0984D6}" type="pres">
      <dgm:prSet presAssocID="{17793A69-AAC4-461B-8587-94742C8E8BE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E20167-BDD6-4370-9CDA-FA2F8E3A286D}" type="pres">
      <dgm:prSet presAssocID="{17793A69-AAC4-461B-8587-94742C8E8BE4}" presName="hierFlow" presStyleCnt="0"/>
      <dgm:spPr/>
    </dgm:pt>
    <dgm:pt modelId="{40B8DB9B-401C-400C-9435-616337806519}" type="pres">
      <dgm:prSet presAssocID="{17793A69-AAC4-461B-8587-94742C8E8BE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43233FA-D17C-4291-A0D9-47FEA6406A5C}" type="pres">
      <dgm:prSet presAssocID="{5ECCB39E-FD9E-4166-BABD-E8B8A9CF4C40}" presName="Name17" presStyleCnt="0"/>
      <dgm:spPr/>
    </dgm:pt>
    <dgm:pt modelId="{FBEB8CC3-9DDD-4C1E-A932-215C6D1F5EA7}" type="pres">
      <dgm:prSet presAssocID="{5ECCB39E-FD9E-4166-BABD-E8B8A9CF4C4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ED90CFB-EF95-4C0F-890A-9B8BC7CFDB94}" type="pres">
      <dgm:prSet presAssocID="{5ECCB39E-FD9E-4166-BABD-E8B8A9CF4C40}" presName="hierChild2" presStyleCnt="0"/>
      <dgm:spPr/>
    </dgm:pt>
    <dgm:pt modelId="{7029779B-AC78-4E9C-94A1-B72320C0D210}" type="pres">
      <dgm:prSet presAssocID="{B04F2E27-9A42-4A22-83C3-D56E9945CB31}" presName="Name25" presStyleLbl="parChTrans1D2" presStyleIdx="0" presStyleCnt="5"/>
      <dgm:spPr/>
      <dgm:t>
        <a:bodyPr/>
        <a:lstStyle/>
        <a:p>
          <a:endParaRPr lang="pt-BR"/>
        </a:p>
      </dgm:t>
    </dgm:pt>
    <dgm:pt modelId="{54F594CF-2A60-4740-9055-4E41C1768863}" type="pres">
      <dgm:prSet presAssocID="{B04F2E27-9A42-4A22-83C3-D56E9945CB31}" presName="connTx" presStyleLbl="parChTrans1D2" presStyleIdx="0" presStyleCnt="5"/>
      <dgm:spPr/>
      <dgm:t>
        <a:bodyPr/>
        <a:lstStyle/>
        <a:p>
          <a:endParaRPr lang="pt-BR"/>
        </a:p>
      </dgm:t>
    </dgm:pt>
    <dgm:pt modelId="{BD2A65DA-EF11-4EE6-9B44-F17593D65956}" type="pres">
      <dgm:prSet presAssocID="{39597698-6FE3-4D3C-87CC-CC1959BA437C}" presName="Name30" presStyleCnt="0"/>
      <dgm:spPr/>
    </dgm:pt>
    <dgm:pt modelId="{8B1EDAC5-BA27-4B1D-AA7D-5A0FE46C2389}" type="pres">
      <dgm:prSet presAssocID="{39597698-6FE3-4D3C-87CC-CC1959BA437C}" presName="level2Shape" presStyleLbl="node2" presStyleIdx="0" presStyleCnt="5"/>
      <dgm:spPr/>
      <dgm:t>
        <a:bodyPr/>
        <a:lstStyle/>
        <a:p>
          <a:endParaRPr lang="pt-BR"/>
        </a:p>
      </dgm:t>
    </dgm:pt>
    <dgm:pt modelId="{6D59BD8A-E475-4858-9D98-27F5AF4C3C45}" type="pres">
      <dgm:prSet presAssocID="{39597698-6FE3-4D3C-87CC-CC1959BA437C}" presName="hierChild3" presStyleCnt="0"/>
      <dgm:spPr/>
    </dgm:pt>
    <dgm:pt modelId="{0DDF776C-2B0B-490E-A43B-897331E8FA34}" type="pres">
      <dgm:prSet presAssocID="{67F00DD2-EF86-4CD3-97CB-BA57E6477F7F}" presName="Name25" presStyleLbl="parChTrans1D2" presStyleIdx="1" presStyleCnt="5"/>
      <dgm:spPr/>
      <dgm:t>
        <a:bodyPr/>
        <a:lstStyle/>
        <a:p>
          <a:endParaRPr lang="pt-BR"/>
        </a:p>
      </dgm:t>
    </dgm:pt>
    <dgm:pt modelId="{BEF9D84F-6B55-4E08-86D2-06D613E991F3}" type="pres">
      <dgm:prSet presAssocID="{67F00DD2-EF86-4CD3-97CB-BA57E6477F7F}" presName="connTx" presStyleLbl="parChTrans1D2" presStyleIdx="1" presStyleCnt="5"/>
      <dgm:spPr/>
      <dgm:t>
        <a:bodyPr/>
        <a:lstStyle/>
        <a:p>
          <a:endParaRPr lang="pt-BR"/>
        </a:p>
      </dgm:t>
    </dgm:pt>
    <dgm:pt modelId="{A551DCD7-C6DF-493E-B819-EC487FEAEF9A}" type="pres">
      <dgm:prSet presAssocID="{DA2E85AF-FDFC-44B7-B7E4-E115FFD6EBD5}" presName="Name30" presStyleCnt="0"/>
      <dgm:spPr/>
    </dgm:pt>
    <dgm:pt modelId="{7E84ED5D-04F3-4AD2-934A-8411B701905B}" type="pres">
      <dgm:prSet presAssocID="{DA2E85AF-FDFC-44B7-B7E4-E115FFD6EBD5}" presName="level2Shape" presStyleLbl="node2" presStyleIdx="1" presStyleCnt="5"/>
      <dgm:spPr/>
      <dgm:t>
        <a:bodyPr/>
        <a:lstStyle/>
        <a:p>
          <a:endParaRPr lang="pt-BR"/>
        </a:p>
      </dgm:t>
    </dgm:pt>
    <dgm:pt modelId="{C4586506-46F5-4CEB-B666-3A4F47E8F161}" type="pres">
      <dgm:prSet presAssocID="{DA2E85AF-FDFC-44B7-B7E4-E115FFD6EBD5}" presName="hierChild3" presStyleCnt="0"/>
      <dgm:spPr/>
    </dgm:pt>
    <dgm:pt modelId="{5D3792AE-962A-4877-9D3D-FBAE1CD1F8B5}" type="pres">
      <dgm:prSet presAssocID="{DF26E030-7E1A-4729-978C-7C914C64467C}" presName="Name25" presStyleLbl="parChTrans1D2" presStyleIdx="2" presStyleCnt="5"/>
      <dgm:spPr/>
      <dgm:t>
        <a:bodyPr/>
        <a:lstStyle/>
        <a:p>
          <a:endParaRPr lang="pt-BR"/>
        </a:p>
      </dgm:t>
    </dgm:pt>
    <dgm:pt modelId="{DEDECE73-AFC0-45EF-9594-8299F34A9A1D}" type="pres">
      <dgm:prSet presAssocID="{DF26E030-7E1A-4729-978C-7C914C64467C}" presName="connTx" presStyleLbl="parChTrans1D2" presStyleIdx="2" presStyleCnt="5"/>
      <dgm:spPr/>
      <dgm:t>
        <a:bodyPr/>
        <a:lstStyle/>
        <a:p>
          <a:endParaRPr lang="pt-BR"/>
        </a:p>
      </dgm:t>
    </dgm:pt>
    <dgm:pt modelId="{4EA233FD-0280-4944-A61B-829139D7062D}" type="pres">
      <dgm:prSet presAssocID="{493DC40B-168A-48A7-9F3B-9A4FF8DB7031}" presName="Name30" presStyleCnt="0"/>
      <dgm:spPr/>
    </dgm:pt>
    <dgm:pt modelId="{F0BD8DCB-CAD9-4769-997B-7FDA95A0E7DA}" type="pres">
      <dgm:prSet presAssocID="{493DC40B-168A-48A7-9F3B-9A4FF8DB7031}" presName="level2Shape" presStyleLbl="node2" presStyleIdx="2" presStyleCnt="5"/>
      <dgm:spPr/>
      <dgm:t>
        <a:bodyPr/>
        <a:lstStyle/>
        <a:p>
          <a:endParaRPr lang="pt-BR"/>
        </a:p>
      </dgm:t>
    </dgm:pt>
    <dgm:pt modelId="{ACB1690D-4396-4ED0-9272-34F223F200EF}" type="pres">
      <dgm:prSet presAssocID="{493DC40B-168A-48A7-9F3B-9A4FF8DB7031}" presName="hierChild3" presStyleCnt="0"/>
      <dgm:spPr/>
    </dgm:pt>
    <dgm:pt modelId="{F320B5B4-D3EC-4F4B-A8CC-AE1ED01F3D48}" type="pres">
      <dgm:prSet presAssocID="{6F71B7C5-117A-4CEC-B5FE-B87103447297}" presName="Name25" presStyleLbl="parChTrans1D2" presStyleIdx="3" presStyleCnt="5"/>
      <dgm:spPr/>
      <dgm:t>
        <a:bodyPr/>
        <a:lstStyle/>
        <a:p>
          <a:endParaRPr lang="pt-BR"/>
        </a:p>
      </dgm:t>
    </dgm:pt>
    <dgm:pt modelId="{8BF4EEBF-37C9-40EC-873A-5AD8F5270D4D}" type="pres">
      <dgm:prSet presAssocID="{6F71B7C5-117A-4CEC-B5FE-B87103447297}" presName="connTx" presStyleLbl="parChTrans1D2" presStyleIdx="3" presStyleCnt="5"/>
      <dgm:spPr/>
      <dgm:t>
        <a:bodyPr/>
        <a:lstStyle/>
        <a:p>
          <a:endParaRPr lang="pt-BR"/>
        </a:p>
      </dgm:t>
    </dgm:pt>
    <dgm:pt modelId="{5E2716FE-28B1-4892-B575-20C3BEDBAEAC}" type="pres">
      <dgm:prSet presAssocID="{3B40A1F9-9D40-4BB7-B0AC-D148CF5F4D3A}" presName="Name30" presStyleCnt="0"/>
      <dgm:spPr/>
    </dgm:pt>
    <dgm:pt modelId="{C28C18C2-1689-46A1-B29B-431E22DA71A4}" type="pres">
      <dgm:prSet presAssocID="{3B40A1F9-9D40-4BB7-B0AC-D148CF5F4D3A}" presName="level2Shape" presStyleLbl="node2" presStyleIdx="3" presStyleCnt="5"/>
      <dgm:spPr/>
      <dgm:t>
        <a:bodyPr/>
        <a:lstStyle/>
        <a:p>
          <a:endParaRPr lang="pt-BR"/>
        </a:p>
      </dgm:t>
    </dgm:pt>
    <dgm:pt modelId="{C89F97FD-4D59-42D9-822D-065A59DFE958}" type="pres">
      <dgm:prSet presAssocID="{3B40A1F9-9D40-4BB7-B0AC-D148CF5F4D3A}" presName="hierChild3" presStyleCnt="0"/>
      <dgm:spPr/>
    </dgm:pt>
    <dgm:pt modelId="{CFA902D8-46A3-4721-8272-4735F3C215DB}" type="pres">
      <dgm:prSet presAssocID="{7653DC4C-DDC2-4C5E-ABA1-407F7C5EDE0C}" presName="Name25" presStyleLbl="parChTrans1D2" presStyleIdx="4" presStyleCnt="5"/>
      <dgm:spPr/>
      <dgm:t>
        <a:bodyPr/>
        <a:lstStyle/>
        <a:p>
          <a:endParaRPr lang="pt-BR"/>
        </a:p>
      </dgm:t>
    </dgm:pt>
    <dgm:pt modelId="{657802F7-6E8C-4AE3-B92A-DC7339F7F44A}" type="pres">
      <dgm:prSet presAssocID="{7653DC4C-DDC2-4C5E-ABA1-407F7C5EDE0C}" presName="connTx" presStyleLbl="parChTrans1D2" presStyleIdx="4" presStyleCnt="5"/>
      <dgm:spPr/>
      <dgm:t>
        <a:bodyPr/>
        <a:lstStyle/>
        <a:p>
          <a:endParaRPr lang="pt-BR"/>
        </a:p>
      </dgm:t>
    </dgm:pt>
    <dgm:pt modelId="{DC2C0276-FF25-480C-8AA9-272B725F4407}" type="pres">
      <dgm:prSet presAssocID="{18B332E6-B4F0-4E7B-8E95-6AB8E025F031}" presName="Name30" presStyleCnt="0"/>
      <dgm:spPr/>
    </dgm:pt>
    <dgm:pt modelId="{0A0CCF79-7772-4929-8230-FA6C94381CA2}" type="pres">
      <dgm:prSet presAssocID="{18B332E6-B4F0-4E7B-8E95-6AB8E025F031}" presName="level2Shape" presStyleLbl="node2" presStyleIdx="4" presStyleCnt="5"/>
      <dgm:spPr/>
      <dgm:t>
        <a:bodyPr/>
        <a:lstStyle/>
        <a:p>
          <a:endParaRPr lang="pt-BR"/>
        </a:p>
      </dgm:t>
    </dgm:pt>
    <dgm:pt modelId="{DD5A6EF8-E3BB-4443-9612-1F385315A0AD}" type="pres">
      <dgm:prSet presAssocID="{18B332E6-B4F0-4E7B-8E95-6AB8E025F031}" presName="hierChild3" presStyleCnt="0"/>
      <dgm:spPr/>
    </dgm:pt>
    <dgm:pt modelId="{DD04D95E-A393-4AF6-8471-BC73EB3D5B00}" type="pres">
      <dgm:prSet presAssocID="{17793A69-AAC4-461B-8587-94742C8E8BE4}" presName="bgShapesFlow" presStyleCnt="0"/>
      <dgm:spPr/>
    </dgm:pt>
  </dgm:ptLst>
  <dgm:cxnLst>
    <dgm:cxn modelId="{8944CEF5-639B-4A4F-BFF4-BA9304559DF8}" type="presOf" srcId="{7653DC4C-DDC2-4C5E-ABA1-407F7C5EDE0C}" destId="{657802F7-6E8C-4AE3-B92A-DC7339F7F44A}" srcOrd="1" destOrd="0" presId="urn:microsoft.com/office/officeart/2005/8/layout/hierarchy5"/>
    <dgm:cxn modelId="{044507B9-234B-4797-8FEE-1125066EB85F}" type="presOf" srcId="{5ECCB39E-FD9E-4166-BABD-E8B8A9CF4C40}" destId="{FBEB8CC3-9DDD-4C1E-A932-215C6D1F5EA7}" srcOrd="0" destOrd="0" presId="urn:microsoft.com/office/officeart/2005/8/layout/hierarchy5"/>
    <dgm:cxn modelId="{3BE916C2-5F18-4A04-9E8D-33FFD10CA8B1}" type="presOf" srcId="{B04F2E27-9A42-4A22-83C3-D56E9945CB31}" destId="{7029779B-AC78-4E9C-94A1-B72320C0D210}" srcOrd="0" destOrd="0" presId="urn:microsoft.com/office/officeart/2005/8/layout/hierarchy5"/>
    <dgm:cxn modelId="{30B5ACDA-170D-4897-A6A0-82393F4E08E8}" srcId="{5ECCB39E-FD9E-4166-BABD-E8B8A9CF4C40}" destId="{18B332E6-B4F0-4E7B-8E95-6AB8E025F031}" srcOrd="4" destOrd="0" parTransId="{7653DC4C-DDC2-4C5E-ABA1-407F7C5EDE0C}" sibTransId="{46E1D2BB-F236-4B6A-9137-9D0D7ACCB338}"/>
    <dgm:cxn modelId="{CB1073DE-B273-4F37-A038-FEB95840F99B}" type="presOf" srcId="{6F71B7C5-117A-4CEC-B5FE-B87103447297}" destId="{8BF4EEBF-37C9-40EC-873A-5AD8F5270D4D}" srcOrd="1" destOrd="0" presId="urn:microsoft.com/office/officeart/2005/8/layout/hierarchy5"/>
    <dgm:cxn modelId="{6CE498F1-449B-434A-916A-5DE0C1185A0B}" srcId="{17793A69-AAC4-461B-8587-94742C8E8BE4}" destId="{5ECCB39E-FD9E-4166-BABD-E8B8A9CF4C40}" srcOrd="0" destOrd="0" parTransId="{3FA2E76D-C906-48CE-BFAF-DA865ADD7267}" sibTransId="{B87E1E8B-C3F8-4D58-89D7-5C2EC19C0E7B}"/>
    <dgm:cxn modelId="{3767FC21-8ACF-47A8-946B-E06546380823}" type="presOf" srcId="{DF26E030-7E1A-4729-978C-7C914C64467C}" destId="{DEDECE73-AFC0-45EF-9594-8299F34A9A1D}" srcOrd="1" destOrd="0" presId="urn:microsoft.com/office/officeart/2005/8/layout/hierarchy5"/>
    <dgm:cxn modelId="{1BB0DEAF-0BE1-4B1F-98BD-EFD0888FFA03}" type="presOf" srcId="{493DC40B-168A-48A7-9F3B-9A4FF8DB7031}" destId="{F0BD8DCB-CAD9-4769-997B-7FDA95A0E7DA}" srcOrd="0" destOrd="0" presId="urn:microsoft.com/office/officeart/2005/8/layout/hierarchy5"/>
    <dgm:cxn modelId="{BA1F35D9-3D2B-48DF-873C-92062FA2308B}" type="presOf" srcId="{67F00DD2-EF86-4CD3-97CB-BA57E6477F7F}" destId="{BEF9D84F-6B55-4E08-86D2-06D613E991F3}" srcOrd="1" destOrd="0" presId="urn:microsoft.com/office/officeart/2005/8/layout/hierarchy5"/>
    <dgm:cxn modelId="{96C7E69B-14F0-492D-BD1C-E2CFE122C41D}" type="presOf" srcId="{3B40A1F9-9D40-4BB7-B0AC-D148CF5F4D3A}" destId="{C28C18C2-1689-46A1-B29B-431E22DA71A4}" srcOrd="0" destOrd="0" presId="urn:microsoft.com/office/officeart/2005/8/layout/hierarchy5"/>
    <dgm:cxn modelId="{2125F721-9760-4B62-A3CB-0448CB6BD13B}" type="presOf" srcId="{DF26E030-7E1A-4729-978C-7C914C64467C}" destId="{5D3792AE-962A-4877-9D3D-FBAE1CD1F8B5}" srcOrd="0" destOrd="0" presId="urn:microsoft.com/office/officeart/2005/8/layout/hierarchy5"/>
    <dgm:cxn modelId="{AEBB79ED-6B57-4925-832B-7F8B01683958}" type="presOf" srcId="{DA2E85AF-FDFC-44B7-B7E4-E115FFD6EBD5}" destId="{7E84ED5D-04F3-4AD2-934A-8411B701905B}" srcOrd="0" destOrd="0" presId="urn:microsoft.com/office/officeart/2005/8/layout/hierarchy5"/>
    <dgm:cxn modelId="{E336D660-8A03-447B-A2BC-1BBF699107C4}" srcId="{5ECCB39E-FD9E-4166-BABD-E8B8A9CF4C40}" destId="{39597698-6FE3-4D3C-87CC-CC1959BA437C}" srcOrd="0" destOrd="0" parTransId="{B04F2E27-9A42-4A22-83C3-D56E9945CB31}" sibTransId="{21710E93-AA8C-4D1E-ABE2-D22B8977DE13}"/>
    <dgm:cxn modelId="{0B339FE7-CCAC-49F4-8FAE-FAC38D8A94C2}" type="presOf" srcId="{18B332E6-B4F0-4E7B-8E95-6AB8E025F031}" destId="{0A0CCF79-7772-4929-8230-FA6C94381CA2}" srcOrd="0" destOrd="0" presId="urn:microsoft.com/office/officeart/2005/8/layout/hierarchy5"/>
    <dgm:cxn modelId="{3A188C6E-2163-4F04-96DD-3144C90C8BCD}" type="presOf" srcId="{39597698-6FE3-4D3C-87CC-CC1959BA437C}" destId="{8B1EDAC5-BA27-4B1D-AA7D-5A0FE46C2389}" srcOrd="0" destOrd="0" presId="urn:microsoft.com/office/officeart/2005/8/layout/hierarchy5"/>
    <dgm:cxn modelId="{BB4FD962-42ED-425C-B099-D309DFDAB18B}" srcId="{5ECCB39E-FD9E-4166-BABD-E8B8A9CF4C40}" destId="{493DC40B-168A-48A7-9F3B-9A4FF8DB7031}" srcOrd="2" destOrd="0" parTransId="{DF26E030-7E1A-4729-978C-7C914C64467C}" sibTransId="{2E18AE28-53A1-42F7-839C-5686D7594688}"/>
    <dgm:cxn modelId="{FCE28898-B4A9-4379-956B-9547612EB610}" srcId="{5ECCB39E-FD9E-4166-BABD-E8B8A9CF4C40}" destId="{DA2E85AF-FDFC-44B7-B7E4-E115FFD6EBD5}" srcOrd="1" destOrd="0" parTransId="{67F00DD2-EF86-4CD3-97CB-BA57E6477F7F}" sibTransId="{082689F9-04AE-4D90-B2FC-F73F34330543}"/>
    <dgm:cxn modelId="{B73D22E7-4B75-48D2-972D-999F2F54DDAC}" type="presOf" srcId="{B04F2E27-9A42-4A22-83C3-D56E9945CB31}" destId="{54F594CF-2A60-4740-9055-4E41C1768863}" srcOrd="1" destOrd="0" presId="urn:microsoft.com/office/officeart/2005/8/layout/hierarchy5"/>
    <dgm:cxn modelId="{BB4EB81F-761F-42B0-8096-AD0E3503FB06}" type="presOf" srcId="{7653DC4C-DDC2-4C5E-ABA1-407F7C5EDE0C}" destId="{CFA902D8-46A3-4721-8272-4735F3C215DB}" srcOrd="0" destOrd="0" presId="urn:microsoft.com/office/officeart/2005/8/layout/hierarchy5"/>
    <dgm:cxn modelId="{077013D5-CF65-4001-9BB2-B6C61BA309E5}" srcId="{5ECCB39E-FD9E-4166-BABD-E8B8A9CF4C40}" destId="{3B40A1F9-9D40-4BB7-B0AC-D148CF5F4D3A}" srcOrd="3" destOrd="0" parTransId="{6F71B7C5-117A-4CEC-B5FE-B87103447297}" sibTransId="{BA79D537-5743-4979-9BB1-9BD72141F427}"/>
    <dgm:cxn modelId="{B04027CC-0842-4559-B425-503882F32448}" type="presOf" srcId="{6F71B7C5-117A-4CEC-B5FE-B87103447297}" destId="{F320B5B4-D3EC-4F4B-A8CC-AE1ED01F3D48}" srcOrd="0" destOrd="0" presId="urn:microsoft.com/office/officeart/2005/8/layout/hierarchy5"/>
    <dgm:cxn modelId="{100EE52C-44A6-45A4-A0BD-D162E5FD494B}" type="presOf" srcId="{17793A69-AAC4-461B-8587-94742C8E8BE4}" destId="{D3A94AA2-C960-44E6-9B66-5B62FD0984D6}" srcOrd="0" destOrd="0" presId="urn:microsoft.com/office/officeart/2005/8/layout/hierarchy5"/>
    <dgm:cxn modelId="{4CAD5C3E-5676-4A11-BE3C-793B8CBDFE2D}" type="presOf" srcId="{67F00DD2-EF86-4CD3-97CB-BA57E6477F7F}" destId="{0DDF776C-2B0B-490E-A43B-897331E8FA34}" srcOrd="0" destOrd="0" presId="urn:microsoft.com/office/officeart/2005/8/layout/hierarchy5"/>
    <dgm:cxn modelId="{845CE1A9-33DC-4639-9FA1-6044CCD95D98}" type="presParOf" srcId="{D3A94AA2-C960-44E6-9B66-5B62FD0984D6}" destId="{7CE20167-BDD6-4370-9CDA-FA2F8E3A286D}" srcOrd="0" destOrd="0" presId="urn:microsoft.com/office/officeart/2005/8/layout/hierarchy5"/>
    <dgm:cxn modelId="{63BDFCE8-CE4C-483C-ABEC-09D1C687F779}" type="presParOf" srcId="{7CE20167-BDD6-4370-9CDA-FA2F8E3A286D}" destId="{40B8DB9B-401C-400C-9435-616337806519}" srcOrd="0" destOrd="0" presId="urn:microsoft.com/office/officeart/2005/8/layout/hierarchy5"/>
    <dgm:cxn modelId="{73016070-84D0-421E-BB6A-885CFC177E11}" type="presParOf" srcId="{40B8DB9B-401C-400C-9435-616337806519}" destId="{843233FA-D17C-4291-A0D9-47FEA6406A5C}" srcOrd="0" destOrd="0" presId="urn:microsoft.com/office/officeart/2005/8/layout/hierarchy5"/>
    <dgm:cxn modelId="{39CF48D2-7758-45CA-AEFB-15ADE50E212E}" type="presParOf" srcId="{843233FA-D17C-4291-A0D9-47FEA6406A5C}" destId="{FBEB8CC3-9DDD-4C1E-A932-215C6D1F5EA7}" srcOrd="0" destOrd="0" presId="urn:microsoft.com/office/officeart/2005/8/layout/hierarchy5"/>
    <dgm:cxn modelId="{C54E83F9-0984-450B-B07C-2A2761B65DB9}" type="presParOf" srcId="{843233FA-D17C-4291-A0D9-47FEA6406A5C}" destId="{9ED90CFB-EF95-4C0F-890A-9B8BC7CFDB94}" srcOrd="1" destOrd="0" presId="urn:microsoft.com/office/officeart/2005/8/layout/hierarchy5"/>
    <dgm:cxn modelId="{5A0B7500-181C-452E-B6E2-BF1D70E9F0B9}" type="presParOf" srcId="{9ED90CFB-EF95-4C0F-890A-9B8BC7CFDB94}" destId="{7029779B-AC78-4E9C-94A1-B72320C0D210}" srcOrd="0" destOrd="0" presId="urn:microsoft.com/office/officeart/2005/8/layout/hierarchy5"/>
    <dgm:cxn modelId="{DD8CBCC7-BCB8-44C6-87A4-1B8028BF607A}" type="presParOf" srcId="{7029779B-AC78-4E9C-94A1-B72320C0D210}" destId="{54F594CF-2A60-4740-9055-4E41C1768863}" srcOrd="0" destOrd="0" presId="urn:microsoft.com/office/officeart/2005/8/layout/hierarchy5"/>
    <dgm:cxn modelId="{33A2103E-22F3-483C-95F8-7C849320680A}" type="presParOf" srcId="{9ED90CFB-EF95-4C0F-890A-9B8BC7CFDB94}" destId="{BD2A65DA-EF11-4EE6-9B44-F17593D65956}" srcOrd="1" destOrd="0" presId="urn:microsoft.com/office/officeart/2005/8/layout/hierarchy5"/>
    <dgm:cxn modelId="{9BF9C49A-B30F-460B-8FEA-696A040C008F}" type="presParOf" srcId="{BD2A65DA-EF11-4EE6-9B44-F17593D65956}" destId="{8B1EDAC5-BA27-4B1D-AA7D-5A0FE46C2389}" srcOrd="0" destOrd="0" presId="urn:microsoft.com/office/officeart/2005/8/layout/hierarchy5"/>
    <dgm:cxn modelId="{57192C19-EBCA-4F2C-8985-79A48507A4CA}" type="presParOf" srcId="{BD2A65DA-EF11-4EE6-9B44-F17593D65956}" destId="{6D59BD8A-E475-4858-9D98-27F5AF4C3C45}" srcOrd="1" destOrd="0" presId="urn:microsoft.com/office/officeart/2005/8/layout/hierarchy5"/>
    <dgm:cxn modelId="{4AE612B3-F080-43BC-BB59-4D4C83673C05}" type="presParOf" srcId="{9ED90CFB-EF95-4C0F-890A-9B8BC7CFDB94}" destId="{0DDF776C-2B0B-490E-A43B-897331E8FA34}" srcOrd="2" destOrd="0" presId="urn:microsoft.com/office/officeart/2005/8/layout/hierarchy5"/>
    <dgm:cxn modelId="{CB77F8D2-A9E7-4BA6-975D-768B5A7C9428}" type="presParOf" srcId="{0DDF776C-2B0B-490E-A43B-897331E8FA34}" destId="{BEF9D84F-6B55-4E08-86D2-06D613E991F3}" srcOrd="0" destOrd="0" presId="urn:microsoft.com/office/officeart/2005/8/layout/hierarchy5"/>
    <dgm:cxn modelId="{29FAB8E7-3090-480A-8EB7-C7EA909714DF}" type="presParOf" srcId="{9ED90CFB-EF95-4C0F-890A-9B8BC7CFDB94}" destId="{A551DCD7-C6DF-493E-B819-EC487FEAEF9A}" srcOrd="3" destOrd="0" presId="urn:microsoft.com/office/officeart/2005/8/layout/hierarchy5"/>
    <dgm:cxn modelId="{ABAC4819-9E98-41F6-9FA9-94876EB316AE}" type="presParOf" srcId="{A551DCD7-C6DF-493E-B819-EC487FEAEF9A}" destId="{7E84ED5D-04F3-4AD2-934A-8411B701905B}" srcOrd="0" destOrd="0" presId="urn:microsoft.com/office/officeart/2005/8/layout/hierarchy5"/>
    <dgm:cxn modelId="{6733A9AE-C644-4326-8B49-725B4B6FCC0A}" type="presParOf" srcId="{A551DCD7-C6DF-493E-B819-EC487FEAEF9A}" destId="{C4586506-46F5-4CEB-B666-3A4F47E8F161}" srcOrd="1" destOrd="0" presId="urn:microsoft.com/office/officeart/2005/8/layout/hierarchy5"/>
    <dgm:cxn modelId="{3E1A7A18-7CA7-40B4-89FE-DB0759B39B88}" type="presParOf" srcId="{9ED90CFB-EF95-4C0F-890A-9B8BC7CFDB94}" destId="{5D3792AE-962A-4877-9D3D-FBAE1CD1F8B5}" srcOrd="4" destOrd="0" presId="urn:microsoft.com/office/officeart/2005/8/layout/hierarchy5"/>
    <dgm:cxn modelId="{FC8AF358-C8E3-4322-B526-9802290CF32F}" type="presParOf" srcId="{5D3792AE-962A-4877-9D3D-FBAE1CD1F8B5}" destId="{DEDECE73-AFC0-45EF-9594-8299F34A9A1D}" srcOrd="0" destOrd="0" presId="urn:microsoft.com/office/officeart/2005/8/layout/hierarchy5"/>
    <dgm:cxn modelId="{6CE5D1AA-4B79-452E-8D97-5D1162E529AF}" type="presParOf" srcId="{9ED90CFB-EF95-4C0F-890A-9B8BC7CFDB94}" destId="{4EA233FD-0280-4944-A61B-829139D7062D}" srcOrd="5" destOrd="0" presId="urn:microsoft.com/office/officeart/2005/8/layout/hierarchy5"/>
    <dgm:cxn modelId="{2BBEA51F-0DC6-4812-B796-9172E731E758}" type="presParOf" srcId="{4EA233FD-0280-4944-A61B-829139D7062D}" destId="{F0BD8DCB-CAD9-4769-997B-7FDA95A0E7DA}" srcOrd="0" destOrd="0" presId="urn:microsoft.com/office/officeart/2005/8/layout/hierarchy5"/>
    <dgm:cxn modelId="{83466745-11C6-4819-A8D3-0287217BD043}" type="presParOf" srcId="{4EA233FD-0280-4944-A61B-829139D7062D}" destId="{ACB1690D-4396-4ED0-9272-34F223F200EF}" srcOrd="1" destOrd="0" presId="urn:microsoft.com/office/officeart/2005/8/layout/hierarchy5"/>
    <dgm:cxn modelId="{C386E4C5-681E-4A6A-AB6E-29F7ABE0C475}" type="presParOf" srcId="{9ED90CFB-EF95-4C0F-890A-9B8BC7CFDB94}" destId="{F320B5B4-D3EC-4F4B-A8CC-AE1ED01F3D48}" srcOrd="6" destOrd="0" presId="urn:microsoft.com/office/officeart/2005/8/layout/hierarchy5"/>
    <dgm:cxn modelId="{88EECA66-5502-4886-90B8-E288CAAF2AB4}" type="presParOf" srcId="{F320B5B4-D3EC-4F4B-A8CC-AE1ED01F3D48}" destId="{8BF4EEBF-37C9-40EC-873A-5AD8F5270D4D}" srcOrd="0" destOrd="0" presId="urn:microsoft.com/office/officeart/2005/8/layout/hierarchy5"/>
    <dgm:cxn modelId="{C67236C8-335D-4234-90C2-902F6C621250}" type="presParOf" srcId="{9ED90CFB-EF95-4C0F-890A-9B8BC7CFDB94}" destId="{5E2716FE-28B1-4892-B575-20C3BEDBAEAC}" srcOrd="7" destOrd="0" presId="urn:microsoft.com/office/officeart/2005/8/layout/hierarchy5"/>
    <dgm:cxn modelId="{BC1B4D45-5161-4008-96DD-CE0BCED00841}" type="presParOf" srcId="{5E2716FE-28B1-4892-B575-20C3BEDBAEAC}" destId="{C28C18C2-1689-46A1-B29B-431E22DA71A4}" srcOrd="0" destOrd="0" presId="urn:microsoft.com/office/officeart/2005/8/layout/hierarchy5"/>
    <dgm:cxn modelId="{3A434106-29D2-4D2B-A4ED-D5ED9412D254}" type="presParOf" srcId="{5E2716FE-28B1-4892-B575-20C3BEDBAEAC}" destId="{C89F97FD-4D59-42D9-822D-065A59DFE958}" srcOrd="1" destOrd="0" presId="urn:microsoft.com/office/officeart/2005/8/layout/hierarchy5"/>
    <dgm:cxn modelId="{F1B4EF76-D572-49F5-A3FD-FA9E70DB2D5B}" type="presParOf" srcId="{9ED90CFB-EF95-4C0F-890A-9B8BC7CFDB94}" destId="{CFA902D8-46A3-4721-8272-4735F3C215DB}" srcOrd="8" destOrd="0" presId="urn:microsoft.com/office/officeart/2005/8/layout/hierarchy5"/>
    <dgm:cxn modelId="{C21E7343-A156-4BC2-AB24-F6158719C2F5}" type="presParOf" srcId="{CFA902D8-46A3-4721-8272-4735F3C215DB}" destId="{657802F7-6E8C-4AE3-B92A-DC7339F7F44A}" srcOrd="0" destOrd="0" presId="urn:microsoft.com/office/officeart/2005/8/layout/hierarchy5"/>
    <dgm:cxn modelId="{2771A1D3-FA56-4DDD-A7C8-90E95B220E75}" type="presParOf" srcId="{9ED90CFB-EF95-4C0F-890A-9B8BC7CFDB94}" destId="{DC2C0276-FF25-480C-8AA9-272B725F4407}" srcOrd="9" destOrd="0" presId="urn:microsoft.com/office/officeart/2005/8/layout/hierarchy5"/>
    <dgm:cxn modelId="{CEF1BD99-357E-4425-8B8F-D287A5110AA2}" type="presParOf" srcId="{DC2C0276-FF25-480C-8AA9-272B725F4407}" destId="{0A0CCF79-7772-4929-8230-FA6C94381CA2}" srcOrd="0" destOrd="0" presId="urn:microsoft.com/office/officeart/2005/8/layout/hierarchy5"/>
    <dgm:cxn modelId="{9F3D7319-325F-4937-A5BF-6D0832502E17}" type="presParOf" srcId="{DC2C0276-FF25-480C-8AA9-272B725F4407}" destId="{DD5A6EF8-E3BB-4443-9612-1F385315A0AD}" srcOrd="1" destOrd="0" presId="urn:microsoft.com/office/officeart/2005/8/layout/hierarchy5"/>
    <dgm:cxn modelId="{650DBF7A-A6D6-458C-8CEC-FDDD917FDD57}" type="presParOf" srcId="{D3A94AA2-C960-44E6-9B66-5B62FD0984D6}" destId="{DD04D95E-A393-4AF6-8471-BC73EB3D5B0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9E18D3-5E48-47A8-B9C6-2950A04C0B9B}" type="doc">
      <dgm:prSet loTypeId="urn:microsoft.com/office/officeart/2008/layout/PictureStrips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534976DF-5181-4E0E-A789-962A894EF823}">
      <dgm:prSet phldrT="[Texto]" custT="1"/>
      <dgm:spPr/>
      <dgm:t>
        <a:bodyPr/>
        <a:lstStyle/>
        <a:p>
          <a:pPr algn="ctr"/>
          <a:r>
            <a:rPr lang="pt-BR" sz="2400" b="1" dirty="0" smtClean="0">
              <a:solidFill>
                <a:srgbClr val="0070C0"/>
              </a:solidFill>
            </a:rPr>
            <a:t>CONTROLE INTERNO</a:t>
          </a:r>
        </a:p>
        <a:p>
          <a:pPr algn="just"/>
          <a:r>
            <a:rPr lang="pt-BR" sz="2400" b="1" dirty="0" smtClean="0"/>
            <a:t>Administração - Planejamento e Orçamento - Receita e Arrecadação – </a:t>
          </a:r>
          <a:r>
            <a:rPr lang="pt-BR" sz="2400" b="1" dirty="0" smtClean="0">
              <a:solidFill>
                <a:srgbClr val="0070C0"/>
              </a:solidFill>
            </a:rPr>
            <a:t>Financeiro</a:t>
          </a:r>
          <a:r>
            <a:rPr lang="pt-BR" sz="2400" b="1" dirty="0" smtClean="0"/>
            <a:t> – Contabilidade - </a:t>
          </a:r>
          <a:r>
            <a:rPr lang="pt-BR" sz="2400" b="1" dirty="0" smtClean="0">
              <a:solidFill>
                <a:srgbClr val="FF0000"/>
              </a:solidFill>
            </a:rPr>
            <a:t>Patrimônio</a:t>
          </a:r>
          <a:r>
            <a:rPr lang="pt-BR" sz="2400" b="1" dirty="0" smtClean="0"/>
            <a:t> e </a:t>
          </a:r>
          <a:r>
            <a:rPr lang="pt-BR" sz="2400" b="1" dirty="0" smtClean="0">
              <a:solidFill>
                <a:srgbClr val="FF0000"/>
              </a:solidFill>
            </a:rPr>
            <a:t>Almoxarifado</a:t>
          </a:r>
          <a:r>
            <a:rPr lang="pt-BR" sz="2400" b="1" dirty="0" smtClean="0"/>
            <a:t> - Compras, Licitações e Contratos - Gestão de Pessoas - Gestão Fiscal – Educação – </a:t>
          </a:r>
          <a:r>
            <a:rPr lang="pt-BR" sz="2400" b="1" dirty="0" smtClean="0">
              <a:solidFill>
                <a:srgbClr val="0070C0"/>
              </a:solidFill>
            </a:rPr>
            <a:t>Saúde</a:t>
          </a:r>
          <a:r>
            <a:rPr lang="pt-BR" sz="2400" b="1" dirty="0" smtClean="0"/>
            <a:t> - Ciência e Tecnologia - Assistência Social – RPPS - </a:t>
          </a:r>
          <a:r>
            <a:rPr lang="pt-BR" sz="2400" b="1" dirty="0" smtClean="0">
              <a:solidFill>
                <a:srgbClr val="FF0000"/>
              </a:solidFill>
            </a:rPr>
            <a:t>Gestão</a:t>
          </a:r>
          <a:r>
            <a:rPr lang="pt-BR" sz="2400" b="1" dirty="0" smtClean="0"/>
            <a:t> </a:t>
          </a:r>
          <a:r>
            <a:rPr lang="pt-BR" sz="2400" b="1" dirty="0" smtClean="0">
              <a:solidFill>
                <a:srgbClr val="FF0000"/>
              </a:solidFill>
            </a:rPr>
            <a:t>Administrativa</a:t>
          </a:r>
          <a:r>
            <a:rPr lang="pt-BR" sz="2400" b="1" dirty="0" smtClean="0"/>
            <a:t> - Serviços Gerais -  TI – Jurídico - Gestão do Poder Legislativo - Consórcios Intermunicipais - Empresas Públicas, SEM, </a:t>
          </a:r>
          <a:r>
            <a:rPr lang="pt-BR" sz="2400" b="1" dirty="0" smtClean="0">
              <a:solidFill>
                <a:srgbClr val="0070C0"/>
              </a:solidFill>
            </a:rPr>
            <a:t>Fundações</a:t>
          </a:r>
          <a:r>
            <a:rPr lang="pt-BR" sz="2400" b="1" dirty="0" smtClean="0"/>
            <a:t> Públicas -  Convênios e Parcerias - Obras Públicas</a:t>
          </a:r>
          <a:endParaRPr lang="pt-BR" sz="2400" b="1" dirty="0"/>
        </a:p>
      </dgm:t>
    </dgm:pt>
    <dgm:pt modelId="{572C0926-760A-4D0A-A068-2DA6DD7DCCB3}" type="parTrans" cxnId="{6F3AF80C-D35E-44EF-B18F-A1594AC2FB1F}">
      <dgm:prSet/>
      <dgm:spPr/>
      <dgm:t>
        <a:bodyPr/>
        <a:lstStyle/>
        <a:p>
          <a:endParaRPr lang="pt-BR" sz="2400"/>
        </a:p>
      </dgm:t>
    </dgm:pt>
    <dgm:pt modelId="{7CDAF7C4-80AB-4777-B18E-FE1B3123B9D6}" type="sibTrans" cxnId="{6F3AF80C-D35E-44EF-B18F-A1594AC2FB1F}">
      <dgm:prSet/>
      <dgm:spPr/>
      <dgm:t>
        <a:bodyPr/>
        <a:lstStyle/>
        <a:p>
          <a:endParaRPr lang="pt-BR" sz="2400"/>
        </a:p>
      </dgm:t>
    </dgm:pt>
    <dgm:pt modelId="{5659949E-7DA0-4E82-8346-C21F075BB71D}" type="pres">
      <dgm:prSet presAssocID="{B79E18D3-5E48-47A8-B9C6-2950A04C0B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31E2E8-1944-4779-A3E7-28289D60A373}" type="pres">
      <dgm:prSet presAssocID="{534976DF-5181-4E0E-A789-962A894EF823}" presName="composite" presStyleCnt="0"/>
      <dgm:spPr/>
    </dgm:pt>
    <dgm:pt modelId="{11513E90-F372-4441-B922-923FB8B838E4}" type="pres">
      <dgm:prSet presAssocID="{534976DF-5181-4E0E-A789-962A894EF823}" presName="rect1" presStyleLbl="trAlignAcc1" presStyleIdx="0" presStyleCnt="1" custScaleY="128245" custLinFactNeighborX="1357" custLinFactNeighborY="15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15D32C-486E-4326-B12E-3C5F2F867519}" type="pres">
      <dgm:prSet presAssocID="{534976DF-5181-4E0E-A789-962A894EF823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</dgm:spPr>
    </dgm:pt>
  </dgm:ptLst>
  <dgm:cxnLst>
    <dgm:cxn modelId="{D40A4753-E481-467A-89C3-526C4395621E}" type="presOf" srcId="{534976DF-5181-4E0E-A789-962A894EF823}" destId="{11513E90-F372-4441-B922-923FB8B838E4}" srcOrd="0" destOrd="0" presId="urn:microsoft.com/office/officeart/2008/layout/PictureStrips"/>
    <dgm:cxn modelId="{A7491F16-1E0D-462A-B4A2-5267CEFB5CFA}" type="presOf" srcId="{B79E18D3-5E48-47A8-B9C6-2950A04C0B9B}" destId="{5659949E-7DA0-4E82-8346-C21F075BB71D}" srcOrd="0" destOrd="0" presId="urn:microsoft.com/office/officeart/2008/layout/PictureStrips"/>
    <dgm:cxn modelId="{6F3AF80C-D35E-44EF-B18F-A1594AC2FB1F}" srcId="{B79E18D3-5E48-47A8-B9C6-2950A04C0B9B}" destId="{534976DF-5181-4E0E-A789-962A894EF823}" srcOrd="0" destOrd="0" parTransId="{572C0926-760A-4D0A-A068-2DA6DD7DCCB3}" sibTransId="{7CDAF7C4-80AB-4777-B18E-FE1B3123B9D6}"/>
    <dgm:cxn modelId="{C1B08DE0-3C43-4B9D-8717-F1022AD835CF}" type="presParOf" srcId="{5659949E-7DA0-4E82-8346-C21F075BB71D}" destId="{9031E2E8-1944-4779-A3E7-28289D60A373}" srcOrd="0" destOrd="0" presId="urn:microsoft.com/office/officeart/2008/layout/PictureStrips"/>
    <dgm:cxn modelId="{52214E23-2183-4848-98CE-4CB798EFCD72}" type="presParOf" srcId="{9031E2E8-1944-4779-A3E7-28289D60A373}" destId="{11513E90-F372-4441-B922-923FB8B838E4}" srcOrd="0" destOrd="0" presId="urn:microsoft.com/office/officeart/2008/layout/PictureStrips"/>
    <dgm:cxn modelId="{FB7FD3AE-8685-4732-A7EB-620434B6ADB4}" type="presParOf" srcId="{9031E2E8-1944-4779-A3E7-28289D60A373}" destId="{F015D32C-486E-4326-B12E-3C5F2F86751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26B4A-F4AE-42FD-AD35-9DBE7DA75FAC}">
      <dsp:nvSpPr>
        <dsp:cNvPr id="0" name=""/>
        <dsp:cNvSpPr/>
      </dsp:nvSpPr>
      <dsp:spPr>
        <a:xfrm rot="16200000">
          <a:off x="-794167" y="2679493"/>
          <a:ext cx="3968982" cy="83959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40474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94167" y="2679493"/>
        <a:ext cx="3968982" cy="839592"/>
      </dsp:txXfrm>
    </dsp:sp>
    <dsp:sp modelId="{95B008CD-B80B-46A1-AE3A-0CCA7ACD2AD8}">
      <dsp:nvSpPr>
        <dsp:cNvPr id="0" name=""/>
        <dsp:cNvSpPr/>
      </dsp:nvSpPr>
      <dsp:spPr>
        <a:xfrm>
          <a:off x="573115" y="0"/>
          <a:ext cx="11125584" cy="4860852"/>
        </a:xfrm>
        <a:prstGeom prst="rect">
          <a:avLst/>
        </a:prstGeom>
        <a:noFill/>
        <a:ln>
          <a:solidFill>
            <a:schemeClr val="bg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740474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	APE – Atos de Pessoal</a:t>
          </a:r>
          <a:endParaRPr lang="pt-BR" sz="2400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	CON – Consulta</a:t>
          </a:r>
          <a:endParaRPr lang="pt-BR" altLang="pt-BR" sz="2400" b="1" kern="1200" dirty="0"/>
        </a:p>
        <a:p>
          <a:pPr marL="685800" lvl="3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	DEN / REP – Denúncia / Representação</a:t>
          </a:r>
          <a:endParaRPr lang="pt-BR" altLang="pt-B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	ELC / LCC – Licitações e Contratos</a:t>
          </a:r>
          <a:endParaRPr lang="pt-BR" altLang="pt-BR" sz="2400" b="1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	LRF – Lei de Responsabilidade Fiscal</a:t>
          </a:r>
          <a:endParaRPr lang="pt-BR" altLang="pt-BR" sz="2400" b="1" kern="1200" dirty="0"/>
        </a:p>
        <a:p>
          <a:pPr marL="685800" lvl="3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	PCA – Prestação de Contas de Administrador</a:t>
          </a:r>
          <a:endParaRPr lang="pt-BR" altLang="pt-BR" sz="2400" b="1" kern="1200" dirty="0"/>
        </a:p>
        <a:p>
          <a:pPr marL="914400" lvl="4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	PCG – Prestação de Contas do Governador</a:t>
          </a:r>
          <a:endParaRPr lang="pt-BR" altLang="pt-BR" sz="2400" b="1" kern="1200" dirty="0"/>
        </a:p>
        <a:p>
          <a:pPr marL="1143000" lvl="5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PCP – Prestação de Contas do Prefeito</a:t>
          </a:r>
          <a:endParaRPr lang="pt-BR" altLang="pt-BR" sz="2400" b="1" kern="1200" dirty="0"/>
        </a:p>
        <a:p>
          <a:pPr marL="1371600" lvl="6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PCR – Prestação de Contas de Recursos Repassados</a:t>
          </a:r>
          <a:endParaRPr lang="pt-BR" altLang="pt-BR" sz="2400" b="1" kern="1200" dirty="0"/>
        </a:p>
        <a:p>
          <a:pPr marL="1600200" lvl="7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RLA – Auditorias</a:t>
          </a:r>
          <a:endParaRPr lang="pt-BR" altLang="pt-BR" sz="2400" b="1" kern="1200" dirty="0"/>
        </a:p>
        <a:p>
          <a:pPr marL="1828800" lvl="8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2400" b="1" kern="1200" dirty="0" smtClean="0"/>
            <a:t>	REC - Recursos</a:t>
          </a:r>
          <a:endParaRPr lang="pt-BR" altLang="pt-BR" sz="2400" b="1" kern="1200" dirty="0"/>
        </a:p>
      </dsp:txBody>
      <dsp:txXfrm>
        <a:off x="573115" y="0"/>
        <a:ext cx="11125584" cy="4860852"/>
      </dsp:txXfrm>
    </dsp:sp>
    <dsp:sp modelId="{1AF383FA-99D9-4A71-9CA7-FE25DF5E7C5F}">
      <dsp:nvSpPr>
        <dsp:cNvPr id="0" name=""/>
        <dsp:cNvSpPr/>
      </dsp:nvSpPr>
      <dsp:spPr>
        <a:xfrm>
          <a:off x="376699" y="254174"/>
          <a:ext cx="2260770" cy="257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B8CC3-9DDD-4C1E-A932-215C6D1F5EA7}">
      <dsp:nvSpPr>
        <dsp:cNvPr id="0" name=""/>
        <dsp:cNvSpPr/>
      </dsp:nvSpPr>
      <dsp:spPr>
        <a:xfrm>
          <a:off x="999" y="1920650"/>
          <a:ext cx="1399053" cy="69952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Meios de Comunicação</a:t>
          </a:r>
          <a:endParaRPr lang="pt-BR" sz="1800" b="1" kern="1200" dirty="0"/>
        </a:p>
      </dsp:txBody>
      <dsp:txXfrm>
        <a:off x="21487" y="1941138"/>
        <a:ext cx="1358077" cy="658550"/>
      </dsp:txXfrm>
    </dsp:sp>
    <dsp:sp modelId="{7029779B-AC78-4E9C-94A1-B72320C0D210}">
      <dsp:nvSpPr>
        <dsp:cNvPr id="0" name=""/>
        <dsp:cNvSpPr/>
      </dsp:nvSpPr>
      <dsp:spPr>
        <a:xfrm rot="17350740">
          <a:off x="828133" y="1452092"/>
          <a:ext cx="1703459" cy="27729"/>
        </a:xfrm>
        <a:custGeom>
          <a:avLst/>
          <a:gdLst/>
          <a:ahLst/>
          <a:cxnLst/>
          <a:rect l="0" t="0" r="0" b="0"/>
          <a:pathLst>
            <a:path>
              <a:moveTo>
                <a:pt x="0" y="13864"/>
              </a:moveTo>
              <a:lnTo>
                <a:pt x="1703459" y="1386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/>
        </a:p>
      </dsp:txBody>
      <dsp:txXfrm>
        <a:off x="1637277" y="1423371"/>
        <a:ext cx="85172" cy="85172"/>
      </dsp:txXfrm>
    </dsp:sp>
    <dsp:sp modelId="{8B1EDAC5-BA27-4B1D-AA7D-5A0FE46C2389}">
      <dsp:nvSpPr>
        <dsp:cNvPr id="0" name=""/>
        <dsp:cNvSpPr/>
      </dsp:nvSpPr>
      <dsp:spPr>
        <a:xfrm>
          <a:off x="1959674" y="311738"/>
          <a:ext cx="1399053" cy="699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WhatsApp</a:t>
          </a:r>
          <a:endParaRPr lang="pt-BR" sz="1800" b="1" kern="1200" dirty="0"/>
        </a:p>
      </dsp:txBody>
      <dsp:txXfrm>
        <a:off x="1980162" y="332226"/>
        <a:ext cx="1358077" cy="658550"/>
      </dsp:txXfrm>
    </dsp:sp>
    <dsp:sp modelId="{0DDF776C-2B0B-490E-A43B-897331E8FA34}">
      <dsp:nvSpPr>
        <dsp:cNvPr id="0" name=""/>
        <dsp:cNvSpPr/>
      </dsp:nvSpPr>
      <dsp:spPr>
        <a:xfrm rot="18289469">
          <a:off x="1189882" y="1854320"/>
          <a:ext cx="979961" cy="27729"/>
        </a:xfrm>
        <a:custGeom>
          <a:avLst/>
          <a:gdLst/>
          <a:ahLst/>
          <a:cxnLst/>
          <a:rect l="0" t="0" r="0" b="0"/>
          <a:pathLst>
            <a:path>
              <a:moveTo>
                <a:pt x="0" y="13864"/>
              </a:moveTo>
              <a:lnTo>
                <a:pt x="979961" y="1386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/>
        </a:p>
      </dsp:txBody>
      <dsp:txXfrm>
        <a:off x="1655364" y="1843686"/>
        <a:ext cx="48998" cy="48998"/>
      </dsp:txXfrm>
    </dsp:sp>
    <dsp:sp modelId="{7E84ED5D-04F3-4AD2-934A-8411B701905B}">
      <dsp:nvSpPr>
        <dsp:cNvPr id="0" name=""/>
        <dsp:cNvSpPr/>
      </dsp:nvSpPr>
      <dsp:spPr>
        <a:xfrm>
          <a:off x="1959674" y="1116194"/>
          <a:ext cx="1399053" cy="699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Atendimento Pessoal</a:t>
          </a:r>
          <a:endParaRPr lang="pt-BR" sz="1800" b="1" kern="1200" dirty="0"/>
        </a:p>
      </dsp:txBody>
      <dsp:txXfrm>
        <a:off x="1980162" y="1136682"/>
        <a:ext cx="1358077" cy="658550"/>
      </dsp:txXfrm>
    </dsp:sp>
    <dsp:sp modelId="{5D3792AE-962A-4877-9D3D-FBAE1CD1F8B5}">
      <dsp:nvSpPr>
        <dsp:cNvPr id="0" name=""/>
        <dsp:cNvSpPr/>
      </dsp:nvSpPr>
      <dsp:spPr>
        <a:xfrm>
          <a:off x="1400052" y="2256548"/>
          <a:ext cx="559621" cy="27729"/>
        </a:xfrm>
        <a:custGeom>
          <a:avLst/>
          <a:gdLst/>
          <a:ahLst/>
          <a:cxnLst/>
          <a:rect l="0" t="0" r="0" b="0"/>
          <a:pathLst>
            <a:path>
              <a:moveTo>
                <a:pt x="0" y="13864"/>
              </a:moveTo>
              <a:lnTo>
                <a:pt x="559621" y="1386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/>
        </a:p>
      </dsp:txBody>
      <dsp:txXfrm>
        <a:off x="1665872" y="2256422"/>
        <a:ext cx="27981" cy="27981"/>
      </dsp:txXfrm>
    </dsp:sp>
    <dsp:sp modelId="{F0BD8DCB-CAD9-4769-997B-7FDA95A0E7DA}">
      <dsp:nvSpPr>
        <dsp:cNvPr id="0" name=""/>
        <dsp:cNvSpPr/>
      </dsp:nvSpPr>
      <dsp:spPr>
        <a:xfrm>
          <a:off x="1959674" y="1920650"/>
          <a:ext cx="1399053" cy="699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Carta</a:t>
          </a:r>
          <a:endParaRPr lang="pt-BR" sz="1800" b="1" kern="1200" dirty="0"/>
        </a:p>
      </dsp:txBody>
      <dsp:txXfrm>
        <a:off x="1980162" y="1941138"/>
        <a:ext cx="1358077" cy="658550"/>
      </dsp:txXfrm>
    </dsp:sp>
    <dsp:sp modelId="{F320B5B4-D3EC-4F4B-A8CC-AE1ED01F3D48}">
      <dsp:nvSpPr>
        <dsp:cNvPr id="0" name=""/>
        <dsp:cNvSpPr/>
      </dsp:nvSpPr>
      <dsp:spPr>
        <a:xfrm rot="3310531">
          <a:off x="1189882" y="2658776"/>
          <a:ext cx="979961" cy="27729"/>
        </a:xfrm>
        <a:custGeom>
          <a:avLst/>
          <a:gdLst/>
          <a:ahLst/>
          <a:cxnLst/>
          <a:rect l="0" t="0" r="0" b="0"/>
          <a:pathLst>
            <a:path>
              <a:moveTo>
                <a:pt x="0" y="13864"/>
              </a:moveTo>
              <a:lnTo>
                <a:pt x="979961" y="1386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/>
        </a:p>
      </dsp:txBody>
      <dsp:txXfrm>
        <a:off x="1655364" y="2648142"/>
        <a:ext cx="48998" cy="48998"/>
      </dsp:txXfrm>
    </dsp:sp>
    <dsp:sp modelId="{C28C18C2-1689-46A1-B29B-431E22DA71A4}">
      <dsp:nvSpPr>
        <dsp:cNvPr id="0" name=""/>
        <dsp:cNvSpPr/>
      </dsp:nvSpPr>
      <dsp:spPr>
        <a:xfrm>
          <a:off x="1959674" y="2725105"/>
          <a:ext cx="1399053" cy="699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E-mail</a:t>
          </a:r>
          <a:endParaRPr lang="pt-BR" sz="1800" b="1" kern="1200" dirty="0"/>
        </a:p>
      </dsp:txBody>
      <dsp:txXfrm>
        <a:off x="1980162" y="2745593"/>
        <a:ext cx="1358077" cy="658550"/>
      </dsp:txXfrm>
    </dsp:sp>
    <dsp:sp modelId="{CFA902D8-46A3-4721-8272-4735F3C215DB}">
      <dsp:nvSpPr>
        <dsp:cNvPr id="0" name=""/>
        <dsp:cNvSpPr/>
      </dsp:nvSpPr>
      <dsp:spPr>
        <a:xfrm rot="4249260">
          <a:off x="828133" y="3061004"/>
          <a:ext cx="1703459" cy="27729"/>
        </a:xfrm>
        <a:custGeom>
          <a:avLst/>
          <a:gdLst/>
          <a:ahLst/>
          <a:cxnLst/>
          <a:rect l="0" t="0" r="0" b="0"/>
          <a:pathLst>
            <a:path>
              <a:moveTo>
                <a:pt x="0" y="13864"/>
              </a:moveTo>
              <a:lnTo>
                <a:pt x="1703459" y="1386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/>
        </a:p>
      </dsp:txBody>
      <dsp:txXfrm>
        <a:off x="1637277" y="3032282"/>
        <a:ext cx="85172" cy="85172"/>
      </dsp:txXfrm>
    </dsp:sp>
    <dsp:sp modelId="{0A0CCF79-7772-4929-8230-FA6C94381CA2}">
      <dsp:nvSpPr>
        <dsp:cNvPr id="0" name=""/>
        <dsp:cNvSpPr/>
      </dsp:nvSpPr>
      <dsp:spPr>
        <a:xfrm>
          <a:off x="1959674" y="3529561"/>
          <a:ext cx="1399053" cy="699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Portal</a:t>
          </a:r>
          <a:endParaRPr lang="pt-BR" sz="1800" b="1" kern="1200" dirty="0"/>
        </a:p>
      </dsp:txBody>
      <dsp:txXfrm>
        <a:off x="1980162" y="3550049"/>
        <a:ext cx="1358077" cy="658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13E90-F372-4441-B922-923FB8B838E4}">
      <dsp:nvSpPr>
        <dsp:cNvPr id="0" name=""/>
        <dsp:cNvSpPr/>
      </dsp:nvSpPr>
      <dsp:spPr>
        <a:xfrm>
          <a:off x="756118" y="13274"/>
          <a:ext cx="10989412" cy="44041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092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70C0"/>
              </a:solidFill>
            </a:rPr>
            <a:t>CONTROLE INTERNO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Administração - Planejamento e Orçamento - Receita e Arrecadação – </a:t>
          </a:r>
          <a:r>
            <a:rPr lang="pt-BR" sz="2400" b="1" kern="1200" dirty="0" smtClean="0">
              <a:solidFill>
                <a:srgbClr val="0070C0"/>
              </a:solidFill>
            </a:rPr>
            <a:t>Financeiro</a:t>
          </a:r>
          <a:r>
            <a:rPr lang="pt-BR" sz="2400" b="1" kern="1200" dirty="0" smtClean="0"/>
            <a:t> – Contabilidade - </a:t>
          </a:r>
          <a:r>
            <a:rPr lang="pt-BR" sz="2400" b="1" kern="1200" dirty="0" smtClean="0">
              <a:solidFill>
                <a:srgbClr val="FF0000"/>
              </a:solidFill>
            </a:rPr>
            <a:t>Patrimônio</a:t>
          </a:r>
          <a:r>
            <a:rPr lang="pt-BR" sz="2400" b="1" kern="1200" dirty="0" smtClean="0"/>
            <a:t> e </a:t>
          </a:r>
          <a:r>
            <a:rPr lang="pt-BR" sz="2400" b="1" kern="1200" dirty="0" smtClean="0">
              <a:solidFill>
                <a:srgbClr val="FF0000"/>
              </a:solidFill>
            </a:rPr>
            <a:t>Almoxarifado</a:t>
          </a:r>
          <a:r>
            <a:rPr lang="pt-BR" sz="2400" b="1" kern="1200" dirty="0" smtClean="0"/>
            <a:t> - Compras, Licitações e Contratos - Gestão de Pessoas - Gestão Fiscal – Educação – </a:t>
          </a:r>
          <a:r>
            <a:rPr lang="pt-BR" sz="2400" b="1" kern="1200" dirty="0" smtClean="0">
              <a:solidFill>
                <a:srgbClr val="0070C0"/>
              </a:solidFill>
            </a:rPr>
            <a:t>Saúde</a:t>
          </a:r>
          <a:r>
            <a:rPr lang="pt-BR" sz="2400" b="1" kern="1200" dirty="0" smtClean="0"/>
            <a:t> - Ciência e Tecnologia - Assistência Social – RPPS - </a:t>
          </a:r>
          <a:r>
            <a:rPr lang="pt-BR" sz="2400" b="1" kern="1200" dirty="0" smtClean="0">
              <a:solidFill>
                <a:srgbClr val="FF0000"/>
              </a:solidFill>
            </a:rPr>
            <a:t>Gestão</a:t>
          </a:r>
          <a:r>
            <a:rPr lang="pt-BR" sz="2400" b="1" kern="1200" dirty="0" smtClean="0"/>
            <a:t> </a:t>
          </a:r>
          <a:r>
            <a:rPr lang="pt-BR" sz="2400" b="1" kern="1200" dirty="0" smtClean="0">
              <a:solidFill>
                <a:srgbClr val="FF0000"/>
              </a:solidFill>
            </a:rPr>
            <a:t>Administrativa</a:t>
          </a:r>
          <a:r>
            <a:rPr lang="pt-BR" sz="2400" b="1" kern="1200" dirty="0" smtClean="0"/>
            <a:t> - Serviços Gerais -  TI – Jurídico - Gestão do Poder Legislativo - Consórcios Intermunicipais - Empresas Públicas, SEM, </a:t>
          </a:r>
          <a:r>
            <a:rPr lang="pt-BR" sz="2400" b="1" kern="1200" dirty="0" smtClean="0">
              <a:solidFill>
                <a:srgbClr val="0070C0"/>
              </a:solidFill>
            </a:rPr>
            <a:t>Fundações</a:t>
          </a:r>
          <a:r>
            <a:rPr lang="pt-BR" sz="2400" b="1" kern="1200" dirty="0" smtClean="0"/>
            <a:t> Públicas -  Convênios e Parcerias - Obras Públicas</a:t>
          </a:r>
          <a:endParaRPr lang="pt-BR" sz="2400" b="1" kern="1200" dirty="0"/>
        </a:p>
      </dsp:txBody>
      <dsp:txXfrm>
        <a:off x="756118" y="13274"/>
        <a:ext cx="10989412" cy="4404178"/>
      </dsp:txXfrm>
    </dsp:sp>
    <dsp:sp modelId="{F015D32C-486E-4326-B12E-3C5F2F867519}">
      <dsp:nvSpPr>
        <dsp:cNvPr id="0" name=""/>
        <dsp:cNvSpPr/>
      </dsp:nvSpPr>
      <dsp:spPr>
        <a:xfrm>
          <a:off x="149113" y="1109"/>
          <a:ext cx="2403933" cy="3605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="1"/>
            </a:lvl1pPr>
          </a:lstStyle>
          <a:p>
            <a:r>
              <a:rPr lang="pt-BR" dirty="0" smtClean="0"/>
              <a:t>		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982"/>
            <a:ext cx="2332110" cy="1559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Controle Compartilhado:</a:t>
            </a: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3800" dirty="0" smtClean="0"/>
              <a:t>Tribunal de Contas e Controle Interno Municipal</a:t>
            </a:r>
            <a:endParaRPr lang="pt-BR" sz="3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8196" y="4995948"/>
            <a:ext cx="10058400" cy="11430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Vanessa dos Santos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Auditora Fiscal de Controle Externo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vanessa@tce.sc.gov.br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9" y="264761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76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617"/>
            <a:ext cx="6782359" cy="49983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276406"/>
            <a:ext cx="8641724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ÍNDICE DE EFETIVIDADE DA GESTÃO MUNICIPAL</a:t>
            </a:r>
            <a:endParaRPr lang="pt-BR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59" y="1599846"/>
            <a:ext cx="5409640" cy="503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4" y="1"/>
            <a:ext cx="3550276" cy="19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8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98"/>
            <a:ext cx="12192000" cy="675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353837" y="321972"/>
            <a:ext cx="170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2060"/>
                </a:solidFill>
              </a:rPr>
              <a:t>2016</a:t>
            </a:r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8010659" y="103031"/>
            <a:ext cx="38636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44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456468"/>
              </p:ext>
            </p:extLst>
          </p:nvPr>
        </p:nvGraphicFramePr>
        <p:xfrm>
          <a:off x="1017430" y="1815921"/>
          <a:ext cx="10599313" cy="446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4" y="1"/>
            <a:ext cx="3550276" cy="190093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46231" y="734780"/>
            <a:ext cx="508715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8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IEGM - GERAL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82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354432"/>
            <a:ext cx="7650051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DECISÕES</a:t>
            </a:r>
            <a:br>
              <a:rPr lang="pt-BR" dirty="0" smtClean="0"/>
            </a:br>
            <a:r>
              <a:rPr lang="pt-BR" sz="3100" dirty="0" smtClean="0"/>
              <a:t>Informativo </a:t>
            </a:r>
            <a:r>
              <a:rPr lang="pt-BR" sz="3100" dirty="0"/>
              <a:t>de Jurisprudência do TCE/SC - N. 034 </a:t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913" y="1845734"/>
            <a:ext cx="11410681" cy="4413398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Acórdão </a:t>
            </a:r>
            <a:r>
              <a:rPr lang="pt-BR" sz="3600" b="1" dirty="0"/>
              <a:t>n.: </a:t>
            </a:r>
            <a:r>
              <a:rPr lang="pt-BR" sz="3600" b="1" dirty="0" smtClean="0"/>
              <a:t>0128/2017</a:t>
            </a:r>
            <a:r>
              <a:rPr lang="pt-BR" sz="3600" dirty="0" smtClean="0"/>
              <a:t>. RLA-14/00307861.</a:t>
            </a:r>
            <a:r>
              <a:rPr lang="pt-BR" sz="3600" dirty="0"/>
              <a:t> Rel. Cons. Luiz Roberto </a:t>
            </a:r>
            <a:r>
              <a:rPr lang="pt-BR" sz="3600" dirty="0" err="1"/>
              <a:t>Herbst</a:t>
            </a:r>
            <a:r>
              <a:rPr lang="pt-BR" sz="3600" dirty="0" smtClean="0"/>
              <a:t>.</a:t>
            </a:r>
          </a:p>
          <a:p>
            <a:pPr algn="just"/>
            <a:endParaRPr lang="pt-BR" sz="3600" dirty="0" smtClean="0"/>
          </a:p>
          <a:p>
            <a:pPr algn="just"/>
            <a:r>
              <a:rPr lang="pt-BR" sz="3600" b="1" dirty="0" smtClean="0"/>
              <a:t>“O </a:t>
            </a:r>
            <a:r>
              <a:rPr lang="pt-BR" sz="3600" b="1" dirty="0"/>
              <a:t>Chefe do Poder Executivo municipal que se omite diante das citadas irregularidades, notadamente quando formalmente alertado pelo órgão central do controle interno do município, igualmente sujeita-se às sanções </a:t>
            </a:r>
            <a:r>
              <a:rPr lang="pt-BR" sz="3600" b="1" dirty="0" smtClean="0"/>
              <a:t>legais”.</a:t>
            </a:r>
            <a:endParaRPr lang="pt-BR" sz="3600" b="1" dirty="0"/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4" y="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6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62" y="1845733"/>
            <a:ext cx="11835683" cy="4503551"/>
          </a:xfrm>
        </p:spPr>
        <p:txBody>
          <a:bodyPr>
            <a:noAutofit/>
          </a:bodyPr>
          <a:lstStyle/>
          <a:p>
            <a:pPr algn="just"/>
            <a:r>
              <a:rPr lang="pt-BR" b="1" dirty="0"/>
              <a:t>Acórdão n.: 0137/2017</a:t>
            </a:r>
            <a:r>
              <a:rPr lang="pt-BR" dirty="0"/>
              <a:t>. TCE-13/00446282. </a:t>
            </a:r>
            <a:r>
              <a:rPr lang="es-ES" dirty="0"/>
              <a:t>Rel. </a:t>
            </a:r>
            <a:r>
              <a:rPr lang="es-ES" dirty="0" err="1"/>
              <a:t>Aud</a:t>
            </a:r>
            <a:r>
              <a:rPr lang="es-ES" dirty="0"/>
              <a:t>. Gerson dos Santos </a:t>
            </a:r>
            <a:r>
              <a:rPr lang="es-ES" dirty="0" err="1"/>
              <a:t>Sicca</a:t>
            </a:r>
            <a:endParaRPr lang="es-ES" dirty="0"/>
          </a:p>
          <a:p>
            <a:pPr algn="just"/>
            <a:r>
              <a:rPr lang="pt-BR" b="1" dirty="0" smtClean="0"/>
              <a:t>Tomada </a:t>
            </a:r>
            <a:r>
              <a:rPr lang="pt-BR" b="1" dirty="0"/>
              <a:t>de Contas Especial. Revelia. Desvio de receitas públicas decorrentes do IPVA. Fraude. Assinaturas falsas. Irregularidades. Débito. Multas</a:t>
            </a:r>
            <a:r>
              <a:rPr lang="pt-BR" b="1" dirty="0" smtClean="0"/>
              <a:t>.</a:t>
            </a:r>
          </a:p>
          <a:p>
            <a:pPr algn="just"/>
            <a:r>
              <a:rPr lang="pt-BR" dirty="0"/>
              <a:t> </a:t>
            </a:r>
            <a:r>
              <a:rPr lang="pt-BR" dirty="0" smtClean="0"/>
              <a:t>O </a:t>
            </a:r>
            <a:r>
              <a:rPr lang="pt-BR" dirty="0"/>
              <a:t>Relator, “</a:t>
            </a:r>
            <a:r>
              <a:rPr lang="pt-BR" sz="2200" b="1" dirty="0"/>
              <a:t>verificou-se que os Responsáveis agiram dolosamente, no intuito de fraudar os sistemas de controle interno presente no âmbito da Prefeitura, falsificando assinaturas de cheques e extratos bancários. Os controles usualmente adotados, como a conferência dos extratos bancários, foram prejudicados em virtude das fraudes praticadas</a:t>
            </a:r>
            <a:r>
              <a:rPr lang="pt-BR" dirty="0"/>
              <a:t>”.</a:t>
            </a:r>
          </a:p>
          <a:p>
            <a:pPr algn="just"/>
            <a:r>
              <a:rPr lang="pt-BR" dirty="0"/>
              <a:t>Ainda, “os atos realizados pelos gestores foram agravados pela flagrante lesividade do comportamento transgressor, configurando o dolo dos responsáveis”.</a:t>
            </a:r>
          </a:p>
          <a:p>
            <a:pPr algn="just"/>
            <a:r>
              <a:rPr lang="pt-BR" dirty="0"/>
              <a:t>Da análise, restou o julgamento irregulares, com imputação de débito, das contas pertinentes à Tomada de Contas Especial, decorrentes de Representação formulada a este Tribunal pelo Prefeito e pelo Procurador Geral do Município, por meio da qual foi noticiado possível desvio de recursos repassados à municipalidade pelo Governo do Estado a título de repasse do IPVA.</a:t>
            </a:r>
          </a:p>
          <a:p>
            <a:pPr algn="just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47286" y="260845"/>
            <a:ext cx="8059599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DECISÕES</a:t>
            </a:r>
            <a:br>
              <a:rPr lang="pt-BR" dirty="0" smtClean="0"/>
            </a:br>
            <a:r>
              <a:rPr lang="pt-BR" sz="3100" dirty="0" smtClean="0"/>
              <a:t>Informativo </a:t>
            </a:r>
            <a:r>
              <a:rPr lang="pt-BR" sz="3100" dirty="0"/>
              <a:t>de Jurisprudência do TCE/SC - N. 034 </a:t>
            </a:r>
            <a:r>
              <a:rPr lang="pt-BR" sz="4200" dirty="0"/>
              <a:t/>
            </a:r>
            <a:br>
              <a:rPr lang="pt-BR" sz="4200" dirty="0"/>
            </a:br>
            <a:endParaRPr lang="pt-BR" sz="4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5" y="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73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7" y="1845733"/>
            <a:ext cx="11835684" cy="4361883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Acórdão n.: 0739/2016. RLA-14/00354274. </a:t>
            </a:r>
            <a:r>
              <a:rPr lang="en-US" sz="2400" b="1" dirty="0"/>
              <a:t>Rel. Aud. </a:t>
            </a:r>
            <a:r>
              <a:rPr lang="en-US" sz="2400" b="1" dirty="0" err="1"/>
              <a:t>Cleber</a:t>
            </a:r>
            <a:r>
              <a:rPr lang="en-US" sz="2400" b="1" dirty="0"/>
              <a:t> Muniz </a:t>
            </a:r>
            <a:r>
              <a:rPr lang="en-US" sz="2400" b="1" dirty="0" err="1"/>
              <a:t>Gavi</a:t>
            </a:r>
            <a:r>
              <a:rPr lang="en-US" sz="2400" b="1" dirty="0"/>
              <a:t>.</a:t>
            </a:r>
          </a:p>
          <a:p>
            <a:pPr algn="just"/>
            <a:r>
              <a:rPr lang="pt-BR" sz="2400" b="1" dirty="0" smtClean="0"/>
              <a:t>Inspeção </a:t>
            </a:r>
            <a:r>
              <a:rPr lang="pt-BR" sz="2400" b="1" dirty="0"/>
              <a:t>de regularidade. </a:t>
            </a:r>
            <a:endParaRPr lang="pt-BR" sz="2400" b="1" dirty="0" smtClean="0"/>
          </a:p>
          <a:p>
            <a:pPr algn="just"/>
            <a:r>
              <a:rPr lang="pt-BR" sz="2400" dirty="0" smtClean="0"/>
              <a:t>[...] no </a:t>
            </a:r>
            <a:r>
              <a:rPr lang="pt-BR" sz="2400" dirty="0"/>
              <a:t>que diz respeito à contratação de serviços de terceiro para execução de atividades ao cargo de contador e/ou controle interno, o Tribunal considerou grave a infração a Constituição Federal, uma vez que “tratando-se de serviços contábeis vinculados à rotina da contabilidade pública, caberia à unidade adequar sua estrutura administrativa e capacitar seu pessoal para o exercício dessas funções, não delegar tais tarefas a terceiro estranho ao quadro”.</a:t>
            </a:r>
          </a:p>
          <a:p>
            <a:pPr algn="just"/>
            <a:r>
              <a:rPr lang="pt-BR" sz="2400" dirty="0"/>
              <a:t>O Relator também destacou que “</a:t>
            </a:r>
            <a:r>
              <a:rPr lang="pt-BR" sz="2400" b="1" dirty="0"/>
              <a:t>na hipótese do exercício do controle interno, o prejulgado </a:t>
            </a:r>
            <a:r>
              <a:rPr lang="pt-BR" sz="2400" b="1" dirty="0" smtClean="0"/>
              <a:t>1900 exarado </a:t>
            </a:r>
            <a:r>
              <a:rPr lang="pt-BR" sz="2400" b="1" dirty="0"/>
              <a:t>pelo Tribunal de Contas, é bastante elucidativo ao explicar a natureza típica e permanente da atividade e a vedação de sua terceirização</a:t>
            </a:r>
            <a:r>
              <a:rPr lang="pt-BR" sz="2400" dirty="0"/>
              <a:t>, </a:t>
            </a:r>
            <a:r>
              <a:rPr lang="pt-BR" sz="2400" dirty="0" smtClean="0"/>
              <a:t>[...].</a:t>
            </a:r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47286" y="260845"/>
            <a:ext cx="8355813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DECISÕES</a:t>
            </a:r>
            <a:br>
              <a:rPr lang="pt-BR" dirty="0" smtClean="0"/>
            </a:br>
            <a:r>
              <a:rPr lang="pt-BR" sz="3100" dirty="0" smtClean="0"/>
              <a:t>Informativo </a:t>
            </a:r>
            <a:r>
              <a:rPr lang="pt-BR" sz="3100" dirty="0"/>
              <a:t>de Jurisprudência do TCE/SC - N. </a:t>
            </a:r>
            <a:r>
              <a:rPr lang="pt-BR" sz="3100" dirty="0" smtClean="0"/>
              <a:t>030</a:t>
            </a:r>
            <a:r>
              <a:rPr lang="pt-BR" sz="3100" dirty="0"/>
              <a:t> </a:t>
            </a:r>
            <a:r>
              <a:rPr lang="pt-BR" sz="4200" dirty="0"/>
              <a:t/>
            </a:r>
            <a:br>
              <a:rPr lang="pt-BR" sz="4200" dirty="0"/>
            </a:br>
            <a:endParaRPr lang="pt-BR" sz="4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5" y="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25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	</a:t>
            </a:r>
            <a:r>
              <a:rPr lang="pt-BR" b="0" dirty="0"/>
              <a:t/>
            </a:r>
            <a:br>
              <a:rPr lang="pt-BR" b="0" dirty="0"/>
            </a:br>
            <a:r>
              <a:rPr lang="pt-BR" b="0" dirty="0"/>
              <a:t/>
            </a:r>
            <a:br>
              <a:rPr lang="pt-BR" b="0" dirty="0"/>
            </a:br>
            <a:r>
              <a:rPr lang="pt-BR" b="0" dirty="0" smtClean="0"/>
              <a:t>	</a:t>
            </a:r>
            <a:r>
              <a:rPr lang="pt-BR" sz="4400" dirty="0" smtClean="0"/>
              <a:t>Controles a serem Observados pelo Sistema de Controle Interno </a:t>
            </a:r>
            <a:r>
              <a:rPr lang="pt-BR" b="0" dirty="0"/>
              <a:t/>
            </a:r>
            <a:br>
              <a:rPr lang="pt-BR" b="0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563968"/>
              </p:ext>
            </p:extLst>
          </p:nvPr>
        </p:nvGraphicFramePr>
        <p:xfrm>
          <a:off x="279043" y="2021983"/>
          <a:ext cx="11745531" cy="441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55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362481"/>
          </a:xfrm>
        </p:spPr>
      </p:pic>
    </p:spTree>
    <p:extLst>
      <p:ext uri="{BB962C8B-B14F-4D97-AF65-F5344CB8AC3E}">
        <p14:creationId xmlns:p14="http://schemas.microsoft.com/office/powerpoint/2010/main" val="69307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44709" y="299482"/>
            <a:ext cx="9684914" cy="1450757"/>
          </a:xfrm>
        </p:spPr>
        <p:txBody>
          <a:bodyPr/>
          <a:lstStyle/>
          <a:p>
            <a:pPr algn="ctr"/>
            <a:r>
              <a:rPr lang="pt-BR" dirty="0" smtClean="0"/>
              <a:t>	SEJA UM GESTOR SMART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98079"/>
            <a:ext cx="6878816" cy="434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47775" y="1828800"/>
            <a:ext cx="49326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GESTÃO INTELIGENTE MUNICIPAL</a:t>
            </a:r>
          </a:p>
          <a:p>
            <a:endParaRPr lang="pt-BR" sz="2400" b="1" dirty="0"/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BR" sz="2400" b="1" dirty="0" smtClean="0"/>
              <a:t>Gestão por Competência e Meritocracia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BR" sz="2400" b="1" dirty="0" smtClean="0"/>
              <a:t>Gestão de Risco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BR" sz="2400" b="1" i="1" dirty="0" err="1" smtClean="0"/>
              <a:t>Smart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Compliance</a:t>
            </a:r>
            <a:r>
              <a:rPr lang="pt-BR" sz="2400" b="1" i="1" dirty="0" smtClean="0"/>
              <a:t> e </a:t>
            </a:r>
            <a:r>
              <a:rPr lang="pt-BR" sz="2400" b="1" i="1" dirty="0" err="1" smtClean="0"/>
              <a:t>Accountability</a:t>
            </a:r>
            <a:endParaRPr lang="pt-BR" sz="2400" b="1" i="1" dirty="0" smtClean="0"/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BR" sz="2400" b="1" dirty="0" smtClean="0"/>
              <a:t>Gestão do Conhecimento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BR" sz="2400" b="1" dirty="0" err="1" smtClean="0"/>
              <a:t>Cocriação</a:t>
            </a:r>
            <a:r>
              <a:rPr lang="pt-BR" sz="2400" b="1" dirty="0" smtClean="0"/>
              <a:t> / </a:t>
            </a:r>
            <a:r>
              <a:rPr lang="pt-BR" sz="2400" b="1" dirty="0" err="1" smtClean="0"/>
              <a:t>PPP´s</a:t>
            </a:r>
            <a:r>
              <a:rPr lang="pt-BR" sz="2400" b="1" dirty="0" smtClean="0"/>
              <a:t> / Participação das Organizações Civis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1037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1075" y="275810"/>
            <a:ext cx="9723550" cy="1450757"/>
          </a:xfrm>
        </p:spPr>
        <p:txBody>
          <a:bodyPr/>
          <a:lstStyle/>
          <a:p>
            <a:pPr algn="ctr"/>
            <a:r>
              <a:rPr lang="pt-BR" i="1" dirty="0" smtClean="0"/>
              <a:t>Cases</a:t>
            </a:r>
            <a:r>
              <a:rPr lang="pt-BR" dirty="0" smtClean="0"/>
              <a:t> de Sucesso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08349" y="1828799"/>
            <a:ext cx="9633398" cy="4506381"/>
          </a:xfrm>
        </p:spPr>
        <p:txBody>
          <a:bodyPr>
            <a:noAutofit/>
          </a:bodyPr>
          <a:lstStyle/>
          <a:p>
            <a:pPr algn="just" fontAlgn="ctr">
              <a:spcAft>
                <a:spcPts val="0"/>
              </a:spcAft>
            </a:pPr>
            <a:r>
              <a:rPr lang="pt-BR" sz="2100" b="1" dirty="0" smtClean="0"/>
              <a:t>             2015</a:t>
            </a:r>
            <a:r>
              <a:rPr lang="pt-BR" sz="2100" dirty="0" smtClean="0"/>
              <a:t> - Prefeitura  de Florianópolis conquistou  </a:t>
            </a:r>
            <a:r>
              <a:rPr lang="pt-BR" sz="2100" dirty="0"/>
              <a:t>o </a:t>
            </a:r>
            <a:r>
              <a:rPr lang="pt-BR" sz="2100" b="1" dirty="0"/>
              <a:t>Top </a:t>
            </a:r>
            <a:r>
              <a:rPr lang="pt-BR" sz="2100" b="1" dirty="0" err="1"/>
              <a:t>One</a:t>
            </a:r>
            <a:r>
              <a:rPr lang="pt-BR" sz="2100" b="1" dirty="0"/>
              <a:t> Turismo da ADVB</a:t>
            </a:r>
          </a:p>
          <a:p>
            <a:pPr algn="just" fontAlgn="ctr">
              <a:spcAft>
                <a:spcPts val="0"/>
              </a:spcAft>
            </a:pPr>
            <a:r>
              <a:rPr lang="pt-BR" sz="2100" b="1" dirty="0"/>
              <a:t>Restauração do Mercado Público recebe o prêmio maior de todos os Top Turismo</a:t>
            </a:r>
          </a:p>
          <a:p>
            <a:pPr algn="just">
              <a:spcAft>
                <a:spcPts val="0"/>
              </a:spcAft>
            </a:pPr>
            <a:endParaRPr lang="pt-BR" sz="2100" dirty="0" smtClean="0"/>
          </a:p>
          <a:p>
            <a:pPr algn="just">
              <a:spcAft>
                <a:spcPts val="0"/>
              </a:spcAft>
            </a:pPr>
            <a:r>
              <a:rPr lang="pt-BR" sz="2100" b="1" dirty="0" smtClean="0"/>
              <a:t>             2016 - Prefeitura </a:t>
            </a:r>
            <a:r>
              <a:rPr lang="pt-BR" sz="2100" b="1" dirty="0"/>
              <a:t>de Blumenau vence Prêmio Estadual de Gestão Pública </a:t>
            </a:r>
            <a:r>
              <a:rPr lang="pt-BR" sz="2100" b="1" dirty="0" smtClean="0"/>
              <a:t>da </a:t>
            </a:r>
            <a:r>
              <a:rPr lang="pt-BR" sz="2100" b="1" dirty="0" err="1" smtClean="0"/>
              <a:t>Udesc</a:t>
            </a:r>
            <a:r>
              <a:rPr lang="pt-BR" sz="2100" b="1" dirty="0"/>
              <a:t/>
            </a:r>
            <a:br>
              <a:rPr lang="pt-BR" sz="2100" b="1" dirty="0"/>
            </a:br>
            <a:r>
              <a:rPr lang="pt-BR" sz="2100" dirty="0" smtClean="0"/>
              <a:t>Projeto </a:t>
            </a:r>
            <a:r>
              <a:rPr lang="pt-BR" sz="2100" dirty="0"/>
              <a:t>foi premiado como melhor prática inovadora no Estado na temática transparência com cidadania</a:t>
            </a:r>
            <a:r>
              <a:rPr lang="pt-BR" sz="2100" dirty="0" smtClean="0"/>
              <a:t>.</a:t>
            </a:r>
          </a:p>
          <a:p>
            <a:pPr algn="just">
              <a:spcAft>
                <a:spcPts val="0"/>
              </a:spcAft>
            </a:pPr>
            <a:endParaRPr lang="pt-BR" sz="2100" dirty="0" smtClean="0"/>
          </a:p>
          <a:p>
            <a:pPr algn="just">
              <a:spcAft>
                <a:spcPts val="0"/>
              </a:spcAft>
            </a:pPr>
            <a:r>
              <a:rPr lang="pt-BR" sz="2100" b="1" dirty="0" smtClean="0"/>
              <a:t>            2016 - São </a:t>
            </a:r>
            <a:r>
              <a:rPr lang="pt-BR" sz="2100" b="1" dirty="0"/>
              <a:t>Ludgero ganha prêmio estadual por modelo de tratamento de </a:t>
            </a:r>
            <a:r>
              <a:rPr lang="pt-BR" sz="2100" b="1" dirty="0" smtClean="0"/>
              <a:t>água</a:t>
            </a:r>
          </a:p>
          <a:p>
            <a:pPr algn="just">
              <a:spcAft>
                <a:spcPts val="0"/>
              </a:spcAft>
            </a:pPr>
            <a:r>
              <a:rPr lang="pt-BR" sz="2100" b="1" dirty="0" smtClean="0"/>
              <a:t>           2017 - </a:t>
            </a:r>
            <a:r>
              <a:rPr lang="pt-BR" sz="2100" dirty="0"/>
              <a:t>Os municípios de Bombinhas e Balneário </a:t>
            </a:r>
            <a:r>
              <a:rPr lang="pt-BR" sz="2100" dirty="0" smtClean="0"/>
              <a:t>Camboriú receberam </a:t>
            </a:r>
            <a:r>
              <a:rPr lang="pt-BR" sz="2100" dirty="0"/>
              <a:t>os Troféus Mérito </a:t>
            </a:r>
            <a:r>
              <a:rPr lang="pt-BR" sz="2100" dirty="0" smtClean="0"/>
              <a:t>Municipalista - do </a:t>
            </a:r>
            <a:r>
              <a:rPr lang="pt-BR" sz="2100" dirty="0"/>
              <a:t>2º Prêmio </a:t>
            </a:r>
            <a:r>
              <a:rPr lang="pt-BR" sz="2100" b="1" dirty="0"/>
              <a:t>Município Sustentável </a:t>
            </a:r>
            <a:r>
              <a:rPr lang="pt-BR" sz="2100" dirty="0"/>
              <a:t>por se destacar no período de 2016.</a:t>
            </a:r>
            <a:endParaRPr lang="pt-BR" sz="2100" b="1" dirty="0"/>
          </a:p>
          <a:p>
            <a:endParaRPr lang="pt-BR" sz="2100" b="1" dirty="0"/>
          </a:p>
          <a:p>
            <a:endParaRPr lang="pt-BR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567"/>
            <a:ext cx="2331075" cy="46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2356831" y="1931831"/>
            <a:ext cx="721217" cy="296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444836" y="3241183"/>
            <a:ext cx="721217" cy="296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2331075" y="5331853"/>
            <a:ext cx="721217" cy="296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331074" y="4964806"/>
            <a:ext cx="721217" cy="296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21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6029602" cy="654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02" y="193182"/>
            <a:ext cx="6162398" cy="634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4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296215"/>
            <a:ext cx="11139857" cy="589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262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pt-BR" sz="5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Obrigada!!!</a:t>
            </a:r>
          </a:p>
          <a:p>
            <a:pPr algn="ctr"/>
            <a:endParaRPr lang="pt-BR" sz="5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vanessa@tce.sc.gov.br</a:t>
            </a:r>
            <a:endParaRPr lang="pt-BR" sz="5400" b="1" dirty="0">
              <a:solidFill>
                <a:schemeClr val="tx1"/>
              </a:solidFill>
            </a:endParaRPr>
          </a:p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Tel. (48) 3221-3645</a:t>
            </a:r>
            <a:endParaRPr lang="pt-B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Tipos de Processos do TCE-SC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256578"/>
              </p:ext>
            </p:extLst>
          </p:nvPr>
        </p:nvGraphicFramePr>
        <p:xfrm>
          <a:off x="0" y="1374493"/>
          <a:ext cx="12105409" cy="508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86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	Dados da Ouvidoria </a:t>
            </a:r>
            <a:r>
              <a:rPr lang="pt-BR" sz="3600" dirty="0" smtClean="0"/>
              <a:t>–</a:t>
            </a:r>
            <a:r>
              <a:rPr lang="pt-BR" dirty="0" smtClean="0"/>
              <a:t> </a:t>
            </a:r>
            <a:r>
              <a:rPr lang="pt-BR" sz="3600" dirty="0" smtClean="0">
                <a:solidFill>
                  <a:srgbClr val="002060"/>
                </a:solidFill>
              </a:rPr>
              <a:t>Exercício de 2016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6028" y="1928861"/>
            <a:ext cx="11155680" cy="3557539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 smtClean="0">
                <a:solidFill>
                  <a:srgbClr val="002060"/>
                </a:solidFill>
              </a:rPr>
              <a:t>Comunicações Recebidas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50598"/>
              </p:ext>
            </p:extLst>
          </p:nvPr>
        </p:nvGraphicFramePr>
        <p:xfrm>
          <a:off x="3827665" y="2954136"/>
          <a:ext cx="8115300" cy="3108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05100"/>
                <a:gridCol w="2705100"/>
                <a:gridCol w="2705100"/>
              </a:tblGrid>
              <a:tr h="31390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Trimestre - 2016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Comunicações Recebidas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Índice de Resolutividade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0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1 º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0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2º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98,63%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0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3º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98,41%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0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4º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96,93%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0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Anual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1103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98,64%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35105786"/>
              </p:ext>
            </p:extLst>
          </p:nvPr>
        </p:nvGraphicFramePr>
        <p:xfrm>
          <a:off x="220635" y="1928861"/>
          <a:ext cx="3359727" cy="454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32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	Dados da Ouvidoria </a:t>
            </a:r>
            <a:r>
              <a:rPr lang="pt-BR" sz="3600" dirty="0" smtClean="0"/>
              <a:t>–</a:t>
            </a:r>
            <a:r>
              <a:rPr lang="pt-BR" dirty="0" smtClean="0"/>
              <a:t> </a:t>
            </a:r>
            <a:r>
              <a:rPr lang="pt-BR" sz="3600" dirty="0" smtClean="0">
                <a:solidFill>
                  <a:srgbClr val="002060"/>
                </a:solidFill>
              </a:rPr>
              <a:t>Exercício de 2016</a:t>
            </a:r>
            <a:endParaRPr lang="pt-BR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45017"/>
              </p:ext>
            </p:extLst>
          </p:nvPr>
        </p:nvGraphicFramePr>
        <p:xfrm>
          <a:off x="400050" y="2297429"/>
          <a:ext cx="11441430" cy="380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00050" y="1908810"/>
            <a:ext cx="11441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Comunicações Recebidas em 2016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9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	Encaminhamentos à Ouvidoria </a:t>
            </a:r>
            <a:endParaRPr lang="pt-BR" sz="3600" dirty="0" smtClean="0"/>
          </a:p>
        </p:txBody>
      </p:sp>
      <p:sp>
        <p:nvSpPr>
          <p:cNvPr id="4" name="Quadro 3"/>
          <p:cNvSpPr/>
          <p:nvPr/>
        </p:nvSpPr>
        <p:spPr>
          <a:xfrm>
            <a:off x="154546" y="1841679"/>
            <a:ext cx="4971246" cy="19447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04/08/2017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Dúvida </a:t>
            </a:r>
            <a:r>
              <a:rPr lang="pt-BR" sz="2400" dirty="0">
                <a:solidFill>
                  <a:schemeClr val="tx1"/>
                </a:solidFill>
              </a:rPr>
              <a:t>acerca de exigência em edital de licitação de certificado e quitação.</a:t>
            </a:r>
          </a:p>
        </p:txBody>
      </p:sp>
      <p:sp>
        <p:nvSpPr>
          <p:cNvPr id="7" name="Quadro 6"/>
          <p:cNvSpPr/>
          <p:nvPr/>
        </p:nvSpPr>
        <p:spPr>
          <a:xfrm>
            <a:off x="6375042" y="1854558"/>
            <a:ext cx="5816958" cy="19447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Resposta em 04/08/2017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[...] sendo incabível a exigência da quitação do Conselho. Sendo cabível sim, a exigência do registro do profissional no Conselho Regional Competente.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8" name="Quadro 7"/>
          <p:cNvSpPr/>
          <p:nvPr/>
        </p:nvSpPr>
        <p:spPr>
          <a:xfrm>
            <a:off x="154546" y="4170608"/>
            <a:ext cx="4971246" cy="19447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21/08/2017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Dúvida </a:t>
            </a:r>
            <a:r>
              <a:rPr lang="pt-BR" sz="2400" dirty="0">
                <a:solidFill>
                  <a:schemeClr val="tx1"/>
                </a:solidFill>
              </a:rPr>
              <a:t>acerca de </a:t>
            </a:r>
            <a:r>
              <a:rPr lang="pt-BR" sz="2400" dirty="0" smtClean="0">
                <a:solidFill>
                  <a:schemeClr val="tx1"/>
                </a:solidFill>
              </a:rPr>
              <a:t>pagamentos de diárias à servidor municipal.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5175160" y="2741053"/>
            <a:ext cx="1352282" cy="6439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Quadro 9"/>
          <p:cNvSpPr/>
          <p:nvPr/>
        </p:nvSpPr>
        <p:spPr>
          <a:xfrm>
            <a:off x="6375042" y="4207099"/>
            <a:ext cx="5816958" cy="19447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Resposta em 21/08/2017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Encaminhados os Prejulgados: 0018; 0220; 0709; 0778 e 0836.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5181599" y="4820991"/>
            <a:ext cx="1352282" cy="6439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77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	Encaminhamentos à Ouvidoria </a:t>
            </a:r>
            <a:endParaRPr lang="pt-BR" sz="3600" dirty="0" smtClean="0"/>
          </a:p>
        </p:txBody>
      </p:sp>
      <p:sp>
        <p:nvSpPr>
          <p:cNvPr id="4" name="Quadro 3"/>
          <p:cNvSpPr/>
          <p:nvPr/>
        </p:nvSpPr>
        <p:spPr>
          <a:xfrm>
            <a:off x="154546" y="2741053"/>
            <a:ext cx="4971246" cy="19447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08/06/2017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Fatos relatados acerca de compra de areão (saibro) pelo Município.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" name="Quadro 6"/>
          <p:cNvSpPr/>
          <p:nvPr/>
        </p:nvSpPr>
        <p:spPr>
          <a:xfrm>
            <a:off x="6375042" y="2726028"/>
            <a:ext cx="5816958" cy="19447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Resposta em 18/08/2017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Informando  a autuação do Processo REP 17/005524xx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175160" y="3477296"/>
            <a:ext cx="1352282" cy="6439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4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9" y="58019"/>
            <a:ext cx="5881352" cy="67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" y="-1"/>
            <a:ext cx="6117464" cy="67999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7583" y="2524258"/>
            <a:ext cx="604653" cy="43337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1022236" y="2833352"/>
            <a:ext cx="394440" cy="3786389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07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100" b="1" dirty="0" smtClean="0"/>
              <a:t> Desconformidades nas Prestação </a:t>
            </a:r>
            <a:r>
              <a:rPr lang="pt-BR" sz="3100" b="1" dirty="0"/>
              <a:t>de Contas de </a:t>
            </a:r>
            <a:r>
              <a:rPr lang="pt-BR" sz="3100" b="1" dirty="0" smtClean="0"/>
              <a:t>Governo</a:t>
            </a:r>
            <a:endParaRPr lang="pt-BR" sz="22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401362"/>
              </p:ext>
            </p:extLst>
          </p:nvPr>
        </p:nvGraphicFramePr>
        <p:xfrm>
          <a:off x="126408" y="1751527"/>
          <a:ext cx="4548623" cy="445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00999"/>
              </p:ext>
            </p:extLst>
          </p:nvPr>
        </p:nvGraphicFramePr>
        <p:xfrm>
          <a:off x="3621345" y="1712891"/>
          <a:ext cx="4872038" cy="458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399479"/>
              </p:ext>
            </p:extLst>
          </p:nvPr>
        </p:nvGraphicFramePr>
        <p:xfrm>
          <a:off x="7310437" y="1847548"/>
          <a:ext cx="4881563" cy="448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59749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838</TotalTime>
  <Words>494</Words>
  <Application>Microsoft Office PowerPoint</Application>
  <PresentationFormat>Personalizar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Retrospectiva</vt:lpstr>
      <vt:lpstr>Controle Compartilhado: Tribunal de Contas e Controle Interno Municipal</vt:lpstr>
      <vt:lpstr>Apresentação do PowerPoint</vt:lpstr>
      <vt:lpstr>Tipos de Processos do TCE-SC</vt:lpstr>
      <vt:lpstr> Dados da Ouvidoria – Exercício de 2016</vt:lpstr>
      <vt:lpstr> Dados da Ouvidoria – Exercício de 2016</vt:lpstr>
      <vt:lpstr> Encaminhamentos à Ouvidoria </vt:lpstr>
      <vt:lpstr> Encaminhamentos à Ouvidoria </vt:lpstr>
      <vt:lpstr>Apresentação do PowerPoint</vt:lpstr>
      <vt:lpstr> Desconformidades nas Prestação de Contas de Governo</vt:lpstr>
      <vt:lpstr>Apresentação do PowerPoint</vt:lpstr>
      <vt:lpstr>Apresentação do PowerPoint</vt:lpstr>
      <vt:lpstr>Apresentação do PowerPoint</vt:lpstr>
      <vt:lpstr> DECISÕES Informativo de Jurisprudência do TCE/SC - N. 034  </vt:lpstr>
      <vt:lpstr> DECISÕES Informativo de Jurisprudência do TCE/SC - N. 034  </vt:lpstr>
      <vt:lpstr> DECISÕES Informativo de Jurisprudência do TCE/SC - N. 030  </vt:lpstr>
      <vt:lpstr>    Controles a serem Observados pelo Sistema de Controle Interno  </vt:lpstr>
      <vt:lpstr>Apresentação do PowerPoint</vt:lpstr>
      <vt:lpstr> SEJA UM GESTOR SMART</vt:lpstr>
      <vt:lpstr>Cases de Sucesso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Controle Compartilhado: Tribunal de Contas e Controle Interno Municipal</dc:title>
  <dc:creator>VANESSA DOS SANTOS</dc:creator>
  <cp:lastModifiedBy>Vanessa</cp:lastModifiedBy>
  <cp:revision>68</cp:revision>
  <dcterms:created xsi:type="dcterms:W3CDTF">2017-08-30T18:24:16Z</dcterms:created>
  <dcterms:modified xsi:type="dcterms:W3CDTF">2017-09-27T11:14:46Z</dcterms:modified>
</cp:coreProperties>
</file>