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7" r:id="rId2"/>
    <p:sldMasterId id="2147483689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9" r:id="rId9"/>
    <p:sldMasterId id="2147483711" r:id="rId10"/>
    <p:sldMasterId id="2147483717" r:id="rId11"/>
    <p:sldMasterId id="2147483719" r:id="rId12"/>
    <p:sldMasterId id="2147483721" r:id="rId13"/>
    <p:sldMasterId id="2147483725" r:id="rId14"/>
    <p:sldMasterId id="2147483735" r:id="rId15"/>
    <p:sldMasterId id="2147483739" r:id="rId16"/>
    <p:sldMasterId id="2147483741" r:id="rId17"/>
    <p:sldMasterId id="2147483743" r:id="rId18"/>
    <p:sldMasterId id="2147483745" r:id="rId19"/>
    <p:sldMasterId id="2147483747" r:id="rId20"/>
    <p:sldMasterId id="2147483749" r:id="rId21"/>
    <p:sldMasterId id="2147483751" r:id="rId22"/>
    <p:sldMasterId id="2147483753" r:id="rId23"/>
    <p:sldMasterId id="2147483754" r:id="rId24"/>
    <p:sldMasterId id="2147483762" r:id="rId25"/>
  </p:sldMasterIdLst>
  <p:notesMasterIdLst>
    <p:notesMasterId r:id="rId77"/>
  </p:notesMasterIdLst>
  <p:handoutMasterIdLst>
    <p:handoutMasterId r:id="rId78"/>
  </p:handoutMasterIdLst>
  <p:sldIdLst>
    <p:sldId id="259" r:id="rId26"/>
    <p:sldId id="276" r:id="rId27"/>
    <p:sldId id="282" r:id="rId28"/>
    <p:sldId id="290" r:id="rId29"/>
    <p:sldId id="318" r:id="rId30"/>
    <p:sldId id="317" r:id="rId31"/>
    <p:sldId id="319" r:id="rId32"/>
    <p:sldId id="289" r:id="rId33"/>
    <p:sldId id="291" r:id="rId34"/>
    <p:sldId id="260" r:id="rId35"/>
    <p:sldId id="261" r:id="rId36"/>
    <p:sldId id="277" r:id="rId37"/>
    <p:sldId id="311" r:id="rId38"/>
    <p:sldId id="281" r:id="rId39"/>
    <p:sldId id="278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314" r:id="rId48"/>
    <p:sldId id="279" r:id="rId49"/>
    <p:sldId id="270" r:id="rId50"/>
    <p:sldId id="272" r:id="rId51"/>
    <p:sldId id="280" r:id="rId52"/>
    <p:sldId id="292" r:id="rId53"/>
    <p:sldId id="293" r:id="rId54"/>
    <p:sldId id="288" r:id="rId55"/>
    <p:sldId id="300" r:id="rId56"/>
    <p:sldId id="303" r:id="rId57"/>
    <p:sldId id="316" r:id="rId58"/>
    <p:sldId id="301" r:id="rId59"/>
    <p:sldId id="295" r:id="rId60"/>
    <p:sldId id="297" r:id="rId61"/>
    <p:sldId id="299" r:id="rId62"/>
    <p:sldId id="298" r:id="rId63"/>
    <p:sldId id="306" r:id="rId64"/>
    <p:sldId id="307" r:id="rId65"/>
    <p:sldId id="313" r:id="rId66"/>
    <p:sldId id="309" r:id="rId67"/>
    <p:sldId id="308" r:id="rId68"/>
    <p:sldId id="310" r:id="rId69"/>
    <p:sldId id="312" r:id="rId70"/>
    <p:sldId id="315" r:id="rId71"/>
    <p:sldId id="274" r:id="rId72"/>
    <p:sldId id="284" r:id="rId73"/>
    <p:sldId id="287" r:id="rId74"/>
    <p:sldId id="283" r:id="rId75"/>
    <p:sldId id="275" r:id="rId76"/>
  </p:sldIdLst>
  <p:sldSz cx="9144000" cy="6858000" type="screen4x3"/>
  <p:notesSz cx="7315200" cy="96012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33CC"/>
    <a:srgbClr val="003300"/>
    <a:srgbClr val="008000"/>
    <a:srgbClr val="0505D9"/>
    <a:srgbClr val="CCFF33"/>
    <a:srgbClr val="FF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624" autoAdjust="0"/>
  </p:normalViewPr>
  <p:slideViewPr>
    <p:cSldViewPr>
      <p:cViewPr>
        <p:scale>
          <a:sx n="66" d="100"/>
          <a:sy n="66" d="100"/>
        </p:scale>
        <p:origin x="-9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fld id="{1503E3A4-18D9-413D-8222-5B7ADDDBB7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8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>
                <a:latin typeface="Arial" charset="0"/>
              </a:defRPr>
            </a:lvl1pPr>
          </a:lstStyle>
          <a:p>
            <a:pPr>
              <a:defRPr/>
            </a:pPr>
            <a:fld id="{764616EE-C391-4183-B50E-25D9703D32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068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3BE091-CFCB-420D-8855-EC1BB8E3A56A}" type="slidenum">
              <a:rPr kumimoji="0" lang="pt-BR" sz="1300" smtClean="0">
                <a:latin typeface="Arial" charset="0"/>
              </a:rPr>
              <a:pPr eaLnBrk="1" hangingPunct="1"/>
              <a:t>1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0CF694-52AB-453B-8980-4BBAE879CF10}" type="slidenum">
              <a:rPr kumimoji="0" lang="pt-BR" sz="1300" smtClean="0">
                <a:latin typeface="Arial" charset="0"/>
              </a:rPr>
              <a:pPr eaLnBrk="1" hangingPunct="1"/>
              <a:t>19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3125AD-EAD5-4615-A682-B899DF843E4E}" type="slidenum">
              <a:rPr kumimoji="0" lang="pt-BR" sz="1300" smtClean="0">
                <a:latin typeface="Arial" charset="0"/>
              </a:rPr>
              <a:pPr eaLnBrk="1" hangingPunct="1"/>
              <a:t>20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D4C100-5A12-4608-8F19-6BFD5FD26F8C}" type="slidenum">
              <a:rPr kumimoji="0" lang="pt-BR" sz="1300" smtClean="0">
                <a:latin typeface="Arial" charset="0"/>
              </a:rPr>
              <a:pPr eaLnBrk="1" hangingPunct="1"/>
              <a:t>21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DA4F1C-4742-4215-8F74-0CC7946DE49B}" type="slidenum">
              <a:rPr kumimoji="0" lang="pt-BR" sz="1300" smtClean="0">
                <a:latin typeface="Arial" charset="0"/>
              </a:rPr>
              <a:pPr eaLnBrk="1" hangingPunct="1"/>
              <a:t>22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D9E670-0FEB-4C61-843E-1ADFDD157014}" type="slidenum">
              <a:rPr kumimoji="0" lang="pt-BR" sz="1300" smtClean="0">
                <a:latin typeface="Arial" charset="0"/>
              </a:rPr>
              <a:pPr eaLnBrk="1" hangingPunct="1"/>
              <a:t>24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583B2-A196-4942-9354-DFE017655681}" type="slidenum">
              <a:rPr kumimoji="0" lang="pt-BR" sz="1300" smtClean="0">
                <a:latin typeface="Arial" charset="0"/>
              </a:rPr>
              <a:pPr eaLnBrk="1" hangingPunct="1"/>
              <a:t>25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E89FB2-42B9-4EA0-959A-01AE9196CCD0}" type="slidenum">
              <a:rPr kumimoji="0" lang="pt-BR" sz="1300" smtClean="0">
                <a:latin typeface="Arial" charset="0"/>
              </a:rPr>
              <a:pPr eaLnBrk="1" hangingPunct="1"/>
              <a:t>26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525204-F5D2-4120-82D6-F0C613A6F804}" type="slidenum">
              <a:rPr kumimoji="0" lang="pt-BR" sz="1300" smtClean="0">
                <a:latin typeface="Arial" charset="0"/>
              </a:rPr>
              <a:pPr eaLnBrk="1" hangingPunct="1"/>
              <a:t>47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3F1220-BCD5-4BE1-99DE-DA3E578495C0}" type="slidenum">
              <a:rPr kumimoji="0" lang="pt-BR" sz="1300" smtClean="0">
                <a:latin typeface="Arial" charset="0"/>
              </a:rPr>
              <a:pPr eaLnBrk="1" hangingPunct="1"/>
              <a:t>51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7EC3C5-1396-49C2-8B53-97D69A6B57CE}" type="slidenum">
              <a:rPr kumimoji="0" lang="pt-BR" sz="1300" smtClean="0">
                <a:latin typeface="Arial" charset="0"/>
              </a:rPr>
              <a:pPr eaLnBrk="1" hangingPunct="1"/>
              <a:t>2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F3AC21-927E-48A9-B4CF-2D7E1CF48B19}" type="slidenum">
              <a:rPr kumimoji="0" lang="pt-BR" sz="1300" smtClean="0">
                <a:latin typeface="Arial" charset="0"/>
              </a:rPr>
              <a:pPr eaLnBrk="1" hangingPunct="1"/>
              <a:t>10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783AA1-3BD5-471B-8BE4-045DE7632323}" type="slidenum">
              <a:rPr kumimoji="0" lang="pt-BR" sz="1300" smtClean="0">
                <a:latin typeface="Arial" charset="0"/>
              </a:rPr>
              <a:pPr eaLnBrk="1" hangingPunct="1"/>
              <a:t>11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562592-D3AC-4A62-B9FD-CCF3D46FFE02}" type="slidenum">
              <a:rPr kumimoji="0" lang="pt-BR" sz="1300" smtClean="0">
                <a:latin typeface="Arial" charset="0"/>
              </a:rPr>
              <a:pPr eaLnBrk="1" hangingPunct="1"/>
              <a:t>12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7519DB-DB13-4193-AD38-362242F3E6DB}" type="slidenum">
              <a:rPr kumimoji="0" lang="pt-BR" sz="1300" smtClean="0">
                <a:latin typeface="Arial" charset="0"/>
              </a:rPr>
              <a:pPr eaLnBrk="1" hangingPunct="1"/>
              <a:t>15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383F5-804A-4C5C-84C4-E6FB7AA2FE0C}" type="slidenum">
              <a:rPr kumimoji="0" lang="pt-BR" sz="1300" smtClean="0">
                <a:latin typeface="Arial" charset="0"/>
              </a:rPr>
              <a:pPr eaLnBrk="1" hangingPunct="1"/>
              <a:t>16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C3ED4D-5B89-4836-B79D-3F7C925D0F9C}" type="slidenum">
              <a:rPr kumimoji="0" lang="pt-BR" sz="1300" smtClean="0">
                <a:latin typeface="Arial" charset="0"/>
              </a:rPr>
              <a:pPr eaLnBrk="1" hangingPunct="1"/>
              <a:t>17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CA2F0-7B6D-4EFA-9F79-D2E5E8513C1D}" type="slidenum">
              <a:rPr kumimoji="0" lang="pt-BR" sz="1300" smtClean="0">
                <a:latin typeface="Arial" charset="0"/>
              </a:rPr>
              <a:pPr eaLnBrk="1" hangingPunct="1"/>
              <a:t>18</a:t>
            </a:fld>
            <a:endParaRPr kumimoji="0" lang="pt-BR" sz="1300" smtClean="0">
              <a:latin typeface="Arial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13F0-7437-4825-9312-DA2BF6496F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11999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C8C40-01CC-40F0-9A59-7E3624CF59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637582"/>
      </p:ext>
    </p:extLst>
  </p:cSld>
  <p:clrMapOvr>
    <a:masterClrMapping/>
  </p:clrMapOvr>
  <p:transition spd="med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FB2E-6769-405A-A8D2-24847E164D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122186"/>
      </p:ext>
    </p:extLst>
  </p:cSld>
  <p:clrMapOvr>
    <a:masterClrMapping/>
  </p:clrMapOvr>
  <p:transition spd="med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70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170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CB9F-1C90-4D60-9AC6-4C24533EDA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890448"/>
      </p:ext>
    </p:extLst>
  </p:cSld>
  <p:clrMapOvr>
    <a:masterClrMapping/>
  </p:clrMapOvr>
  <p:transition spd="med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1AA6-F962-46CD-B28B-D78F2C4118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260174"/>
      </p:ext>
    </p:extLst>
  </p:cSld>
  <p:clrMapOvr>
    <a:masterClrMapping/>
  </p:clrMapOvr>
  <p:transition spd="med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DDEC-7133-48BF-BFAD-D07A24655A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85062"/>
      </p:ext>
    </p:extLst>
  </p:cSld>
  <p:clrMapOvr>
    <a:masterClrMapping/>
  </p:clrMapOvr>
  <p:transition spd="med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F981-6A5C-421D-898A-D9D68B7660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330859"/>
      </p:ext>
    </p:extLst>
  </p:cSld>
  <p:clrMapOvr>
    <a:masterClrMapping/>
  </p:clrMapOvr>
  <p:transition spd="med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5819-0AC4-4671-8669-534A4C8798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59459"/>
      </p:ext>
    </p:extLst>
  </p:cSld>
  <p:clrMapOvr>
    <a:masterClrMapping/>
  </p:clrMapOvr>
  <p:transition spd="med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CD17-7EA3-49E4-A288-E3402DD007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714148"/>
      </p:ext>
    </p:extLst>
  </p:cSld>
  <p:clrMapOvr>
    <a:masterClrMapping/>
  </p:clrMapOvr>
  <p:transition spd="med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D30A-C40C-4E5F-8467-192B8B189D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155730"/>
      </p:ext>
    </p:extLst>
  </p:cSld>
  <p:clrMapOvr>
    <a:masterClrMapping/>
  </p:clrMapOvr>
  <p:transition spd="med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5440-91BA-4BC6-AD8A-D3B872F563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748153"/>
      </p:ext>
    </p:extLst>
  </p:cSld>
  <p:clrMapOvr>
    <a:masterClrMapping/>
  </p:clrMapOvr>
  <p:transition spd="med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FC4A-AC03-4017-B46A-EF9B6014BD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417506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3DB1-DD39-4785-8013-CB688374A9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527495"/>
      </p:ext>
    </p:extLst>
  </p:cSld>
  <p:clrMapOvr>
    <a:masterClrMapping/>
  </p:clrMapOvr>
  <p:transition spd="med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CE43-CF0E-4735-B667-3F866B931D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751954"/>
      </p:ext>
    </p:extLst>
  </p:cSld>
  <p:clrMapOvr>
    <a:masterClrMapping/>
  </p:clrMapOvr>
  <p:transition spd="med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BFB6-5003-48A0-8F7C-CA23FE02B6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257474"/>
      </p:ext>
    </p:extLst>
  </p:cSld>
  <p:clrMapOvr>
    <a:masterClrMapping/>
  </p:clrMapOvr>
  <p:transition spd="med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18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18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C96C-9565-485F-BE56-76EAF2FE91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04931"/>
      </p:ext>
    </p:extLst>
  </p:cSld>
  <p:clrMapOvr>
    <a:masterClrMapping/>
  </p:clrMapOvr>
  <p:transition spd="med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51-FAAA-423B-94D2-3087FF546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573004"/>
      </p:ext>
    </p:extLst>
  </p:cSld>
  <p:clrMapOvr>
    <a:masterClrMapping/>
  </p:clrMapOvr>
  <p:transition spd="med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2FD9-861D-40E4-8837-F8EE7B1183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348771"/>
      </p:ext>
    </p:extLst>
  </p:cSld>
  <p:clrMapOvr>
    <a:masterClrMapping/>
  </p:clrMapOvr>
  <p:transition spd="med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7357-5B03-4552-B20F-0D4AC16CA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95458"/>
      </p:ext>
    </p:extLst>
  </p:cSld>
  <p:clrMapOvr>
    <a:masterClrMapping/>
  </p:clrMapOvr>
  <p:transition spd="med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A17B-5DE3-4471-85C4-33302A4757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740711"/>
      </p:ext>
    </p:extLst>
  </p:cSld>
  <p:clrMapOvr>
    <a:masterClrMapping/>
  </p:clrMapOvr>
  <p:transition spd="med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33F9-204A-4811-A5FA-8B588979E6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669180"/>
      </p:ext>
    </p:extLst>
  </p:cSld>
  <p:clrMapOvr>
    <a:masterClrMapping/>
  </p:clrMapOvr>
  <p:transition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6920-057D-4390-A813-433CC45955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57812"/>
      </p:ext>
    </p:extLst>
  </p:cSld>
  <p:clrMapOvr>
    <a:masterClrMapping/>
  </p:clrMapOvr>
  <p:transition spd="med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DCBB-56A2-49CA-86C3-58A6A803B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0900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2192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B492-F239-4432-A45E-E2940242AC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4349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3043-8F43-4977-8AD7-BDE7128D34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611125"/>
      </p:ext>
    </p:extLst>
  </p:cSld>
  <p:clrMapOvr>
    <a:masterClrMapping/>
  </p:clrMapOvr>
  <p:transition spd="med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E493-DD42-4FDF-A557-FB0530E544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283993"/>
      </p:ext>
    </p:extLst>
  </p:cSld>
  <p:clrMapOvr>
    <a:masterClrMapping/>
  </p:clrMapOvr>
  <p:transition spd="med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032EB-BF31-41B9-8392-19D9267D07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211929"/>
      </p:ext>
    </p:extLst>
  </p:cSld>
  <p:clrMapOvr>
    <a:masterClrMapping/>
  </p:clrMapOvr>
  <p:transition spd="med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27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227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5A69-B135-4909-B97E-300C6D9E31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98752"/>
      </p:ext>
    </p:extLst>
  </p:cSld>
  <p:clrMapOvr>
    <a:masterClrMapping/>
  </p:clrMapOvr>
  <p:transition spd="med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B4E3-ED48-4F59-8E64-A165ACCF8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138688"/>
      </p:ext>
    </p:extLst>
  </p:cSld>
  <p:clrMapOvr>
    <a:masterClrMapping/>
  </p:clrMapOvr>
  <p:transition spd="med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087C-07EA-4189-BE35-1B3FD2B8CE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854678"/>
      </p:ext>
    </p:extLst>
  </p:cSld>
  <p:clrMapOvr>
    <a:masterClrMapping/>
  </p:clrMapOvr>
  <p:transition spd="med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6F52-19E8-419B-AFA2-D427D5CA71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234109"/>
      </p:ext>
    </p:extLst>
  </p:cSld>
  <p:clrMapOvr>
    <a:masterClrMapping/>
  </p:clrMapOvr>
  <p:transition spd="med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8317-8B9A-4FD2-957E-F39DE9A74F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928033"/>
      </p:ext>
    </p:extLst>
  </p:cSld>
  <p:clrMapOvr>
    <a:masterClrMapping/>
  </p:clrMapOvr>
  <p:transition spd="med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4A74-626E-4969-BBB1-879F4D12E0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27344"/>
      </p:ext>
    </p:extLst>
  </p:cSld>
  <p:clrMapOvr>
    <a:masterClrMapping/>
  </p:clrMapOvr>
  <p:transition spd="med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6752-8FAF-451C-91B5-87B59E8582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92906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0565-4EC1-4726-94C3-7334D6E6EE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980722"/>
      </p:ext>
    </p:extLst>
  </p:cSld>
  <p:clrMapOvr>
    <a:masterClrMapping/>
  </p:clrMapOvr>
  <p:transition spd="med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374A-A2FE-4138-804D-753C2521B8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32711"/>
      </p:ext>
    </p:extLst>
  </p:cSld>
  <p:clrMapOvr>
    <a:masterClrMapping/>
  </p:clrMapOvr>
  <p:transition spd="med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B2429-B89E-42BD-B264-1E12BE94E7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999217"/>
      </p:ext>
    </p:extLst>
  </p:cSld>
  <p:clrMapOvr>
    <a:masterClrMapping/>
  </p:clrMapOvr>
  <p:transition spd="med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A900-9443-4B62-9B1F-6577341370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54888"/>
      </p:ext>
    </p:extLst>
  </p:cSld>
  <p:clrMapOvr>
    <a:masterClrMapping/>
  </p:clrMapOvr>
  <p:transition spd="med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3A77-1728-4E88-8E96-4A394E075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05083"/>
      </p:ext>
    </p:extLst>
  </p:cSld>
  <p:clrMapOvr>
    <a:masterClrMapping/>
  </p:clrMapOvr>
  <p:transition spd="med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2569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2570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FC61-2557-4A7F-8FB5-4E175EEB31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565105"/>
      </p:ext>
    </p:extLst>
  </p:cSld>
  <p:clrMapOvr>
    <a:masterClrMapping/>
  </p:clrMapOvr>
  <p:transition spd="med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E8EB-FDF6-4409-A5EB-6E620903E1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796632"/>
      </p:ext>
    </p:extLst>
  </p:cSld>
  <p:clrMapOvr>
    <a:masterClrMapping/>
  </p:clrMapOvr>
  <p:transition spd="med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B448-2055-41BA-84C8-3C1DC16470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551524"/>
      </p:ext>
    </p:extLst>
  </p:cSld>
  <p:clrMapOvr>
    <a:masterClrMapping/>
  </p:clrMapOvr>
  <p:transition spd="med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157E-2D92-40E8-9FC4-A51AC6056A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452345"/>
      </p:ext>
    </p:extLst>
  </p:cSld>
  <p:clrMapOvr>
    <a:masterClrMapping/>
  </p:clrMapOvr>
  <p:transition spd="med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0B82B-C0B1-4B39-B8EB-E2408ABBDC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353638"/>
      </p:ext>
    </p:extLst>
  </p:cSld>
  <p:clrMapOvr>
    <a:masterClrMapping/>
  </p:clrMapOvr>
  <p:transition spd="med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1A10-514C-4271-B7E5-47D800A5B0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18439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67CC-6895-4AC1-ABE9-382DA88AFE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12577"/>
      </p:ext>
    </p:extLst>
  </p:cSld>
  <p:clrMapOvr>
    <a:masterClrMapping/>
  </p:clrMapOvr>
  <p:transition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9DCB-2773-4FC7-9D5D-C9D825E345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881188"/>
      </p:ext>
    </p:extLst>
  </p:cSld>
  <p:clrMapOvr>
    <a:masterClrMapping/>
  </p:clrMapOvr>
  <p:transition spd="med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4A42-B00E-4274-AB40-4758B1E001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28846"/>
      </p:ext>
    </p:extLst>
  </p:cSld>
  <p:clrMapOvr>
    <a:masterClrMapping/>
  </p:clrMapOvr>
  <p:transition spd="med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AA20-06AB-4EC3-AA38-310BDB2499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750213"/>
      </p:ext>
    </p:extLst>
  </p:cSld>
  <p:clrMapOvr>
    <a:masterClrMapping/>
  </p:clrMapOvr>
  <p:transition spd="med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EE09-7BA1-4439-819B-75C29C0115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890929"/>
      </p:ext>
    </p:extLst>
  </p:cSld>
  <p:clrMapOvr>
    <a:masterClrMapping/>
  </p:clrMapOvr>
  <p:transition spd="med">
    <p:randomBa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4576-0EB4-4B78-B37B-5D4242BF0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8533"/>
      </p:ext>
    </p:extLst>
  </p:cSld>
  <p:clrMapOvr>
    <a:masterClrMapping/>
  </p:clrMapOvr>
  <p:transition spd="med">
    <p:randomBa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077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3077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1013-7948-4E7F-B675-D88E455E88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0244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1AC9-68C7-45B0-8A01-7D33A33D30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065856"/>
      </p:ext>
    </p:extLst>
  </p:cSld>
  <p:clrMapOvr>
    <a:masterClrMapping/>
  </p:clrMapOvr>
  <p:transition spd="med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878D-540A-4C6C-940F-FE2BF026C2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41231"/>
      </p:ext>
    </p:extLst>
  </p:cSld>
  <p:clrMapOvr>
    <a:masterClrMapping/>
  </p:clrMapOvr>
  <p:transition spd="med">
    <p:randomBa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1AB7-CF4B-482A-8F7C-7A93AB44B5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065708"/>
      </p:ext>
    </p:extLst>
  </p:cSld>
  <p:clrMapOvr>
    <a:masterClrMapping/>
  </p:clrMapOvr>
  <p:transition spd="med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E606-D3F8-4D2D-BD21-5E3219D4B9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869023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8761-7543-4E71-9F00-E6D0B7B076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74848"/>
      </p:ext>
    </p:extLst>
  </p:cSld>
  <p:clrMapOvr>
    <a:masterClrMapping/>
  </p:clrMapOvr>
  <p:transition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3D95-DB52-419C-90D4-8974253A6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1802"/>
      </p:ext>
    </p:extLst>
  </p:cSld>
  <p:clrMapOvr>
    <a:masterClrMapping/>
  </p:clrMapOvr>
  <p:transition spd="med">
    <p:randomBar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1458-7CBC-4E80-BC4A-6A67271863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67148"/>
      </p:ext>
    </p:extLst>
  </p:cSld>
  <p:clrMapOvr>
    <a:masterClrMapping/>
  </p:clrMapOvr>
  <p:transition spd="med">
    <p:randomBar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69C9-F004-4A10-A389-C43AC22DB6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02642"/>
      </p:ext>
    </p:extLst>
  </p:cSld>
  <p:clrMapOvr>
    <a:masterClrMapping/>
  </p:clrMapOvr>
  <p:transition spd="med">
    <p:randomBa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8417-0742-4FC0-88E3-A46C5BCE74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456863"/>
      </p:ext>
    </p:extLst>
  </p:cSld>
  <p:clrMapOvr>
    <a:masterClrMapping/>
  </p:clrMapOvr>
  <p:transition spd="med">
    <p:randomBa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DC68-6E02-4835-962E-48F576BC5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189603"/>
      </p:ext>
    </p:extLst>
  </p:cSld>
  <p:clrMapOvr>
    <a:masterClrMapping/>
  </p:clrMapOvr>
  <p:transition spd="med">
    <p:randomBa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94659-3F99-4023-98F0-995E729800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193385"/>
      </p:ext>
    </p:extLst>
  </p:cSld>
  <p:clrMapOvr>
    <a:masterClrMapping/>
  </p:clrMapOvr>
  <p:transition spd="med">
    <p:randomBa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983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9020-A48F-4CF9-8CDA-7FA4E5D99F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022365"/>
      </p:ext>
    </p:extLst>
  </p:cSld>
  <p:clrMapOvr>
    <a:masterClrMapping/>
  </p:clrMapOvr>
  <p:transition spd="med">
    <p:randomBa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3024-361C-4955-9170-B34594BE36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642103"/>
      </p:ext>
    </p:extLst>
  </p:cSld>
  <p:clrMapOvr>
    <a:masterClrMapping/>
  </p:clrMapOvr>
  <p:transition spd="med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6040-F51C-4B69-B752-8DDAC78DDB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870526"/>
      </p:ext>
    </p:extLst>
  </p:cSld>
  <p:clrMapOvr>
    <a:masterClrMapping/>
  </p:clrMapOvr>
  <p:transition spd="med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37F0-9D3A-46D2-9199-D16A889773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84011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59F2-1F11-46A1-B3EE-6D6A4E29A7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84076"/>
      </p:ext>
    </p:extLst>
  </p:cSld>
  <p:clrMapOvr>
    <a:masterClrMapping/>
  </p:clrMapOvr>
  <p:transition spd="med">
    <p:randomBar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9413-1AF9-458D-96FD-5DBA0AE333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61229"/>
      </p:ext>
    </p:extLst>
  </p:cSld>
  <p:clrMapOvr>
    <a:masterClrMapping/>
  </p:clrMapOvr>
  <p:transition spd="med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3692-EBC7-4C25-AC72-2F60C8AEF8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776288"/>
      </p:ext>
    </p:extLst>
  </p:cSld>
  <p:clrMapOvr>
    <a:masterClrMapping/>
  </p:clrMapOvr>
  <p:transition spd="med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8080-3BB8-423C-8265-40EB335965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37672"/>
      </p:ext>
    </p:extLst>
  </p:cSld>
  <p:clrMapOvr>
    <a:masterClrMapping/>
  </p:clrMapOvr>
  <p:transition spd="med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A13CF-E289-400E-BFCC-E6613EC308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054132"/>
      </p:ext>
    </p:extLst>
  </p:cSld>
  <p:clrMapOvr>
    <a:masterClrMapping/>
  </p:clrMapOvr>
  <p:transition spd="med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A576-6CBF-4C25-8A71-3B9556245C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66017"/>
      </p:ext>
    </p:extLst>
  </p:cSld>
  <p:clrMapOvr>
    <a:masterClrMapping/>
  </p:clrMapOvr>
  <p:transition spd="med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7220-A7F8-4734-AB60-F8858AB7ED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387890"/>
      </p:ext>
    </p:extLst>
  </p:cSld>
  <p:clrMapOvr>
    <a:masterClrMapping/>
  </p:clrMapOvr>
  <p:transition spd="med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F451-76AD-4DCD-B161-643AAF7958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374349"/>
      </p:ext>
    </p:extLst>
  </p:cSld>
  <p:clrMapOvr>
    <a:masterClrMapping/>
  </p:clrMapOvr>
  <p:transition spd="med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1800"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21 w 1000"/>
                <a:gd name="T1" fmla="*/ 834 h 1000"/>
                <a:gd name="T2" fmla="*/ 0 w 1000"/>
                <a:gd name="T3" fmla="*/ 834 h 1000"/>
                <a:gd name="T4" fmla="*/ 0 w 1000"/>
                <a:gd name="T5" fmla="*/ 0 h 1000"/>
                <a:gd name="T6" fmla="*/ 21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27 w 1000"/>
                <a:gd name="T3" fmla="*/ 0 h 1000"/>
                <a:gd name="T4" fmla="*/ 27 w 1000"/>
                <a:gd name="T5" fmla="*/ 746 h 1000"/>
                <a:gd name="T6" fmla="*/ 0 w 1000"/>
                <a:gd name="T7" fmla="*/ 74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1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411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D3700-04EB-4A06-A648-997DD1D642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26243"/>
      </p:ext>
    </p:extLst>
  </p:cSld>
  <p:clrMapOvr>
    <a:masterClrMapping/>
  </p:clrMapOvr>
  <p:transition spd="med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AA07-FF8D-4748-83C0-8FD1418F5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042836"/>
      </p:ext>
    </p:extLst>
  </p:cSld>
  <p:clrMapOvr>
    <a:masterClrMapping/>
  </p:clrMapOvr>
  <p:transition spd="med">
    <p:randomBa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E77E-D7A4-45AD-9E54-63F8BC549C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247797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DEA4-874A-4701-BEEB-88A9263905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719148"/>
      </p:ext>
    </p:extLst>
  </p:cSld>
  <p:clrMapOvr>
    <a:masterClrMapping/>
  </p:clrMapOvr>
  <p:transition spd="med">
    <p:randomBar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6C99-4903-4E40-97BA-895AADB1B8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23922"/>
      </p:ext>
    </p:extLst>
  </p:cSld>
  <p:clrMapOvr>
    <a:masterClrMapping/>
  </p:clrMapOvr>
  <p:transition spd="med">
    <p:randomBar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33FD-FE00-4B0E-8EE9-341E5AF513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713129"/>
      </p:ext>
    </p:extLst>
  </p:cSld>
  <p:clrMapOvr>
    <a:masterClrMapping/>
  </p:clrMapOvr>
  <p:transition spd="med">
    <p:randomBa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5DB-7899-471A-A568-E839341770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06385"/>
      </p:ext>
    </p:extLst>
  </p:cSld>
  <p:clrMapOvr>
    <a:masterClrMapping/>
  </p:clrMapOvr>
  <p:transition spd="med">
    <p:randomBa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20ED-8243-4C55-84CA-5CEE2BC946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997666"/>
      </p:ext>
    </p:extLst>
  </p:cSld>
  <p:clrMapOvr>
    <a:masterClrMapping/>
  </p:clrMapOvr>
  <p:transition spd="med">
    <p:randomBa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FED7-528C-4932-8CBC-D01259A5C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765200"/>
      </p:ext>
    </p:extLst>
  </p:cSld>
  <p:clrMapOvr>
    <a:masterClrMapping/>
  </p:clrMapOvr>
  <p:transition spd="med">
    <p:randomBar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041F-0027-41BC-B87D-B9204E4466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0022"/>
      </p:ext>
    </p:extLst>
  </p:cSld>
  <p:clrMapOvr>
    <a:masterClrMapping/>
  </p:clrMapOvr>
  <p:transition spd="med">
    <p:randomBar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6119-D6DA-4C40-8FFE-A31199AD2C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542156"/>
      </p:ext>
    </p:extLst>
  </p:cSld>
  <p:clrMapOvr>
    <a:masterClrMapping/>
  </p:clrMapOvr>
  <p:transition spd="med">
    <p:randomBar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59DE-143C-49A3-8E36-98EC5F1EB8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634703"/>
      </p:ext>
    </p:extLst>
  </p:cSld>
  <p:clrMapOvr>
    <a:masterClrMapping/>
  </p:clrMapOvr>
  <p:transition spd="med">
    <p:randomBar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E5DF-1D65-440B-A071-0254AF74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829737"/>
      </p:ext>
    </p:extLst>
  </p:cSld>
  <p:clrMapOvr>
    <a:masterClrMapping/>
  </p:clrMapOvr>
  <p:transition spd="med">
    <p:randomBar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851E-E732-4F53-9869-840C21FBE8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958964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7E9D-FB7B-4F1F-A092-FF322FC645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31605"/>
      </p:ext>
    </p:extLst>
  </p:cSld>
  <p:clrMapOvr>
    <a:masterClrMapping/>
  </p:clrMapOvr>
  <p:transition spd="med">
    <p:randomBar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1370-F371-4120-A226-F7B30419FC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86944"/>
      </p:ext>
    </p:extLst>
  </p:cSld>
  <p:clrMapOvr>
    <a:masterClrMapping/>
  </p:clrMapOvr>
  <p:transition spd="med">
    <p:randomBar dir="vert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9C22-0187-436D-A71B-97E5553E97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978464"/>
      </p:ext>
    </p:extLst>
  </p:cSld>
  <p:clrMapOvr>
    <a:masterClrMapping/>
  </p:clrMapOvr>
  <p:transition spd="med">
    <p:randomBar dir="vert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E59D-7F41-4569-8CCD-DBAA82EDE6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343717"/>
      </p:ext>
    </p:extLst>
  </p:cSld>
  <p:clrMapOvr>
    <a:masterClrMapping/>
  </p:clrMapOvr>
  <p:transition spd="med">
    <p:randomBar dir="vert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725A-F2DD-4A67-BE7C-DCA37CC14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116470"/>
      </p:ext>
    </p:extLst>
  </p:cSld>
  <p:clrMapOvr>
    <a:masterClrMapping/>
  </p:clrMapOvr>
  <p:transition spd="med">
    <p:randomBar dir="vert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37B3-D8D3-4D92-B9A3-1DE65E42C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556400"/>
      </p:ext>
    </p:extLst>
  </p:cSld>
  <p:clrMapOvr>
    <a:masterClrMapping/>
  </p:clrMapOvr>
  <p:transition spd="med">
    <p:randomBar dir="vert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DF63-44DD-4453-904B-94BBBA160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7060"/>
      </p:ext>
    </p:extLst>
  </p:cSld>
  <p:clrMapOvr>
    <a:masterClrMapping/>
  </p:clrMapOvr>
  <p:transition spd="med">
    <p:randomBar dir="vert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A4242-39FA-41E7-ABF5-0FE2D449CC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73383"/>
      </p:ext>
    </p:extLst>
  </p:cSld>
  <p:clrMapOvr>
    <a:masterClrMapping/>
  </p:clrMapOvr>
  <p:transition spd="med">
    <p:randomBar dir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2083-DBFA-4837-B1E1-D137D35CF7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37858"/>
      </p:ext>
    </p:extLst>
  </p:cSld>
  <p:clrMapOvr>
    <a:masterClrMapping/>
  </p:clrMapOvr>
  <p:transition spd="med">
    <p:randomBar dir="vert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94BC-E604-400B-84A1-7EF5B6AB15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585806"/>
      </p:ext>
    </p:extLst>
  </p:cSld>
  <p:clrMapOvr>
    <a:masterClrMapping/>
  </p:clrMapOvr>
  <p:transition spd="med">
    <p:randomBar dir="vert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pt-BR" sz="2400"/>
              </a:p>
            </p:txBody>
          </p:sp>
        </p:grpSp>
      </p:grpSp>
      <p:sp>
        <p:nvSpPr>
          <p:cNvPr id="428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28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2C75-79B6-45B5-90FD-34DC7B4F4F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113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A2D6-866A-4ED8-A1E8-D0F1DFD139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43047"/>
      </p:ext>
    </p:extLst>
  </p:cSld>
  <p:clrMapOvr>
    <a:masterClrMapping/>
  </p:clrMapOvr>
  <p:transition spd="med">
    <p:randomBar dir="vert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310C-EA7D-4317-8D09-0563D29CFC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153475"/>
      </p:ext>
    </p:extLst>
  </p:cSld>
  <p:clrMapOvr>
    <a:masterClrMapping/>
  </p:clrMapOvr>
  <p:transition spd="med">
    <p:randomBar dir="vert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F71B-9BE5-44E8-8324-DE673A7B05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029769"/>
      </p:ext>
    </p:extLst>
  </p:cSld>
  <p:clrMapOvr>
    <a:masterClrMapping/>
  </p:clrMapOvr>
  <p:transition spd="med">
    <p:randomBar dir="vert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9CE7-60D6-4ADA-912A-C65C3013B1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746543"/>
      </p:ext>
    </p:extLst>
  </p:cSld>
  <p:clrMapOvr>
    <a:masterClrMapping/>
  </p:clrMapOvr>
  <p:transition spd="med">
    <p:randomBar dir="vert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96CA-19C0-4900-8624-07D2F13B5F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244145"/>
      </p:ext>
    </p:extLst>
  </p:cSld>
  <p:clrMapOvr>
    <a:masterClrMapping/>
  </p:clrMapOvr>
  <p:transition spd="med">
    <p:randomBar dir="vert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BCCC-B92D-4164-8210-5A3BB1ED33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218994"/>
      </p:ext>
    </p:extLst>
  </p:cSld>
  <p:clrMapOvr>
    <a:masterClrMapping/>
  </p:clrMapOvr>
  <p:transition spd="med">
    <p:randomBar dir="vert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9E50-5C6A-4919-AB00-B339B5A37F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613302"/>
      </p:ext>
    </p:extLst>
  </p:cSld>
  <p:clrMapOvr>
    <a:masterClrMapping/>
  </p:clrMapOvr>
  <p:transition spd="med">
    <p:randomBar dir="vert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CEE9-6E83-47C7-8CB3-51CD705F59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32800"/>
      </p:ext>
    </p:extLst>
  </p:cSld>
  <p:clrMapOvr>
    <a:masterClrMapping/>
  </p:clrMapOvr>
  <p:transition spd="med">
    <p:randomBar dir="vert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1A98-AC62-4393-B4C8-281D956E9F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268066"/>
      </p:ext>
    </p:extLst>
  </p:cSld>
  <p:clrMapOvr>
    <a:masterClrMapping/>
  </p:clrMapOvr>
  <p:transition spd="med">
    <p:randomBar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DF51-FDAE-4F99-A286-3FB51EEED0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843618"/>
      </p:ext>
    </p:extLst>
  </p:cSld>
  <p:clrMapOvr>
    <a:masterClrMapping/>
  </p:clrMapOvr>
  <p:transition spd="med">
    <p:randomBar dir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EB90-C0A0-4845-B8F4-91B870B5D9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7485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A118-CBE7-4DCC-A433-07579D9602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156581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5E54-B265-4D94-8116-C3DCFB82C1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892544"/>
      </p:ext>
    </p:extLst>
  </p:cSld>
  <p:clrMapOvr>
    <a:masterClrMapping/>
  </p:clrMapOvr>
  <p:transition spd="med">
    <p:randomBar dir="vert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31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33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D0C8-95B6-43C3-96BC-CBC103BD5D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102812"/>
      </p:ext>
    </p:extLst>
  </p:cSld>
  <p:clrMapOvr>
    <a:masterClrMapping/>
  </p:clrMapOvr>
  <p:transition spd="med">
    <p:randomBar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B22F-18DD-4073-B1D4-08A5C0E386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820852"/>
      </p:ext>
    </p:extLst>
  </p:cSld>
  <p:clrMapOvr>
    <a:masterClrMapping/>
  </p:clrMapOvr>
  <p:transition spd="med">
    <p:randomBar dir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8B9E-16B3-45EE-97CF-DDB662E440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758267"/>
      </p:ext>
    </p:extLst>
  </p:cSld>
  <p:clrMapOvr>
    <a:masterClrMapping/>
  </p:clrMapOvr>
  <p:transition spd="med">
    <p:randomBar dir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7EBD-3C66-4B37-A82F-FD427D210C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583588"/>
      </p:ext>
    </p:extLst>
  </p:cSld>
  <p:clrMapOvr>
    <a:masterClrMapping/>
  </p:clrMapOvr>
  <p:transition spd="med">
    <p:randomBar dir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1E3F3-C413-404A-ACAF-B3B240A655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153417"/>
      </p:ext>
    </p:extLst>
  </p:cSld>
  <p:clrMapOvr>
    <a:masterClrMapping/>
  </p:clrMapOvr>
  <p:transition spd="med">
    <p:randomBar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739A-1141-405D-B2F5-84656A725F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853730"/>
      </p:ext>
    </p:extLst>
  </p:cSld>
  <p:clrMapOvr>
    <a:masterClrMapping/>
  </p:clrMapOvr>
  <p:transition spd="med">
    <p:randomBar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B02F-B387-4D49-A091-CA4E68904E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812369"/>
      </p:ext>
    </p:extLst>
  </p:cSld>
  <p:clrMapOvr>
    <a:masterClrMapping/>
  </p:clrMapOvr>
  <p:transition spd="med">
    <p:randomBar dir="vert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E9AF-BC43-4D3C-8075-4FCFCA0322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119798"/>
      </p:ext>
    </p:extLst>
  </p:cSld>
  <p:clrMapOvr>
    <a:masterClrMapping/>
  </p:clrMapOvr>
  <p:transition spd="med">
    <p:randomBar dir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F110-0FB2-48AD-BEC7-7442AF8B45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849151"/>
      </p:ext>
    </p:extLst>
  </p:cSld>
  <p:clrMapOvr>
    <a:masterClrMapping/>
  </p:clrMapOvr>
  <p:transition spd="med">
    <p:randomBar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2FF5-0732-41E0-8AA7-317FC541A2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775619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C56F-08B7-44D6-9781-5350E44924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550717"/>
      </p:ext>
    </p:extLst>
  </p:cSld>
  <p:clrMapOvr>
    <a:masterClrMapping/>
  </p:clrMapOvr>
  <p:transition spd="med">
    <p:randomBar dir="vert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F5EB-6A8A-41D8-A47E-86652B97CB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514059"/>
      </p:ext>
    </p:extLst>
  </p:cSld>
  <p:clrMapOvr>
    <a:masterClrMapping/>
  </p:clrMapOvr>
  <p:transition spd="med">
    <p:randomBar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72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372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9C7D-CB35-44AC-88E1-00CE30D2E4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106610"/>
      </p:ext>
    </p:extLst>
  </p:cSld>
  <p:clrMapOvr>
    <a:masterClrMapping/>
  </p:clrMapOvr>
  <p:transition spd="med">
    <p:randomBar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5B58-C68E-40E6-AE0C-FB0031AA0B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752622"/>
      </p:ext>
    </p:extLst>
  </p:cSld>
  <p:clrMapOvr>
    <a:masterClrMapping/>
  </p:clrMapOvr>
  <p:transition spd="med">
    <p:randomBar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40EF-6AC0-4AEA-9DA6-13B08E01E2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26029"/>
      </p:ext>
    </p:extLst>
  </p:cSld>
  <p:clrMapOvr>
    <a:masterClrMapping/>
  </p:clrMapOvr>
  <p:transition spd="med">
    <p:randomBar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4536-E02B-4F7A-9D76-564CE9D330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199267"/>
      </p:ext>
    </p:extLst>
  </p:cSld>
  <p:clrMapOvr>
    <a:masterClrMapping/>
  </p:clrMapOvr>
  <p:transition spd="med">
    <p:randomBar dir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9BD6-F870-45B2-8DCF-9C2817123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489933"/>
      </p:ext>
    </p:extLst>
  </p:cSld>
  <p:clrMapOvr>
    <a:masterClrMapping/>
  </p:clrMapOvr>
  <p:transition spd="med">
    <p:randomBar dir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D52D-E4DD-4FBC-BAB1-EC90F4110D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33699"/>
      </p:ext>
    </p:extLst>
  </p:cSld>
  <p:clrMapOvr>
    <a:masterClrMapping/>
  </p:clrMapOvr>
  <p:transition spd="med">
    <p:randomBar dir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52FE-AFD8-4206-BCA3-C0307B1F4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424162"/>
      </p:ext>
    </p:extLst>
  </p:cSld>
  <p:clrMapOvr>
    <a:masterClrMapping/>
  </p:clrMapOvr>
  <p:transition spd="med">
    <p:randomBar dir="vert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01E1-47CD-4029-AFC9-0F09D0F60C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4142"/>
      </p:ext>
    </p:extLst>
  </p:cSld>
  <p:clrMapOvr>
    <a:masterClrMapping/>
  </p:clrMapOvr>
  <p:transition spd="med">
    <p:randomBar dir="vert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D905-A92E-428C-A3FE-F7FD02D6FD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371590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33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85E8-C609-4BBF-88F2-FE0282150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574548"/>
      </p:ext>
    </p:extLst>
  </p:cSld>
  <p:clrMapOvr>
    <a:masterClrMapping/>
  </p:clrMapOvr>
  <p:transition spd="med">
    <p:randomBar dir="vert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75F4-F88C-4CFD-A874-E14B67212A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453522"/>
      </p:ext>
    </p:extLst>
  </p:cSld>
  <p:clrMapOvr>
    <a:masterClrMapping/>
  </p:clrMapOvr>
  <p:transition spd="med">
    <p:randomBar dir="vert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1B6-5CED-477F-87DC-5AC0F24CE1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12240"/>
      </p:ext>
    </p:extLst>
  </p:cSld>
  <p:clrMapOvr>
    <a:masterClrMapping/>
  </p:clrMapOvr>
  <p:transition spd="med">
    <p:randomBar dir="vert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pt-BR" altLang="en-US" noProof="0" smtClean="0"/>
              <a:t>Clique para editar o estilo do título mestre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pt-BR" altLang="en-US" noProof="0" smtClean="0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7948-8E9D-4CCE-B157-55843C5CE8E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31940260"/>
      </p:ext>
    </p:extLst>
  </p:cSld>
  <p:clrMapOvr>
    <a:masterClrMapping/>
  </p:clrMapOvr>
  <p:transition spd="med">
    <p:randomBar dir="vert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79FE-7777-421A-84D6-8F3A178B283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44192384"/>
      </p:ext>
    </p:extLst>
  </p:cSld>
  <p:clrMapOvr>
    <a:masterClrMapping/>
  </p:clrMapOvr>
  <p:transition spd="med">
    <p:randomBar dir="vert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AD70-AAFE-4FA2-A980-6391531D1E5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00691939"/>
      </p:ext>
    </p:extLst>
  </p:cSld>
  <p:clrMapOvr>
    <a:masterClrMapping/>
  </p:clrMapOvr>
  <p:transition spd="med">
    <p:randomBar dir="vert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44553-7EBC-4DEA-97B5-FB20E2E9B0D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1456693"/>
      </p:ext>
    </p:extLst>
  </p:cSld>
  <p:clrMapOvr>
    <a:masterClrMapping/>
  </p:clrMapOvr>
  <p:transition spd="med">
    <p:randomBar dir="vert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2C99-6BC7-402E-8CA7-E7BDEB3D4D2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58380408"/>
      </p:ext>
    </p:extLst>
  </p:cSld>
  <p:clrMapOvr>
    <a:masterClrMapping/>
  </p:clrMapOvr>
  <p:transition spd="med">
    <p:randomBar dir="vert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DBAD-FEC2-493E-90F3-9BBE19032B9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73855"/>
      </p:ext>
    </p:extLst>
  </p:cSld>
  <p:clrMapOvr>
    <a:masterClrMapping/>
  </p:clrMapOvr>
  <p:transition spd="med">
    <p:randomBar dir="vert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E374-B833-4274-9C51-BADEF1BA364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75984395"/>
      </p:ext>
    </p:extLst>
  </p:cSld>
  <p:clrMapOvr>
    <a:masterClrMapping/>
  </p:clrMapOvr>
  <p:transition spd="med">
    <p:randomBar dir="vert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DE0E-5494-43A0-85E5-CEE8C3D1ED1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35484875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662 w 43200"/>
                <a:gd name="T1" fmla="*/ 535 h 43200"/>
                <a:gd name="T2" fmla="*/ 961 w 43200"/>
                <a:gd name="T3" fmla="*/ 7 h 43200"/>
                <a:gd name="T4" fmla="*/ 831 w 43200"/>
                <a:gd name="T5" fmla="*/ 535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11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>
                <a:latin typeface="+mn-lt"/>
              </a:defRPr>
            </a:lvl2pPr>
          </a:lstStyle>
          <a:p>
            <a:pPr lvl="1">
              <a:defRPr/>
            </a:pPr>
            <a:fld id="{1EB0DACD-4150-4336-A8F6-174B5ECABA1F}" type="slidenum">
              <a:rPr lang="pt-BR"/>
              <a:pPr lvl="1"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660344"/>
      </p:ext>
    </p:extLst>
  </p:cSld>
  <p:clrMapOvr>
    <a:masterClrMapping/>
  </p:clrMapOvr>
  <p:transition spd="med">
    <p:randomBar dir="vert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9DBB-E394-4A4F-8AC5-5B760B3AB4A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19316615"/>
      </p:ext>
    </p:extLst>
  </p:cSld>
  <p:clrMapOvr>
    <a:masterClrMapping/>
  </p:clrMapOvr>
  <p:transition spd="med">
    <p:randomBar dir="vert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0BFE-B783-4B2E-BB09-7820EED3918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76369334"/>
      </p:ext>
    </p:extLst>
  </p:cSld>
  <p:clrMapOvr>
    <a:masterClrMapping/>
  </p:clrMapOvr>
  <p:transition spd="med">
    <p:randomBar dir="vert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3646-6821-4238-B0B6-ECEE72C5816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94667833"/>
      </p:ext>
    </p:extLst>
  </p:cSld>
  <p:clrMapOvr>
    <a:masterClrMapping/>
  </p:clrMapOvr>
  <p:transition spd="med">
    <p:randomBar dir="vert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06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506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4843-FD31-4296-AABA-5188C6497B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714562"/>
      </p:ext>
    </p:extLst>
  </p:cSld>
  <p:clrMapOvr>
    <a:masterClrMapping/>
  </p:clrMapOvr>
  <p:transition spd="med">
    <p:randomBar dir="vert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1246-2DF1-42E4-B04F-77D0C6C4BE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513005"/>
      </p:ext>
    </p:extLst>
  </p:cSld>
  <p:clrMapOvr>
    <a:masterClrMapping/>
  </p:clrMapOvr>
  <p:transition spd="med">
    <p:randomBar dir="vert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799C-86F6-4D9C-A2A7-1F994FD256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706777"/>
      </p:ext>
    </p:extLst>
  </p:cSld>
  <p:clrMapOvr>
    <a:masterClrMapping/>
  </p:clrMapOvr>
  <p:transition spd="med">
    <p:randomBar dir="vert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2CF7-4649-47DF-B020-5DBF1194C6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452255"/>
      </p:ext>
    </p:extLst>
  </p:cSld>
  <p:clrMapOvr>
    <a:masterClrMapping/>
  </p:clrMapOvr>
  <p:transition spd="med">
    <p:randomBar dir="vert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9F55-0A8D-4F71-9916-4AF57E4D7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363768"/>
      </p:ext>
    </p:extLst>
  </p:cSld>
  <p:clrMapOvr>
    <a:masterClrMapping/>
  </p:clrMapOvr>
  <p:transition spd="med">
    <p:randomBar dir="vert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AC77-9278-48FB-8112-0DDCA96FFC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44695"/>
      </p:ext>
    </p:extLst>
  </p:cSld>
  <p:clrMapOvr>
    <a:masterClrMapping/>
  </p:clrMapOvr>
  <p:transition spd="med">
    <p:randomBar dir="vert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2F68-8FF5-471E-9303-22DA824DEC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23252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8711F2-5802-475A-9C7D-2370CF0103DD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450939"/>
      </p:ext>
    </p:extLst>
  </p:cSld>
  <p:clrMapOvr>
    <a:masterClrMapping/>
  </p:clrMapOvr>
  <p:transition spd="med">
    <p:randomBar dir="vert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BABC-44F8-47F5-96B2-98DB3BFC85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28771"/>
      </p:ext>
    </p:extLst>
  </p:cSld>
  <p:clrMapOvr>
    <a:masterClrMapping/>
  </p:clrMapOvr>
  <p:transition spd="med">
    <p:randomBar dir="vert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E72B7-A155-4F7D-BEBF-61463BDA46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312783"/>
      </p:ext>
    </p:extLst>
  </p:cSld>
  <p:clrMapOvr>
    <a:masterClrMapping/>
  </p:clrMapOvr>
  <p:transition spd="med">
    <p:randomBar dir="vert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6011-CEE8-4C0F-9E93-95251D04C1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217889"/>
      </p:ext>
    </p:extLst>
  </p:cSld>
  <p:clrMapOvr>
    <a:masterClrMapping/>
  </p:clrMapOvr>
  <p:transition spd="med">
    <p:randomBar dir="vert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099E-6835-4B51-9199-388CD2C7A5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410478"/>
      </p:ext>
    </p:extLst>
  </p:cSld>
  <p:clrMapOvr>
    <a:masterClrMapping/>
  </p:clrMapOvr>
  <p:transition spd="med">
    <p:randomBar dir="vert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D759-73F2-4486-AD7E-020F2B492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157592"/>
      </p:ext>
    </p:extLst>
  </p:cSld>
  <p:clrMapOvr>
    <a:masterClrMapping/>
  </p:clrMapOvr>
  <p:transition spd="med">
    <p:randomBar dir="vert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50CF-A337-4C93-A715-8E0901052F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2785"/>
      </p:ext>
    </p:extLst>
  </p:cSld>
  <p:clrMapOvr>
    <a:masterClrMapping/>
  </p:clrMapOvr>
  <p:transition spd="med">
    <p:randomBar dir="vert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9C0D-2983-4D65-B4D0-70DB4F2BDD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684417"/>
      </p:ext>
    </p:extLst>
  </p:cSld>
  <p:clrMapOvr>
    <a:masterClrMapping/>
  </p:clrMapOvr>
  <p:transition spd="med">
    <p:randomBar dir="vert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CD3D-CD33-4E68-AC04-055F4D4B83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832739"/>
      </p:ext>
    </p:extLst>
  </p:cSld>
  <p:clrMapOvr>
    <a:masterClrMapping/>
  </p:clrMapOvr>
  <p:transition spd="med">
    <p:randomBar dir="vert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601C-2BF8-41BC-AF14-DF6A8BD0E7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586658"/>
      </p:ext>
    </p:extLst>
  </p:cSld>
  <p:clrMapOvr>
    <a:masterClrMapping/>
  </p:clrMapOvr>
  <p:transition spd="med">
    <p:randomBar dir="vert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78FE-A856-48E2-B912-EA72ED0163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560688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7B16879-867D-4DE5-A095-8EF9193F0AD7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8185726"/>
      </p:ext>
    </p:extLst>
  </p:cSld>
  <p:clrMapOvr>
    <a:masterClrMapping/>
  </p:clrMapOvr>
  <p:transition spd="med">
    <p:randomBar dir="vert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8281-03BB-4ED2-96EE-C81E97629C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93418"/>
      </p:ext>
    </p:extLst>
  </p:cSld>
  <p:clrMapOvr>
    <a:masterClrMapping/>
  </p:clrMapOvr>
  <p:transition spd="med">
    <p:randomBar dir="vert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9A6E-C9F3-44CF-A6B8-379D50C5BE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44513"/>
      </p:ext>
    </p:extLst>
  </p:cSld>
  <p:clrMapOvr>
    <a:masterClrMapping/>
  </p:clrMapOvr>
  <p:transition spd="med">
    <p:randomBar dir="vert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8147-DE19-4DA3-A450-6684CF284D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76861"/>
      </p:ext>
    </p:extLst>
  </p:cSld>
  <p:clrMapOvr>
    <a:masterClrMapping/>
  </p:clrMapOvr>
  <p:transition spd="med">
    <p:randomBar dir="vert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E141-1AE2-49D1-8C35-F8D064D8B8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38112"/>
      </p:ext>
    </p:extLst>
  </p:cSld>
  <p:clrMapOvr>
    <a:masterClrMapping/>
  </p:clrMapOvr>
  <p:transition spd="med">
    <p:randomBar dir="vert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00DA-D02F-4F6D-97E0-498B5034F4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51745"/>
      </p:ext>
    </p:extLst>
  </p:cSld>
  <p:clrMapOvr>
    <a:masterClrMapping/>
  </p:clrMapOvr>
  <p:transition spd="med">
    <p:randomBar dir="vert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DD68-3567-4579-865E-A5F772D495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305317"/>
      </p:ext>
    </p:extLst>
  </p:cSld>
  <p:clrMapOvr>
    <a:masterClrMapping/>
  </p:clrMapOvr>
  <p:transition spd="med">
    <p:randomBar dir="vert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DDB2-823A-4CB4-865B-D00894ED24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491616"/>
      </p:ext>
    </p:extLst>
  </p:cSld>
  <p:clrMapOvr>
    <a:masterClrMapping/>
  </p:clrMapOvr>
  <p:transition spd="med">
    <p:randomBar dir="vert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07C-14E7-4C2E-8DE6-45A25F074E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785975"/>
      </p:ext>
    </p:extLst>
  </p:cSld>
  <p:clrMapOvr>
    <a:masterClrMapping/>
  </p:clrMapOvr>
  <p:transition spd="med">
    <p:randomBar dir="vert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EFA1-668E-4345-966D-6ABC7C9A7F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091678"/>
      </p:ext>
    </p:extLst>
  </p:cSld>
  <p:clrMapOvr>
    <a:masterClrMapping/>
  </p:clrMapOvr>
  <p:transition spd="med">
    <p:randomBar dir="vert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5136-73B1-43C7-B3D6-6230178985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352659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EC5322C-5D15-4C91-A82A-484DD204328C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15211"/>
      </p:ext>
    </p:extLst>
  </p:cSld>
  <p:clrMapOvr>
    <a:masterClrMapping/>
  </p:clrMapOvr>
  <p:transition spd="med">
    <p:randomBar dir="vert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5AFE-A1E2-44DF-943F-A2344318B1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419617"/>
      </p:ext>
    </p:extLst>
  </p:cSld>
  <p:clrMapOvr>
    <a:masterClrMapping/>
  </p:clrMapOvr>
  <p:transition spd="med">
    <p:randomBar dir="vert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3B8C-8F2A-4F4E-B617-9F119E35EF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05014"/>
      </p:ext>
    </p:extLst>
  </p:cSld>
  <p:clrMapOvr>
    <a:masterClrMapping/>
  </p:clrMapOvr>
  <p:transition spd="med">
    <p:randomBar dir="vert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DDBD-DCCC-4829-BD86-EC725FE4D3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40177"/>
      </p:ext>
    </p:extLst>
  </p:cSld>
  <p:clrMapOvr>
    <a:masterClrMapping/>
  </p:clrMapOvr>
  <p:transition spd="med">
    <p:randomBar dir="vert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44DD-80C2-4CC0-A1AC-8ED6ED4A57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779651"/>
      </p:ext>
    </p:extLst>
  </p:cSld>
  <p:clrMapOvr>
    <a:masterClrMapping/>
  </p:clrMapOvr>
  <p:transition spd="med">
    <p:randomBar dir="vert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19C54-2255-4544-92B4-E6104F8C1E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820793"/>
      </p:ext>
    </p:extLst>
  </p:cSld>
  <p:clrMapOvr>
    <a:masterClrMapping/>
  </p:clrMapOvr>
  <p:transition spd="med">
    <p:randomBar dir="vert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ED41-6C08-4023-93B8-99B7AAC3A4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04698"/>
      </p:ext>
    </p:extLst>
  </p:cSld>
  <p:clrMapOvr>
    <a:masterClrMapping/>
  </p:clrMapOvr>
  <p:transition spd="med">
    <p:randomBar dir="vert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pt-BR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pt-BR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pt-BR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65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65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0B57-A473-4FB3-942F-FDCB3979CD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98197"/>
      </p:ext>
    </p:extLst>
  </p:cSld>
  <p:clrMapOvr>
    <a:masterClrMapping/>
  </p:clrMapOvr>
  <p:transition spd="med">
    <p:randomBar dir="vert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571C-360C-44E7-9637-0FFD380B49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109714"/>
      </p:ext>
    </p:extLst>
  </p:cSld>
  <p:clrMapOvr>
    <a:masterClrMapping/>
  </p:clrMapOvr>
  <p:transition spd="med">
    <p:randomBar dir="vert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7D7D-CFFF-4FF5-A92C-CD4D202A48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387674"/>
      </p:ext>
    </p:extLst>
  </p:cSld>
  <p:clrMapOvr>
    <a:masterClrMapping/>
  </p:clrMapOvr>
  <p:transition spd="med">
    <p:randomBar dir="vert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1563-190A-4512-A776-FD1B3A0DDF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164301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48ACEB9-430C-4C21-8AE5-F3A91670F3D3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028837"/>
      </p:ext>
    </p:extLst>
  </p:cSld>
  <p:clrMapOvr>
    <a:masterClrMapping/>
  </p:clrMapOvr>
  <p:transition spd="med">
    <p:randomBar dir="vert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6E4E-0EC0-44B0-BCF3-E5B5D7B620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431209"/>
      </p:ext>
    </p:extLst>
  </p:cSld>
  <p:clrMapOvr>
    <a:masterClrMapping/>
  </p:clrMapOvr>
  <p:transition spd="med">
    <p:randomBar dir="vert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3C07-EBF0-4404-AF2D-227B22E4FB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175223"/>
      </p:ext>
    </p:extLst>
  </p:cSld>
  <p:clrMapOvr>
    <a:masterClrMapping/>
  </p:clrMapOvr>
  <p:transition spd="med">
    <p:randomBar dir="vert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47C5-0E93-4F64-9D69-D0877F844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812907"/>
      </p:ext>
    </p:extLst>
  </p:cSld>
  <p:clrMapOvr>
    <a:masterClrMapping/>
  </p:clrMapOvr>
  <p:transition spd="med">
    <p:randomBar dir="vert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A750-F929-4F0E-AF1A-00E0E29212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686791"/>
      </p:ext>
    </p:extLst>
  </p:cSld>
  <p:clrMapOvr>
    <a:masterClrMapping/>
  </p:clrMapOvr>
  <p:transition spd="med">
    <p:randomBar dir="vert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111F-4C44-4600-A7EC-24B8B25B99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67797"/>
      </p:ext>
    </p:extLst>
  </p:cSld>
  <p:clrMapOvr>
    <a:masterClrMapping/>
  </p:clrMapOvr>
  <p:transition spd="med">
    <p:randomBar dir="vert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1171-8AF7-418F-86EC-B99B7CDC2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809044"/>
      </p:ext>
    </p:extLst>
  </p:cSld>
  <p:clrMapOvr>
    <a:masterClrMapping/>
  </p:clrMapOvr>
  <p:transition spd="med">
    <p:randomBar dir="vert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CA9F-5EB9-4D65-B66C-A3174F6023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580104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8AFFE62-6417-4F65-9243-207F4D0F0B08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819088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19597F3-B80D-456F-99D4-960978046FBA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123356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2D19-F472-4D77-B886-A34E0B295D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558907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D9DF840-66B7-4D79-B596-275D631EBBEA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557933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792D29E-4569-404D-B725-DC36D8F9C925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944762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A4DE547-4E64-49B8-9099-E105BCB512FE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944218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D1211CF-87EC-465E-9B81-5BA00C2C964F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760423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42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942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7B92-7B93-401B-B622-EDD5E87EA8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71970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4DDD-DCA7-4FA8-8039-4D820C9377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215171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C52D-5D9F-40D9-B3D3-A024D2227B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180547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0B6E-E0A6-4784-8D80-E44BE5081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3987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8662-94CD-4D64-96C5-CA1DD8A9D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33935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DE38-03A7-48C1-A193-2C0D4E56E9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18552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7699-1AF6-49F1-B566-DB005B2866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732992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21D6-8B9A-4368-987A-718A2DD008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375163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695A-C737-4F2C-A927-F6D022526A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55829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0E5C-C052-48A1-83F2-BFC2DC46D2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06481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96F6-4165-4362-A8CA-FF865D0B3F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359494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F809-5998-46BE-8702-CB1E6AB427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766308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6487-509E-4AF7-AD7D-29639D17B4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516454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B600-DF82-48B7-B85C-380A942501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40862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875D-5978-469A-AD6C-09D1FB6B0E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804773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732B-43C2-4B35-A5A1-940DD2358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86405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A1C2-E324-4BA5-9669-9AE885DA2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378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362D-6288-471D-A5CF-92BFEA1E85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766852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F13E-61AE-4F6E-A624-4749CABD5D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879315"/>
      </p:ext>
    </p:extLst>
  </p:cSld>
  <p:clrMapOvr>
    <a:masterClrMapping/>
  </p:clrMapOvr>
  <p:transition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21D6-0960-41C4-968A-5D2F1C3B99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024572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B88E-076A-48EE-B759-91BF19D9B3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608771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F46A-6BDE-44EC-8996-1552D24ED3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02894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9621-0E00-496A-B6DC-3869155673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463112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7C99-1457-4EA0-B203-63599F0AFA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73293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0EE1-9B1D-49CA-90C2-39DD0C8745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358696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pt-BR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pt-BR" sz="240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pt-BR" sz="2400"/>
          </a:p>
        </p:txBody>
      </p:sp>
      <p:sp>
        <p:nvSpPr>
          <p:cNvPr id="100428" name="Rectangle 7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00433" name="Rectangle 81"/>
          <p:cNvSpPr>
            <a:spLocks noGrp="1" noChangeArrowheads="1"/>
          </p:cNvSpPr>
          <p:nvPr>
            <p:ph type="ctrTitle" sz="quarter"/>
          </p:nvPr>
        </p:nvSpPr>
        <p:spPr>
          <a:xfrm>
            <a:off x="1676400" y="0"/>
            <a:ext cx="68580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</a:t>
            </a:r>
            <a:br>
              <a:rPr lang="pt-BR" noProof="0" smtClean="0"/>
            </a:br>
            <a:r>
              <a:rPr lang="pt-BR" noProof="0" smtClean="0"/>
              <a:t>título mestre</a:t>
            </a:r>
          </a:p>
        </p:txBody>
      </p:sp>
      <p:sp>
        <p:nvSpPr>
          <p:cNvPr id="79" name="Rectangle 78"/>
          <p:cNvSpPr>
            <a:spLocks noGrp="1" noChangeArrowheads="1"/>
          </p:cNvSpPr>
          <p:nvPr>
            <p:ph type="dt" sz="quarter" idx="10"/>
          </p:nvPr>
        </p:nvSpPr>
        <p:spPr>
          <a:xfrm>
            <a:off x="2559050" y="6470650"/>
            <a:ext cx="13462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" name="Rectangle 7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84625" y="6477000"/>
            <a:ext cx="3540125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" name="Rectangle 8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72375" y="6477000"/>
            <a:ext cx="1250950" cy="379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0C6A-BE66-4154-A384-39F833EE71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2989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9006-90FD-4AB1-98FA-E8715A8EB5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316324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4F99-F068-448A-9C04-45B929B701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72521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539A-F09D-42E2-9857-B586AAA040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855959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854FF-DE41-4CC3-B415-D91D7BAC37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344578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FDF8-CB9F-41FE-9D4A-FA4EF8D284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90872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012E-0605-4CFA-88E5-9C12E72B20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44311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0D99-E3E6-40B4-846D-26E6CEC636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659382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73AF-B5F0-475D-8F1E-1C68FA0AD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018460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F5A3-9DCA-46A6-82B1-0CC3E06B0F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871173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E813-B074-4F7E-B1D6-39B2D3A658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0808"/>
      </p:ext>
    </p:extLst>
  </p:cSld>
  <p:clrMapOvr>
    <a:masterClrMapping/>
  </p:clrMapOvr>
  <p:transition spd="med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58050" y="0"/>
            <a:ext cx="1885950" cy="6172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00200" y="0"/>
            <a:ext cx="5505450" cy="6172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F49F-0559-4462-9664-603CDA481F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58312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4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080D-67FA-4E4D-BF2C-39F6D2D928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1327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61BF-B19D-4504-A5A8-1B5E489B21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18574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0DD-F473-4F06-8E25-92115ACDE7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309256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E23C-D0FD-43E3-8E84-06ADA4FFD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377535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1AD8-0358-44DC-BCC3-9EA3F43CC3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209432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CECF-EC0B-4BDB-861E-767BE685EC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40929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429F-F378-4528-A65E-321E6B6153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060788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63E4-E553-4B8D-99B2-2A4A741AA6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493760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5A02-E7E9-4590-A41A-58B5CF5EE3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21395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AA86-DC7C-4FA3-81F8-362CD92CD5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339283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FE51-1424-4B90-AB35-E5BA33427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2221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7F6D-613F-4138-B2A5-2F677E1DB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006844"/>
      </p:ext>
    </p:extLst>
  </p:cSld>
  <p:clrMapOvr>
    <a:masterClrMapping/>
  </p:clrMapOvr>
  <p:transition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EFE0-556E-4435-9031-DD0AB2D865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3291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FFCC-30FE-439A-8ECA-2C8A6E99E3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27817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3227-D938-439F-A3FA-0C5FE9C1FD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918577"/>
      </p:ext>
    </p:extLst>
  </p:cSld>
  <p:clrMapOvr>
    <a:masterClrMapping/>
  </p:clrMapOvr>
  <p:transition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A675-67F6-4C76-83AE-1E2344BA29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4851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4FD3-FC09-43E6-88AC-485A0C92D8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950671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26F3-E45B-4EC9-85D8-78F9C3ECE8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42821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570A-6164-4396-8EE4-D3A90CCBBD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821785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F9F-2843-49C3-AF27-D4C9131C63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785196"/>
      </p:ext>
    </p:extLst>
  </p:cSld>
  <p:clrMapOvr>
    <a:masterClrMapping/>
  </p:clrMapOvr>
  <p:transition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C9F2-F80C-42AB-B513-CEBC09BDCA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704392"/>
      </p:ext>
    </p:extLst>
  </p:cSld>
  <p:clrMapOvr>
    <a:masterClrMapping/>
  </p:clrMapOvr>
  <p:transition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FC9-90E9-41F7-9FEC-4E20EB77CC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38784"/>
      </p:ext>
    </p:extLst>
  </p:cSld>
  <p:clrMapOvr>
    <a:masterClrMapping/>
  </p:clrMapOvr>
  <p:transition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E879-555F-44AC-8F51-4A4BEEEFDF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91164"/>
      </p:ext>
    </p:extLst>
  </p:cSld>
  <p:clrMapOvr>
    <a:masterClrMapping/>
  </p:clrMapOvr>
  <p:transition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E05B-CECE-4633-B974-45EE38A2C1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339901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7FF7-B6BC-4B31-8DDC-0B66A5593D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05140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140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2140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1EBD-18F8-40B3-B62E-62CC021C32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71202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12DC-F820-44E3-B3CE-648F02593C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587904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590D-3237-47CD-9F82-081E8EB13A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960481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F7AF-CAD1-4385-9BD0-C6702C45E5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968795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766A-51A6-4D4D-A609-052056D6DE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45302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1C75-4BD7-432A-A762-1E8B24E41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74735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07A8-2E98-479B-BC2B-53C98D7B8C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95905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4C2D-4AA2-4D8B-8C7F-9041F848CC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146014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BF4A-8E5A-4392-B497-2FF671CCDC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892525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2F53-066C-4DFA-AF1F-633EBB19AF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92411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B809DBB-EDAA-4046-A1A4-832C0C9C1D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160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4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60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2A0397B-0D0F-45B1-95F3-CD0B05DE8C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27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4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74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17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17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4469137-890E-40BF-B31E-8612094026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17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5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215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kumimoji="0" lang="pt-BR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215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5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6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17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175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833674-A49C-46AA-AE7C-8949E5AA18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175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175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175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2175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6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2461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332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2461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1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1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1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1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1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1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2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463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334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2463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4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5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5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5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5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1334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334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2465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5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466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32466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351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52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53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67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355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56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57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246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2467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467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467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5CB955-BD7E-4586-8257-77DBC9FDEA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467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7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2973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345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6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73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348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9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0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1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2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74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354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74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974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974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358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97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297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97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97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pPr>
              <a:defRPr/>
            </a:pPr>
            <a:fld id="{5F40A505-B8C7-4402-AD68-184732F87D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97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8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9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9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9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9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9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9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9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6" grpId="0"/>
      <p:bldP spid="32975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9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97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9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97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9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97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9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97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97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97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97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39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9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9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3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73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73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73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73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97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7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7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5C36062-3365-46B0-BE20-B53324D842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973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973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0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pt-BR" sz="24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pt-BR" sz="24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59B4D795-6374-4027-A6D2-76BB259BD5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41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3225760 w 1000"/>
              <a:gd name="T1" fmla="*/ 1138062240 h 1000"/>
              <a:gd name="T2" fmla="*/ 0 w 1000"/>
              <a:gd name="T3" fmla="*/ 1138062240 h 1000"/>
              <a:gd name="T4" fmla="*/ 0 w 1000"/>
              <a:gd name="T5" fmla="*/ 0 h 1000"/>
              <a:gd name="T6" fmla="*/ 2322576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3225760 w 1000"/>
              <a:gd name="T3" fmla="*/ 0 h 1000"/>
              <a:gd name="T4" fmla="*/ 23225760 w 1000"/>
              <a:gd name="T5" fmla="*/ 1151650923 h 1000"/>
              <a:gd name="T6" fmla="*/ 0 w 1000"/>
              <a:gd name="T7" fmla="*/ 1151650923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8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8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pPr>
              <a:defRPr/>
            </a:pPr>
            <a:fld id="{32CE7A88-98C1-4361-A3B9-3E3BB12CCD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221BFA10-D4CD-4EFB-B52A-11062A8860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2400"/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6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2400"/>
            </a:p>
          </p:txBody>
        </p:sp>
        <p:sp>
          <p:nvSpPr>
            <p:cNvPr id="1947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7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pt-BR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946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946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27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488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sp>
          <p:nvSpPr>
            <p:cNvPr id="20489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321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21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2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B93F999E-2818-454B-BCEA-0EB94C8F3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5867400"/>
            <a:ext cx="1905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67400"/>
            <a:ext cx="2895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867400"/>
            <a:ext cx="1905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3E5DD5B-37B9-4F9F-9DD1-468E1AEF51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7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362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62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62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2151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362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62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4362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62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362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5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2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5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5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53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2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62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362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62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EA39261-EC26-4466-A6D0-534C1806E7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362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5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FFD56DB6-AD47-4738-9921-0BF068DD575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356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56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359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56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56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35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59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35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56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358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6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3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6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358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5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95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355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495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95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95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E6D58476-7F76-4A77-9C7B-76EE8F9FEE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4D3C9716-72EF-426C-A840-B4A17E8E30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6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ED3A835F-2625-4C0E-B8D5-03B4570C68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4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2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66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0" lang="pt-BR" sz="2400"/>
            </a:p>
          </p:txBody>
        </p:sp>
        <p:grpSp>
          <p:nvGrpSpPr>
            <p:cNvPr id="266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66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0" lang="pt-BR" sz="2400"/>
              </a:p>
            </p:txBody>
          </p:sp>
          <p:sp>
            <p:nvSpPr>
              <p:cNvPr id="266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64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4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4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A952E739-32E0-48D4-8863-89A47D47F1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9011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1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599 w 43200"/>
                <a:gd name="T1" fmla="*/ 861 h 43200"/>
                <a:gd name="T2" fmla="*/ 1299 w 43200"/>
                <a:gd name="T3" fmla="*/ 0 h 43200"/>
                <a:gd name="T4" fmla="*/ 1299 w 43200"/>
                <a:gd name="T5" fmla="*/ 86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77000"/>
            <a:ext cx="2682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58674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l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191A91ED-93E4-4588-A6FE-022AF7D8C59A}" type="slidenum">
              <a:rPr lang="pt-BR"/>
              <a:pPr lvl="1">
                <a:defRPr/>
              </a:pPr>
              <a:t>‹nº›</a:t>
            </a:fld>
            <a:endParaRPr lang="pt-BR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1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31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32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2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32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32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32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2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2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FFFFAF4-1719-49F0-8E1C-63F3DA612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86D6E8A-A717-4862-97B4-9CE87EF4B5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pt-BR" sz="2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pt-BR" sz="240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Oval 8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Oval 9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Oval 10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Oval 11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Oval 12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Oval 13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Oval 15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Oval 16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6" name="Oval 17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Oval 18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Oval 19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Oval 20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Oval 21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Oval 22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Oval 23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Oval 24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Oval 25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Oval 26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Oval 27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Oval 28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8" name="Oval 29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9" name="Oval 30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0" name="Oval 31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1" name="Oval 32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2" name="Oval 33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3" name="Oval 34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4" name="Oval 35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5" name="Oval 36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6" name="Oval 37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7" name="Oval 38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8" name="Oval 39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9" name="Oval 40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0" name="Oval 41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1" name="Oval 42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2" name="Oval 43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3" name="Oval 44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4" name="Oval 45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5" name="Oval 46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6" name="Oval 47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7" name="Oval 48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8" name="Oval 49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9" name="Oval 50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0" name="Oval 51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01" name="Group 52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209" name="Oval 53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0" name="Oval 54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1" name="Oval 55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2" name="Oval 56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3" name="Oval 57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4" name="Oval 58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5" name="Oval 59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6" name="Oval 60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7" name="Oval 61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8" name="Oval 62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19" name="Oval 63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0" name="Oval 64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1" name="Oval 65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2" name="Oval 66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3" name="Oval 67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4" name="Oval 68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25" name="Oval 69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202" name="Rectangle 70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3" name="Rectangle 71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4" name="Rectangle 72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5" name="Rectangle 73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6" name="Rectangle 74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7" name="Rectangle 75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8" name="Oval 76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9405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00800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9406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00800"/>
            <a:ext cx="35401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9407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00800"/>
            <a:ext cx="12509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E5E20B2-6004-440F-9D30-5A8EA523D1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153" name="Rectangle 80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pt-BR" sz="2400"/>
          </a:p>
        </p:txBody>
      </p:sp>
      <p:sp>
        <p:nvSpPr>
          <p:cNvPr id="99409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9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9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93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93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93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93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93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93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409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4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24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18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25EC410-2BDB-4F82-8803-792E6D50E2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  <p:bldP spid="1024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1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41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1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41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1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41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1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41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1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41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E25AC99-6F60-4B74-B086-A3B2A5283A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129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29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29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29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29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30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130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130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130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30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30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pPr>
              <a:defRPr/>
            </a:pPr>
            <a:fld id="{75A5D470-5D8E-4C77-BB3E-C0762CEFFE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00.19.215.13/legtrib_internet/html/Portarias/2010/Port_10_236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f.sc.gov.br/" TargetMode="External"/><Relationship Id="rId1" Type="http://schemas.openxmlformats.org/officeDocument/2006/relationships/slideLayout" Target="../slideLayouts/slideLayout1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200.19.215.13/legtrib_internet/cabecalhos/frame_ricms_01_00.htm" TargetMode="External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produtor@sefaz.sc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68313" y="404813"/>
            <a:ext cx="8280400" cy="2160587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PRODUTOR PRIMÁRIO</a:t>
            </a:r>
            <a:r>
              <a:rPr lang="en-US" sz="5000" b="1" dirty="0" smtClean="0">
                <a:solidFill>
                  <a:srgbClr val="D2280C"/>
                </a:solidFill>
                <a:latin typeface="Bookman Old Style" pitchFamily="18" charset="0"/>
              </a:rPr>
              <a:t/>
            </a:r>
            <a:br>
              <a:rPr lang="en-US" sz="5000" b="1" dirty="0" smtClean="0">
                <a:solidFill>
                  <a:srgbClr val="D2280C"/>
                </a:solidFill>
                <a:latin typeface="Bookman Old Style" pitchFamily="18" charset="0"/>
              </a:rPr>
            </a:br>
            <a:r>
              <a:rPr lang="en-US" sz="5000" b="1" dirty="0" err="1" smtClean="0">
                <a:solidFill>
                  <a:srgbClr val="D2280C"/>
                </a:solidFill>
                <a:latin typeface="Bookman Old Style" pitchFamily="18" charset="0"/>
              </a:rPr>
              <a:t>Normas</a:t>
            </a:r>
            <a:r>
              <a:rPr lang="en-US" sz="5000" b="1" dirty="0" smtClean="0">
                <a:solidFill>
                  <a:srgbClr val="D2280C"/>
                </a:solidFill>
                <a:latin typeface="Bookman Old Style" pitchFamily="18" charset="0"/>
              </a:rPr>
              <a:t> de </a:t>
            </a:r>
            <a:r>
              <a:rPr lang="en-US" sz="5000" b="1" dirty="0" err="1" smtClean="0">
                <a:solidFill>
                  <a:srgbClr val="D2280C"/>
                </a:solidFill>
                <a:latin typeface="Bookman Old Style" pitchFamily="18" charset="0"/>
              </a:rPr>
              <a:t>Utilização</a:t>
            </a:r>
            <a:r>
              <a:rPr lang="en-US" sz="5000" b="1" dirty="0" smtClean="0">
                <a:solidFill>
                  <a:srgbClr val="D2280C"/>
                </a:solidFill>
                <a:latin typeface="Bookman Old Style" pitchFamily="18" charset="0"/>
              </a:rPr>
              <a:t> da Nota Fiscal de </a:t>
            </a:r>
            <a:r>
              <a:rPr lang="en-US" sz="5000" b="1" dirty="0" err="1" smtClean="0">
                <a:solidFill>
                  <a:srgbClr val="D2280C"/>
                </a:solidFill>
                <a:latin typeface="Bookman Old Style" pitchFamily="18" charset="0"/>
              </a:rPr>
              <a:t>Produtor</a:t>
            </a:r>
            <a:endParaRPr lang="pt-BR" sz="5000" b="1" dirty="0" smtClean="0">
              <a:solidFill>
                <a:srgbClr val="D2280C"/>
              </a:solidFill>
              <a:latin typeface="Bookman Old Style" pitchFamily="18" charset="0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-180975" y="2565400"/>
            <a:ext cx="9505950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i="1" dirty="0" smtClean="0">
                <a:solidFill>
                  <a:srgbClr val="FFFF00"/>
                </a:solidFill>
                <a:latin typeface="Bookman Old Style" pitchFamily="18" charset="0"/>
              </a:rPr>
              <a:t>CADASTRO  ALTERAÇÃO  </a:t>
            </a:r>
          </a:p>
          <a:p>
            <a:pPr eaLnBrk="1" hangingPunct="1">
              <a:defRPr/>
            </a:pPr>
            <a:r>
              <a:rPr lang="en-US" sz="6600" b="1" i="1" dirty="0" smtClean="0">
                <a:solidFill>
                  <a:srgbClr val="FFFF00"/>
                </a:solidFill>
                <a:latin typeface="Bookman Old Style" pitchFamily="18" charset="0"/>
              </a:rPr>
              <a:t>BAIXA  E REATIVAÇÃO</a:t>
            </a:r>
            <a:endParaRPr lang="pt-BR" sz="6000" b="1" i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163"/>
            <a:ext cx="7543800" cy="1185862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BASEADO NO ANEXO 6 DO RICMS SC</a:t>
            </a:r>
            <a:endParaRPr lang="pt-BR" sz="36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916113"/>
            <a:ext cx="69850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008000"/>
                </a:solidFill>
                <a:latin typeface="Georgia" pitchFamily="18" charset="0"/>
              </a:rPr>
              <a:t>NOTA FISCAL ENTREGUE PARA PRODUTOR PRIMÁRIO DE:  02/JANEIRO À 31/DEZEMBRO:</a:t>
            </a:r>
            <a:br>
              <a:rPr lang="en-US" b="1" smtClean="0">
                <a:solidFill>
                  <a:srgbClr val="008000"/>
                </a:solidFill>
                <a:latin typeface="Georgia" pitchFamily="18" charset="0"/>
              </a:rPr>
            </a:br>
            <a:endParaRPr lang="en-US" b="1" smtClean="0">
              <a:solidFill>
                <a:srgbClr val="008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D2280C"/>
                </a:solidFill>
                <a:latin typeface="Georgia" pitchFamily="18" charset="0"/>
              </a:rPr>
              <a:t>TEM VALIDADE PARA EMISSÃO ATÉ 28/FEVEREIRO DO ANO SEGUINTE.</a:t>
            </a:r>
            <a:endParaRPr lang="pt-BR" b="1" smtClean="0">
              <a:solidFill>
                <a:srgbClr val="D2280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PODENDO NO ENTANTO:</a:t>
            </a:r>
            <a:endParaRPr lang="pt-BR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636838"/>
            <a:ext cx="7010400" cy="3459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PRESTAR CONTAS, A QUALQUER TEMPO EM  QUE EFETUAR OPERAÇÃO, E JÁ ESTAR DE POSSE DA CONTRA NOTA OU OUTRO DOCUMENTO, DEPENDENDO DA OPERAÇÃO REALIZADA.</a:t>
            </a:r>
            <a:endParaRPr lang="pt-BR" b="1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0010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PRAZO FINAL PARA PRESTAÇÃO DE CONTAS DO EXERCÍCIO ANTERIOR,  É 15/MARÇO.</a:t>
            </a:r>
            <a:endParaRPr lang="pt-BR" sz="4000" smtClean="0">
              <a:solidFill>
                <a:srgbClr val="FFFF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09900"/>
            <a:ext cx="8229600" cy="3298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PASSADO ESTE PRAZO: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00FF"/>
                </a:solidFill>
              </a:rPr>
              <a:t>Cabe a municipalidade definir uma forma de tratamento para os inadimplentes.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2722562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smtClean="0"/>
              <a:t>PRAZO PARA DIGITAÇÃO E OU TRANSFERENCIA DOS ARQUIVOS</a:t>
            </a:r>
            <a:br>
              <a:rPr lang="pt-BR" sz="4000" smtClean="0"/>
            </a:br>
            <a:r>
              <a:rPr lang="pt-BR" sz="4000" smtClean="0"/>
              <a:t> PARA O SAT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344863"/>
            <a:ext cx="8226425" cy="27511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8000" smtClean="0"/>
              <a:t>30/04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1535113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FFFF00"/>
                </a:solidFill>
              </a:rPr>
              <a:t>FAZER UM TRABALHO DE CONSCIENTIZAÇÃO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6423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smtClean="0">
                <a:solidFill>
                  <a:srgbClr val="FF3300"/>
                </a:solidFill>
              </a:rPr>
              <a:t>ELABORAR UM CALENDÁRIO DE ATENDIMENTO; (Ex: por comunidade, ordem alfabética, etc..)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b="1" smtClean="0">
                <a:solidFill>
                  <a:srgbClr val="FF00FF"/>
                </a:solidFill>
              </a:rPr>
              <a:t>USAR TODOS OS MEIOS DE COMUNICAÇÃO  SEM CUSTOS ALTOS EXISTENTES.(</a:t>
            </a:r>
            <a:r>
              <a:rPr lang="pt-BR" b="1" smtClean="0">
                <a:solidFill>
                  <a:srgbClr val="00FF99"/>
                </a:solidFill>
              </a:rPr>
              <a:t>Ex: ESCOLA, RÁDIOS, CELEBRAÇÕES NAS IGREJAS, CARTAZES EXPOSTOS NOS LOCAIS MAIS FREQÜENTADOS PELOS AGRICULTORES, ETC.....)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1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496300" cy="671512"/>
          </a:xfrm>
        </p:spPr>
        <p:txBody>
          <a:bodyPr/>
          <a:lstStyle/>
          <a:p>
            <a:pPr algn="ctr" eaLnBrk="1" hangingPunct="1"/>
            <a:r>
              <a:rPr lang="en-US" sz="3200" b="1" i="1" u="sng" smtClean="0">
                <a:solidFill>
                  <a:srgbClr val="FFFF00"/>
                </a:solidFill>
              </a:rPr>
              <a:t>CONDIÇÕES PARA ANULAR UMA NOTA.</a:t>
            </a:r>
            <a:endParaRPr lang="pt-BR" sz="3200" b="1" i="1" u="sng" smtClean="0">
              <a:solidFill>
                <a:srgbClr val="FFFF00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134350" cy="448468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99"/>
                </a:solidFill>
              </a:rPr>
              <a:t>Art.24</a:t>
            </a:r>
          </a:p>
          <a:p>
            <a:r>
              <a:rPr lang="pt-BR" dirty="0"/>
              <a:t>§ 1° As diversas vias da Nota Fiscal de Produtor não se substituirão em suas respectivas funções.</a:t>
            </a:r>
          </a:p>
          <a:p>
            <a:r>
              <a:rPr lang="pt-BR" dirty="0"/>
              <a:t>§ 2° Todas as vias da Nota Fiscal de Produtor que for cancelada deverão ser conservadas no talonário e devolvidas à Unidade Setorial de </a:t>
            </a:r>
            <a:r>
              <a:rPr lang="pt-BR" dirty="0" smtClean="0"/>
              <a:t>Fiscalização.</a:t>
            </a:r>
            <a:endParaRPr lang="pt-BR" b="1" dirty="0" smtClean="0">
              <a:solidFill>
                <a:srgbClr val="33CCFF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/>
              <a:t>- NAS VENDAS PARA EMPRESAS ESTABELECIDAS DENTRO DO ESTADO DE SC:</a:t>
            </a:r>
            <a:endParaRPr lang="pt-BR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16338"/>
            <a:ext cx="8351837" cy="28019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800" b="1" i="1" smtClean="0">
                <a:solidFill>
                  <a:schemeClr val="hlink"/>
                </a:solidFill>
              </a:rPr>
              <a:t>* </a:t>
            </a:r>
            <a:r>
              <a:rPr lang="en-US" sz="4000" b="1" i="1" smtClean="0">
                <a:solidFill>
                  <a:schemeClr val="hlink"/>
                </a:solidFill>
              </a:rPr>
              <a:t>EXIGIR CONTRANOTA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i="1" smtClean="0">
                <a:solidFill>
                  <a:schemeClr val="hlink"/>
                </a:solidFill>
              </a:rPr>
              <a:t>FISCAL</a:t>
            </a:r>
            <a:r>
              <a:rPr lang="en-US" sz="4800" b="1" i="1" smtClean="0">
                <a:solidFill>
                  <a:schemeClr val="hlink"/>
                </a:solidFill>
              </a:rPr>
              <a:t>, (4ª via).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4800" b="1" i="1" smtClean="0">
                <a:solidFill>
                  <a:schemeClr val="hlink"/>
                </a:solidFill>
              </a:rPr>
              <a:t>Art. 28, inciso III,  letras a e b, anexo 6.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6613"/>
            <a:ext cx="8001000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FF00"/>
                </a:solidFill>
              </a:rPr>
              <a:t>*VENDA ENTRE PRODUTORES</a:t>
            </a:r>
            <a:endParaRPr lang="pt-BR" sz="4800" b="1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895600"/>
            <a:ext cx="7772400" cy="35575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latin typeface="Sylfaen" pitchFamily="18" charset="0"/>
              </a:rPr>
              <a:t>PRIMEIRA VIA DA NOTA FISCAL DO PRODUTOR COMPRADOR, COMO CONTRA NOTA.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b="1" smtClean="0">
                <a:solidFill>
                  <a:schemeClr val="hlink"/>
                </a:solidFill>
                <a:latin typeface="Sylfaen" pitchFamily="18" charset="0"/>
              </a:rPr>
              <a:t>(art. 28, inciso III letras a e b, 2,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b="1" smtClean="0">
                <a:solidFill>
                  <a:schemeClr val="hlink"/>
                </a:solidFill>
                <a:latin typeface="Sylfaen" pitchFamily="18" charset="0"/>
              </a:rPr>
              <a:t>anexo 6)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7637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505D9"/>
                </a:solidFill>
                <a:latin typeface="Sylfaen" pitchFamily="18" charset="0"/>
              </a:rPr>
              <a:t/>
            </a:r>
            <a:br>
              <a:rPr lang="en-US" sz="3600" smtClean="0">
                <a:solidFill>
                  <a:srgbClr val="0505D9"/>
                </a:solidFill>
                <a:latin typeface="Sylfaen" pitchFamily="18" charset="0"/>
              </a:rPr>
            </a:br>
            <a:r>
              <a:rPr lang="en-US" sz="3600" smtClean="0">
                <a:solidFill>
                  <a:srgbClr val="0505D9"/>
                </a:solidFill>
                <a:latin typeface="Sylfaen" pitchFamily="18" charset="0"/>
              </a:rPr>
              <a:t/>
            </a:r>
            <a:br>
              <a:rPr lang="en-US" sz="3600" smtClean="0">
                <a:solidFill>
                  <a:srgbClr val="0505D9"/>
                </a:solidFill>
                <a:latin typeface="Sylfaen" pitchFamily="18" charset="0"/>
              </a:rPr>
            </a:br>
            <a:r>
              <a:rPr lang="en-US" sz="3600" smtClean="0">
                <a:solidFill>
                  <a:srgbClr val="0505D9"/>
                </a:solidFill>
                <a:latin typeface="Sylfaen" pitchFamily="18" charset="0"/>
              </a:rPr>
              <a:t>*VENDA À CONSUMIDOR FINAL DE PRODUTO TRIBUTADO</a:t>
            </a:r>
            <a:br>
              <a:rPr lang="en-US" sz="3600" smtClean="0">
                <a:solidFill>
                  <a:srgbClr val="0505D9"/>
                </a:solidFill>
                <a:latin typeface="Sylfaen" pitchFamily="18" charset="0"/>
              </a:rPr>
            </a:br>
            <a:r>
              <a:rPr lang="en-US" smtClean="0">
                <a:solidFill>
                  <a:srgbClr val="0505D9"/>
                </a:solidFill>
              </a:rPr>
              <a:t/>
            </a:r>
            <a:br>
              <a:rPr lang="en-US" smtClean="0">
                <a:solidFill>
                  <a:srgbClr val="0505D9"/>
                </a:solidFill>
              </a:rPr>
            </a:br>
            <a:endParaRPr lang="pt-BR" smtClean="0">
              <a:solidFill>
                <a:srgbClr val="0505D9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47087" cy="51577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FF00"/>
                </a:solidFill>
                <a:latin typeface="Georgia" pitchFamily="18" charset="0"/>
              </a:rPr>
              <a:t>DARE – COMPROVANDO O PAGAMENTO DO ICMS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   </a:t>
            </a:r>
            <a:r>
              <a:rPr lang="en-US" b="1" u="sng" smtClean="0">
                <a:latin typeface="Tahoma" pitchFamily="34" charset="0"/>
              </a:rPr>
              <a:t>PRAZO P/ PGTO ICMS nas vendas INTRAESTADUAIS:</a:t>
            </a:r>
          </a:p>
          <a:p>
            <a:pPr eaLnBrk="1" hangingPunct="1">
              <a:defRPr/>
            </a:pPr>
            <a:r>
              <a:rPr lang="en-US" b="1" smtClean="0"/>
              <a:t>DIA 20 DO MÊS SEGUINTE,</a:t>
            </a:r>
            <a:r>
              <a:rPr lang="en-US" smtClean="0"/>
              <a:t> OU</a:t>
            </a:r>
          </a:p>
          <a:p>
            <a:pPr eaLnBrk="1" hangingPunct="1">
              <a:defRPr/>
            </a:pPr>
            <a:r>
              <a:rPr lang="en-US" b="1" smtClean="0"/>
              <a:t>NA TROCA DO BLOCO</a:t>
            </a:r>
            <a:r>
              <a:rPr lang="en-US" smtClean="0"/>
              <a:t>.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n-US" b="1" smtClean="0">
                <a:solidFill>
                  <a:srgbClr val="0505D9"/>
                </a:solidFill>
                <a:latin typeface="Lucida Console" pitchFamily="49" charset="0"/>
              </a:rPr>
              <a:t>‘O QUE OCORRER PRIMEIRO SERÁ CONSIDERADO PRAZO DE VENCIMENTO’.</a:t>
            </a:r>
            <a:endParaRPr lang="pt-BR" b="1" smtClean="0">
              <a:solidFill>
                <a:srgbClr val="0505D9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FF"/>
                </a:solidFill>
                <a:latin typeface="Palatino Linotype" pitchFamily="18" charset="0"/>
              </a:rPr>
              <a:t>* VENDAS PARA OUTROS ESTADOS:</a:t>
            </a:r>
            <a:endParaRPr lang="pt-BR" sz="4000" b="1" smtClean="0">
              <a:solidFill>
                <a:srgbClr val="FF00FF"/>
              </a:solidFill>
              <a:latin typeface="Palatino Linotype" pitchFamily="18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700213"/>
            <a:ext cx="8964612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DARE – COMPROVANDO O  PAGAMENTO DO ICMS, NUNCA INFERIOR AO VALOR CONSTANTE DA PAUTA.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99FF66"/>
                </a:solidFill>
              </a:rPr>
              <a:t>CONTRA NOTA DAS FUMAGEIRAS COM REGIME ESPECIAL, CUJO Nº. DEVE  CONSTAR NA CONTRA NOTA</a:t>
            </a:r>
            <a:r>
              <a:rPr lang="en-US" b="1" dirty="0" smtClean="0">
                <a:solidFill>
                  <a:srgbClr val="99FF66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99FF66"/>
                </a:solidFill>
              </a:rPr>
              <a:t>CONTRA NOTA – CEBOLA – art. 31-A</a:t>
            </a:r>
            <a:endParaRPr lang="pt-BR" b="1" dirty="0" smtClean="0"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i="1" smtClean="0">
                <a:solidFill>
                  <a:srgbClr val="FF00FF"/>
                </a:solidFill>
                <a:latin typeface="Georgia" pitchFamily="18" charset="0"/>
              </a:rPr>
              <a:t>ESTADO</a:t>
            </a:r>
            <a:r>
              <a:rPr lang="en-US" sz="5400" b="1" i="1" smtClean="0">
                <a:solidFill>
                  <a:srgbClr val="FF00FF"/>
                </a:solidFill>
              </a:rPr>
              <a:t> DE SANTA CATARINA</a:t>
            </a:r>
            <a:endParaRPr lang="pt-BR" sz="5400" b="1" i="1" smtClean="0">
              <a:solidFill>
                <a:srgbClr val="FF00FF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8800" b="1" smtClean="0">
                <a:solidFill>
                  <a:schemeClr val="folHlink"/>
                </a:solidFill>
              </a:rPr>
              <a:t>SEF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8000" smtClean="0">
                <a:solidFill>
                  <a:schemeClr val="accent2"/>
                </a:solidFill>
              </a:rPr>
              <a:t>DIAT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8000" smtClean="0">
                <a:solidFill>
                  <a:srgbClr val="0505D9"/>
                </a:solidFill>
              </a:rPr>
              <a:t>GESIT</a:t>
            </a:r>
            <a:endParaRPr lang="pt-BR" sz="8000" smtClean="0">
              <a:solidFill>
                <a:srgbClr val="0505D9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21510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* VENDA A ÓRGÃOS PÚBLICOS, ENTIDADES BENEFICIENTES .	</a:t>
            </a:r>
            <a:endParaRPr lang="pt-BR" b="1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9150"/>
            <a:ext cx="8229600" cy="2771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99FF66"/>
                </a:solidFill>
                <a:latin typeface="Palatino Linotype" pitchFamily="18" charset="0"/>
              </a:rPr>
              <a:t>UMA DECLARAÇÃO FORMAL DE RECEBIMENTO , COM DATA E IDENTIFICAÇÃO DO RESPONSÁVEL PELO  RECEBIMENTO. </a:t>
            </a:r>
            <a:endParaRPr lang="pt-BR" b="1" smtClean="0">
              <a:solidFill>
                <a:srgbClr val="99FF6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</a:rPr>
              <a:t>* LEILÕES  REALIZADOS EM EXPOSIÇÃO OU FEIRA OFICIAL:</a:t>
            </a:r>
            <a:endParaRPr lang="pt-BR" sz="4000" b="1" smtClean="0">
              <a:solidFill>
                <a:schemeClr val="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7852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DECLARAÇÃO </a:t>
            </a:r>
            <a:r>
              <a:rPr lang="en-US" smtClean="0">
                <a:solidFill>
                  <a:srgbClr val="D2280C"/>
                </a:solidFill>
              </a:rPr>
              <a:t>“</a:t>
            </a:r>
            <a:r>
              <a:rPr lang="en-US" b="1" smtClean="0">
                <a:solidFill>
                  <a:srgbClr val="33CCFF"/>
                </a:solidFill>
              </a:rPr>
              <a:t>PRODUTO ADQUIRIDO EM LEILÃO”</a:t>
            </a:r>
          </a:p>
          <a:p>
            <a:pPr eaLnBrk="1" hangingPunct="1">
              <a:defRPr/>
            </a:pPr>
            <a:endParaRPr lang="en-US" b="1" smtClean="0">
              <a:solidFill>
                <a:srgbClr val="33CCFF"/>
              </a:solidFill>
            </a:endParaRPr>
          </a:p>
          <a:p>
            <a:pPr eaLnBrk="1" hangingPunct="1">
              <a:defRPr/>
            </a:pPr>
            <a:r>
              <a:rPr lang="en-US" b="1" i="1" smtClean="0">
                <a:solidFill>
                  <a:srgbClr val="CCFF33"/>
                </a:solidFill>
                <a:latin typeface="Courier New" pitchFamily="49" charset="0"/>
              </a:rPr>
              <a:t>INFORMAÇÕES RELATIVAS A DATA E LOCAL DO LEILÃO, E Nº DO REGISTRO DO LEILOLEIRO RESPONSÁVEL, BEM COMO A ASSINATURA DO ADQUIRENTE</a:t>
            </a:r>
            <a:r>
              <a:rPr lang="en-US" b="1" i="1" smtClean="0">
                <a:solidFill>
                  <a:srgbClr val="FF0000"/>
                </a:solidFill>
                <a:latin typeface="Courier New" pitchFamily="49" charset="0"/>
              </a:rPr>
              <a:t>.</a:t>
            </a:r>
            <a:endParaRPr lang="pt-BR" b="1" i="1" smtClean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VENDA DO LEITE</a:t>
            </a:r>
            <a:endParaRPr 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7197725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smtClean="0">
              <a:solidFill>
                <a:srgbClr val="FFFF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400" b="1" smtClean="0"/>
              <a:t>Art. 19.</a:t>
            </a:r>
            <a:r>
              <a:rPr lang="pt-BR" sz="2400" smtClean="0"/>
              <a:t> Fica dispensada a emissão de Nota Fiscal de Produtor:</a:t>
            </a:r>
          </a:p>
          <a:p>
            <a:pPr eaLnBrk="1" hangingPunct="1">
              <a:lnSpc>
                <a:spcPct val="80000"/>
              </a:lnSpc>
            </a:pPr>
            <a:endParaRPr lang="en-US" sz="2400" b="1" u="sng" smtClean="0">
              <a:solidFill>
                <a:srgbClr val="FFFF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4000" b="1" u="sng" smtClean="0"/>
              <a:t>I - na saída de leite “in natura” destinada a contribuinte usuário da Ficha Coleta de Leite, de modelo oficial, aprovada em </a:t>
            </a:r>
            <a:r>
              <a:rPr lang="pt-BR" sz="4000" b="1" u="sng" smtClean="0">
                <a:hlinkClick r:id="rId3"/>
              </a:rPr>
              <a:t>portaria</a:t>
            </a:r>
            <a:r>
              <a:rPr lang="pt-BR" sz="4000" b="1" smtClean="0"/>
              <a:t> do Secretário de Estado da Fazenda;e..</a:t>
            </a:r>
            <a:endParaRPr lang="en-US" sz="4000" b="1" smtClean="0">
              <a:solidFill>
                <a:srgbClr val="FFFF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5463" y="836613"/>
            <a:ext cx="8280400" cy="526256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FFFF00"/>
                </a:solidFill>
              </a:rPr>
              <a:t>§ 1º Na hipótese do inciso I, ao final de cada mês, o produtor primário deverá emitir Nota Fiscal de Produtor, por adquirente, englobando todas as operações realizadas no período.</a:t>
            </a:r>
          </a:p>
          <a:p>
            <a:pPr>
              <a:defRPr/>
            </a:pPr>
            <a:r>
              <a:rPr lang="pt-BR" sz="2400" dirty="0">
                <a:solidFill>
                  <a:srgbClr val="FFFF00"/>
                </a:solidFill>
              </a:rPr>
              <a:t>§ 2º A Ficha Coleta de Leite deverá ser preenchida no momento da coleta do leite, servindo para acobertar o transporte.</a:t>
            </a:r>
          </a:p>
          <a:p>
            <a:pPr>
              <a:defRPr/>
            </a:pPr>
            <a:r>
              <a:rPr lang="pt-BR" sz="2400" dirty="0">
                <a:solidFill>
                  <a:srgbClr val="FFFF00"/>
                </a:solidFill>
              </a:rPr>
              <a:t>§ 3º As Fichas Coleta de Leite deverão ser arquivadas após sua utilização, ficando à disposição do Fisco pelo prazo decadencial do imposto.</a:t>
            </a:r>
          </a:p>
          <a:p>
            <a:pPr>
              <a:defRPr/>
            </a:pPr>
            <a:r>
              <a:rPr lang="pt-BR" sz="2400" dirty="0">
                <a:solidFill>
                  <a:srgbClr val="FFFF00"/>
                </a:solidFill>
              </a:rPr>
              <a:t>§ 4º O usuário da Ficha Coleta de Leite emitirá, ao final de cada período de apuração, Nota Fiscal, modelo 1 ou 1-A, relativa à totalidade de leite coletado no período, por produtor rural, contendo o nome, endereço do ponto de coleta, telefone e o número da inscrição no CPP, a quantidade, o valor unitário e total, bem como o número da Ficha Coleta de Leite utilizada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2007-02-13-1046-02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1375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accent1"/>
                </a:solidFill>
              </a:rPr>
              <a:t>*VENDA DE CEBOLA PARA OUTRA UF   COM  NFP:</a:t>
            </a:r>
            <a:endParaRPr lang="pt-BR" sz="4000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4581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OBRIGATÓRIO APRESENTAÇÃO DE CONTRA NOTA.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smtClean="0"/>
              <a:t>- ART.31-A, ANEXO 6  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en-US" smtClean="0"/>
              <a:t>( a não apresentação da contranota anula o beneficio da isenção).</a:t>
            </a:r>
          </a:p>
          <a:p>
            <a:pPr eaLnBrk="1" hangingPunct="1">
              <a:lnSpc>
                <a:spcPct val="190000"/>
              </a:lnSpc>
              <a:defRPr/>
            </a:pPr>
            <a:endParaRPr lang="pt-BR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569325" cy="626427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FF00"/>
                </a:solidFill>
                <a:latin typeface="Bookman Old Style" pitchFamily="18" charset="0"/>
              </a:rPr>
              <a:t>A IMPORTÂNCIA DO AGROPECUÁRIO É SIGNIFICATIVA EM GRANDE PARTE DOS MUNICÍPIOS DE SC NA COMPOSIÇÃO DO VA.</a:t>
            </a:r>
            <a:endParaRPr lang="pt-BR" sz="5400" b="1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20713"/>
            <a:ext cx="8534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/>
              <a:t>EM GRANDE PARTE DOS MUNICÍPIOS DE SC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068638"/>
            <a:ext cx="7848600" cy="3097212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smtClean="0">
                <a:solidFill>
                  <a:srgbClr val="FFFF00"/>
                </a:solidFill>
                <a:latin typeface="Perpetua Titling MT" pitchFamily="18" charset="0"/>
              </a:rPr>
              <a:t>O	RETORNO DO ICMS</a:t>
            </a:r>
          </a:p>
          <a:p>
            <a:pPr eaLnBrk="1" hangingPunct="1">
              <a:defRPr/>
            </a:pPr>
            <a:r>
              <a:rPr lang="pt-BR" sz="4400" b="1" smtClean="0">
                <a:solidFill>
                  <a:srgbClr val="FFFF00"/>
                </a:solidFill>
                <a:latin typeface="Perpetua Titling MT" pitchFamily="18" charset="0"/>
              </a:rPr>
              <a:t>REPRESENTA A MAIOR RECEITA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23"/>
          <p:cNvSpPr txBox="1">
            <a:spLocks noChangeArrowheads="1"/>
          </p:cNvSpPr>
          <p:nvPr/>
        </p:nvSpPr>
        <p:spPr bwMode="auto">
          <a:xfrm>
            <a:off x="3563938" y="188913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pt-BR" sz="2000"/>
              <a:t>2007</a:t>
            </a:r>
          </a:p>
        </p:txBody>
      </p:sp>
      <p:graphicFrame>
        <p:nvGraphicFramePr>
          <p:cNvPr id="496944" name="Group 1328"/>
          <p:cNvGraphicFramePr>
            <a:graphicFrameLocks noGrp="1"/>
          </p:cNvGraphicFramePr>
          <p:nvPr/>
        </p:nvGraphicFramePr>
        <p:xfrm>
          <a:off x="395288" y="692150"/>
          <a:ext cx="8497887" cy="5689601"/>
        </p:xfrm>
        <a:graphic>
          <a:graphicData uri="http://schemas.openxmlformats.org/drawingml/2006/table">
            <a:tbl>
              <a:tblPr/>
              <a:tblGrid>
                <a:gridCol w="2913062"/>
                <a:gridCol w="2073275"/>
                <a:gridCol w="1962150"/>
                <a:gridCol w="15494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Município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Produção Primária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Perc. Prod Prim.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COCAL DO SUL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3.808.161,88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211.464.894,48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1,80%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CRICIÚMA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15.215.384,96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1.499.658.355,90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1,01%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FORQUILHINHA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29.428.483,66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295.416.265,46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9,96%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IÇARA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48.932.774,34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433.500.615,94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11,29%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LAURO MULLER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23.168.425,76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148.481.609,22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15,60%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MORRO DA FUMAÇA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6.578.280,72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201.143.521,37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3,27%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NOVA VENEZA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43.417.325,60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237.299.155,24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18,30%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ORLEANS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65.463.940,65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203.578.914,95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32,16%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SIDERÓPOLIS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30.175.141,04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152.107.113,29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19,84%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TREVISO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20.520.817,01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121.996.984,38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16,82%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URUSSANGA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34.725.960,58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253.549.585,06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13,70%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31" name="Rectangle 67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smtClean="0"/>
              <a:t>2 0 0 8       parcial</a:t>
            </a:r>
          </a:p>
        </p:txBody>
      </p:sp>
      <p:graphicFrame>
        <p:nvGraphicFramePr>
          <p:cNvPr id="396168" name="Group 904"/>
          <p:cNvGraphicFramePr>
            <a:graphicFrameLocks noGrp="1"/>
          </p:cNvGraphicFramePr>
          <p:nvPr>
            <p:ph type="tbl" idx="1"/>
          </p:nvPr>
        </p:nvGraphicFramePr>
        <p:xfrm>
          <a:off x="395288" y="1052513"/>
          <a:ext cx="8291512" cy="5329239"/>
        </p:xfrm>
        <a:graphic>
          <a:graphicData uri="http://schemas.openxmlformats.org/drawingml/2006/table">
            <a:tbl>
              <a:tblPr/>
              <a:tblGrid>
                <a:gridCol w="2444750"/>
                <a:gridCol w="2028825"/>
                <a:gridCol w="2008187"/>
                <a:gridCol w="180975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Muncípio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Q47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PPO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COCAL DO SUL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201.427.220,96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6.210.611,29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83.345,36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CRICIÚMA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1.387.215.507,94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19.511.381,93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300.680,07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FORQUILHINHA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414.660.277,61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42.592.046,03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746.337,92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IÇARA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436.193.845,20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50.633.956,46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1.130.637,78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LAURO MULLER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163.015.905,27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30.939.058,93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14.899,57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MORRO DA FUMAÇA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190.186.007,93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8.769.534,17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117.798,25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NOVA VENEZA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251.192.878,01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59.947.841,53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19.693,08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ORLEANS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221.356.994,03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84.446.567,46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734.367,56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SIDERÓPOLIS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208.457.610,39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35.323.871,05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331.376,23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TREVISO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128.981.156,96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25.951.145,94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0,00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URUSSANGA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287.069.895,84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36.366.258,76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2.356.061,40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7221538" cy="2952750"/>
          </a:xfrm>
        </p:spPr>
        <p:txBody>
          <a:bodyPr/>
          <a:lstStyle/>
          <a:p>
            <a:pPr eaLnBrk="1" hangingPunct="1"/>
            <a:r>
              <a:rPr lang="pt-BR" smtClean="0"/>
              <a:t>         293 MUNICÍPIOS </a:t>
            </a:r>
            <a:br>
              <a:rPr lang="pt-BR" smtClean="0"/>
            </a:br>
            <a:r>
              <a:rPr lang="pt-BR" smtClean="0"/>
              <a:t> CONVÊNIOS DE COOPERAÇÃO TÉCNICA PUBLICADOS NO DOE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56992"/>
            <a:ext cx="7848872" cy="3096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CUMPRIR, E FAZER CUMPRIR A LEGISLAÇÃO DO ESTADO DE SC</a:t>
            </a:r>
          </a:p>
          <a:p>
            <a:pPr eaLnBrk="1" hangingPunct="1">
              <a:lnSpc>
                <a:spcPct val="90000"/>
              </a:lnSpc>
            </a:pPr>
            <a:r>
              <a:rPr lang="pt-B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Destinar servidores habilitados em nº suficiente para o cumprimento dos serviços.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É IMPRESCINDIVIEL QUE;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O FUNCIONÁRIO TENHA CONHECIMENTOS BÁSICOS DE INFORMÁTICA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QUE CONHEÇA  A PAGINA DA SEF 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ESTUDE  O RICMS,  EM ESPECIAL O ANEXO 6 e ANEXO 2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Para acessar o sitio da SEF</a:t>
            </a:r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hlinkClick r:id="rId2"/>
              </a:rPr>
              <a:t>www.sef.sc.gov.br</a:t>
            </a:r>
            <a:endParaRPr lang="pt-BR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6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  <p:bldP spid="41677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288"/>
            <a:ext cx="8850312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Seta em curva para a direita 4"/>
          <p:cNvSpPr>
            <a:spLocks noChangeArrowheads="1"/>
          </p:cNvSpPr>
          <p:nvPr/>
        </p:nvSpPr>
        <p:spPr bwMode="auto">
          <a:xfrm>
            <a:off x="0" y="1484313"/>
            <a:ext cx="568325" cy="649287"/>
          </a:xfrm>
          <a:prstGeom prst="curvedRightArrow">
            <a:avLst>
              <a:gd name="adj1" fmla="val 25028"/>
              <a:gd name="adj2" fmla="val 5004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5588" name="Seta em curva para a direita 5"/>
          <p:cNvSpPr>
            <a:spLocks noChangeArrowheads="1"/>
          </p:cNvSpPr>
          <p:nvPr/>
        </p:nvSpPr>
        <p:spPr bwMode="auto">
          <a:xfrm>
            <a:off x="-96838" y="2852738"/>
            <a:ext cx="730251" cy="792162"/>
          </a:xfrm>
          <a:prstGeom prst="curvedRightArrow">
            <a:avLst>
              <a:gd name="adj1" fmla="val 25050"/>
              <a:gd name="adj2" fmla="val 5009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5589" name="Seta em curva para a direita 6"/>
          <p:cNvSpPr>
            <a:spLocks noChangeArrowheads="1"/>
          </p:cNvSpPr>
          <p:nvPr/>
        </p:nvSpPr>
        <p:spPr bwMode="auto">
          <a:xfrm>
            <a:off x="22225" y="5157788"/>
            <a:ext cx="730250" cy="1071562"/>
          </a:xfrm>
          <a:prstGeom prst="curvedRightArrow">
            <a:avLst>
              <a:gd name="adj1" fmla="val 25034"/>
              <a:gd name="adj2" fmla="val 5006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5693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Seta para a direita 2"/>
          <p:cNvSpPr>
            <a:spLocks noChangeArrowheads="1"/>
          </p:cNvSpPr>
          <p:nvPr/>
        </p:nvSpPr>
        <p:spPr bwMode="auto">
          <a:xfrm>
            <a:off x="-107950" y="5100638"/>
            <a:ext cx="596900" cy="200025"/>
          </a:xfrm>
          <a:prstGeom prst="rightArrow">
            <a:avLst>
              <a:gd name="adj1" fmla="val 50000"/>
              <a:gd name="adj2" fmla="val 501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2" name="Seta para a direita 3"/>
          <p:cNvSpPr>
            <a:spLocks noChangeArrowheads="1"/>
          </p:cNvSpPr>
          <p:nvPr/>
        </p:nvSpPr>
        <p:spPr bwMode="auto">
          <a:xfrm>
            <a:off x="3419475" y="4292600"/>
            <a:ext cx="979488" cy="242888"/>
          </a:xfrm>
          <a:prstGeom prst="right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3" name="Seta em curva para a direita 4"/>
          <p:cNvSpPr>
            <a:spLocks noChangeArrowheads="1"/>
          </p:cNvSpPr>
          <p:nvPr/>
        </p:nvSpPr>
        <p:spPr bwMode="auto">
          <a:xfrm flipH="1">
            <a:off x="8375650" y="3984625"/>
            <a:ext cx="792163" cy="1216025"/>
          </a:xfrm>
          <a:prstGeom prst="curvedRightArrow">
            <a:avLst>
              <a:gd name="adj1" fmla="val 25002"/>
              <a:gd name="adj2" fmla="val 49989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268413"/>
            <a:ext cx="7058025" cy="22320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CUIDADOS NA DIGITAÇÃO DAS NOTAS.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49275"/>
            <a:ext cx="8713787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1763713" y="4149725"/>
            <a:ext cx="503237" cy="142875"/>
          </a:xfrm>
          <a:prstGeom prst="rightArrow">
            <a:avLst>
              <a:gd name="adj1" fmla="val 50000"/>
              <a:gd name="adj2" fmla="val 8805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pt-BR" sz="1800">
              <a:latin typeface="Arial" charset="0"/>
            </a:endParaRPr>
          </a:p>
        </p:txBody>
      </p:sp>
      <p:sp>
        <p:nvSpPr>
          <p:cNvPr id="198660" name="AutoShape 4"/>
          <p:cNvSpPr>
            <a:spLocks noChangeArrowheads="1"/>
          </p:cNvSpPr>
          <p:nvPr/>
        </p:nvSpPr>
        <p:spPr bwMode="auto">
          <a:xfrm>
            <a:off x="1763713" y="4292600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pt-BR" sz="1800">
              <a:latin typeface="Arial" charset="0"/>
            </a:endParaRPr>
          </a:p>
        </p:txBody>
      </p:sp>
      <p:sp>
        <p:nvSpPr>
          <p:cNvPr id="198661" name="AutoShape 5"/>
          <p:cNvSpPr>
            <a:spLocks noChangeArrowheads="1"/>
          </p:cNvSpPr>
          <p:nvPr/>
        </p:nvSpPr>
        <p:spPr bwMode="auto">
          <a:xfrm>
            <a:off x="1763713" y="5445125"/>
            <a:ext cx="504825" cy="71438"/>
          </a:xfrm>
          <a:prstGeom prst="rightArrow">
            <a:avLst>
              <a:gd name="adj1" fmla="val 50000"/>
              <a:gd name="adj2" fmla="val 1766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21067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AutoShape 3"/>
          <p:cNvSpPr>
            <a:spLocks noChangeArrowheads="1"/>
          </p:cNvSpPr>
          <p:nvPr/>
        </p:nvSpPr>
        <p:spPr bwMode="auto">
          <a:xfrm>
            <a:off x="1331913" y="2708275"/>
            <a:ext cx="792162" cy="144463"/>
          </a:xfrm>
          <a:prstGeom prst="rightArrow">
            <a:avLst>
              <a:gd name="adj1" fmla="val 50000"/>
              <a:gd name="adj2" fmla="val 137087"/>
            </a:avLst>
          </a:prstGeom>
          <a:solidFill>
            <a:srgbClr val="B3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auto">
          <a:xfrm>
            <a:off x="1331913" y="2852738"/>
            <a:ext cx="758825" cy="142875"/>
          </a:xfrm>
          <a:prstGeom prst="rightArrow">
            <a:avLst>
              <a:gd name="adj1" fmla="val 50000"/>
              <a:gd name="adj2" fmla="val 132778"/>
            </a:avLst>
          </a:prstGeom>
          <a:solidFill>
            <a:srgbClr val="B31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620713"/>
            <a:ext cx="850423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eaLnBrk="1" hangingPunct="1"/>
            <a:r>
              <a:rPr lang="pt-BR" smtClean="0"/>
              <a:t>Transferências de propriedade do mesmo Produtor dentro do Município não conta VA, e para outro Município,  o valor deve ser requerido com comprovação.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5113338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/>
              <a:t>NOTA FISCAL ELETRONICA:</a:t>
            </a:r>
            <a:br>
              <a:rPr lang="pt-BR" smtClean="0"/>
            </a:br>
            <a:r>
              <a:rPr lang="pt-BR" smtClean="0"/>
              <a:t>DANFE</a:t>
            </a:r>
            <a:br>
              <a:rPr lang="pt-BR" smtClean="0"/>
            </a:br>
            <a:r>
              <a:rPr lang="pt-BR" smtClean="0"/>
              <a:t>(Documento auxiliar da Nota Fiscal Eletrônica)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MIGRAÇÃO AUTOMÁTICA</a:t>
            </a:r>
            <a:br>
              <a:rPr lang="pt-BR" smtClean="0"/>
            </a:br>
            <a:endParaRPr lang="pt-BR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2060575"/>
            <a:ext cx="8059737" cy="4465638"/>
          </a:xfrm>
        </p:spPr>
        <p:txBody>
          <a:bodyPr/>
          <a:lstStyle/>
          <a:p>
            <a:pPr eaLnBrk="1" hangingPunct="1">
              <a:defRPr/>
            </a:pPr>
            <a:r>
              <a:rPr lang="pt-BR" sz="11500" b="1" i="1" dirty="0" smtClean="0">
                <a:solidFill>
                  <a:srgbClr val="FFFF00"/>
                </a:solidFill>
                <a:latin typeface="Graphite Light" pitchFamily="66" charset="0"/>
              </a:rPr>
              <a:t>Pessoa Física</a:t>
            </a:r>
            <a:r>
              <a:rPr lang="pt-BR" sz="11500" dirty="0" smtClean="0">
                <a:solidFill>
                  <a:srgbClr val="FFFF00"/>
                </a:solidFill>
                <a:latin typeface="Graphite Light" pitchFamily="66" charset="0"/>
              </a:rPr>
              <a:t/>
            </a:r>
            <a:br>
              <a:rPr lang="pt-BR" sz="11500" dirty="0" smtClean="0">
                <a:solidFill>
                  <a:srgbClr val="FFFF00"/>
                </a:solidFill>
                <a:latin typeface="Graphite Light" pitchFamily="66" charset="0"/>
              </a:rPr>
            </a:br>
            <a:endParaRPr lang="pt-BR" sz="11500" dirty="0" smtClean="0">
              <a:solidFill>
                <a:srgbClr val="FFFF00"/>
              </a:solidFill>
              <a:latin typeface="Graphite Light" pitchFamily="66" charset="0"/>
            </a:endParaRPr>
          </a:p>
        </p:txBody>
      </p:sp>
      <p:sp>
        <p:nvSpPr>
          <p:cNvPr id="169987" name="Text Box 6"/>
          <p:cNvSpPr txBox="1">
            <a:spLocks noChangeArrowheads="1"/>
          </p:cNvSpPr>
          <p:nvPr/>
        </p:nvSpPr>
        <p:spPr bwMode="auto">
          <a:xfrm>
            <a:off x="323528" y="549275"/>
            <a:ext cx="88204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6600" dirty="0">
                <a:solidFill>
                  <a:srgbClr val="FFFF00"/>
                </a:solidFill>
                <a:latin typeface="Sakkal Majalla" pitchFamily="2" charset="-78"/>
              </a:rPr>
              <a:t>QUEM É PRODUTOR PRIMÁRIO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576263"/>
            <a:ext cx="7608888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ACOMPANHAMENTO DA DIGITAÇÃO:	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5400" smtClean="0"/>
              <a:t>RELATÓRIOS PARA CONFERENCIA, QUE DEVEM SER TIRADOS</a:t>
            </a:r>
            <a:r>
              <a:rPr lang="pt-BR" sz="6000" smtClean="0"/>
              <a:t> </a:t>
            </a:r>
            <a:r>
              <a:rPr lang="pt-BR" sz="5400" smtClean="0"/>
              <a:t>PERIÓDICAMENTE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Imagem 7" descr="S@T - Controle Acesso - Consulta Perfil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-14557"/>
          <a:stretch>
            <a:fillRect/>
          </a:stretch>
        </p:blipFill>
        <p:spPr bwMode="auto">
          <a:xfrm>
            <a:off x="403225" y="836613"/>
            <a:ext cx="82391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AutoShape 4"/>
          <p:cNvSpPr>
            <a:spLocks noChangeArrowheads="1"/>
          </p:cNvSpPr>
          <p:nvPr/>
        </p:nvSpPr>
        <p:spPr bwMode="auto">
          <a:xfrm>
            <a:off x="42863" y="1773238"/>
            <a:ext cx="936625" cy="576262"/>
          </a:xfrm>
          <a:prstGeom prst="rightArrow">
            <a:avLst>
              <a:gd name="adj1" fmla="val 50000"/>
              <a:gd name="adj2" fmla="val 1620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28" name="AutoShape 3"/>
          <p:cNvSpPr>
            <a:spLocks noChangeArrowheads="1"/>
          </p:cNvSpPr>
          <p:nvPr/>
        </p:nvSpPr>
        <p:spPr bwMode="auto">
          <a:xfrm>
            <a:off x="179388" y="4221163"/>
            <a:ext cx="976312" cy="144462"/>
          </a:xfrm>
          <a:prstGeom prst="rightArrow">
            <a:avLst>
              <a:gd name="adj1" fmla="val 50000"/>
              <a:gd name="adj2" fmla="val 16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Imagem 3" descr="S@T - Manutenção de Notas e ContraNotas Fiscais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57200"/>
            <a:ext cx="8353425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Seta para a direita 6"/>
          <p:cNvSpPr>
            <a:spLocks noChangeArrowheads="1"/>
          </p:cNvSpPr>
          <p:nvPr/>
        </p:nvSpPr>
        <p:spPr bwMode="auto">
          <a:xfrm rot="-5400000">
            <a:off x="1764507" y="5301456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852" name="Seta para a direita 7"/>
          <p:cNvSpPr>
            <a:spLocks noChangeArrowheads="1"/>
          </p:cNvSpPr>
          <p:nvPr/>
        </p:nvSpPr>
        <p:spPr bwMode="auto">
          <a:xfrm rot="-5400000">
            <a:off x="3799682" y="5328444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853" name="Seta para baixo 8"/>
          <p:cNvSpPr>
            <a:spLocks noChangeArrowheads="1"/>
          </p:cNvSpPr>
          <p:nvPr/>
        </p:nvSpPr>
        <p:spPr bwMode="auto">
          <a:xfrm>
            <a:off x="7812088" y="2452688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61988"/>
            <a:ext cx="8370888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Seta para baixo 1"/>
          <p:cNvSpPr>
            <a:spLocks noChangeArrowheads="1"/>
          </p:cNvSpPr>
          <p:nvPr/>
        </p:nvSpPr>
        <p:spPr bwMode="auto">
          <a:xfrm>
            <a:off x="3321050" y="2205038"/>
            <a:ext cx="485775" cy="977900"/>
          </a:xfrm>
          <a:prstGeom prst="down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pt-BR" sz="4000" smtClean="0"/>
              <a:t>Mensagens do Sistema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036050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"/>
            </a:pPr>
            <a:r>
              <a:rPr lang="pt-BR" sz="2800" smtClean="0"/>
              <a:t>1- área ultrapassou o limite disponível pelo Locador.</a:t>
            </a:r>
          </a:p>
          <a:p>
            <a:pPr eaLnBrk="1" hangingPunct="1">
              <a:buFont typeface="Wingdings" pitchFamily="2" charset="2"/>
              <a:buChar char=""/>
            </a:pPr>
            <a:r>
              <a:rPr lang="pt-BR" sz="2800" smtClean="0"/>
              <a:t>  2 – Registro Não pertence a uma das seguintes situações: Proprietário, Condômino, ou usufrutuário.</a:t>
            </a:r>
          </a:p>
          <a:p>
            <a:pPr eaLnBrk="1" hangingPunct="1">
              <a:buFont typeface="Wingdings" pitchFamily="2" charset="2"/>
              <a:buChar char=""/>
            </a:pPr>
            <a:r>
              <a:rPr lang="pt-BR" sz="2800" smtClean="0"/>
              <a:t>  3 – Nº do registro não ativo</a:t>
            </a:r>
          </a:p>
          <a:p>
            <a:pPr eaLnBrk="1" hangingPunct="1">
              <a:buFont typeface="Wingdings" pitchFamily="2" charset="2"/>
              <a:buChar char=""/>
            </a:pPr>
            <a:r>
              <a:rPr lang="pt-BR" sz="2800" smtClean="0"/>
              <a:t>  4 –A data fim precisa estar preenchida.</a:t>
            </a:r>
          </a:p>
          <a:p>
            <a:pPr eaLnBrk="1" hangingPunct="1">
              <a:buFont typeface="Wingdings" pitchFamily="2" charset="2"/>
              <a:buChar char=""/>
            </a:pPr>
            <a:r>
              <a:rPr lang="pt-BR" sz="2800" smtClean="0"/>
              <a:t> 5 - A atividade não é compatível com o Tipo de Contribuinte.</a:t>
            </a:r>
          </a:p>
          <a:p>
            <a:pPr eaLnBrk="1" hangingPunct="1">
              <a:buFont typeface="Wingdings" pitchFamily="2" charset="2"/>
              <a:buChar char=""/>
            </a:pPr>
            <a:r>
              <a:rPr lang="pt-BR" sz="2800" smtClean="0"/>
              <a:t> 6 – esta condição de uso somente poderá ser homologada pela Administração Central – GESIT.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Perguntas + Frequentes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pt-BR" dirty="0" smtClean="0"/>
              <a:t>A escritura está em Nome de Pessoa Jurídica.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dirty="0"/>
              <a:t> </a:t>
            </a:r>
            <a:r>
              <a:rPr lang="pt-BR" dirty="0" smtClean="0"/>
              <a:t>CPF pertence a uma ou + empresas canceladas.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t-BR" dirty="0"/>
              <a:t> </a:t>
            </a:r>
            <a:r>
              <a:rPr lang="pt-BR" dirty="0" smtClean="0"/>
              <a:t>Não foi possível realizar o cadastro.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t-BR" dirty="0"/>
              <a:t> </a:t>
            </a:r>
            <a:endParaRPr lang="pt-BR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pt-BR" dirty="0" smtClean="0"/>
              <a:t>Tire uma CND do CPF.</a:t>
            </a:r>
            <a:endParaRPr lang="pt-BR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É </a:t>
            </a:r>
            <a:r>
              <a:rPr lang="en-US" sz="5400" smtClean="0"/>
              <a:t>MUITO</a:t>
            </a:r>
            <a:r>
              <a:rPr lang="en-US" sz="4000" smtClean="0"/>
              <a:t> IMPORTANTE QUE:</a:t>
            </a:r>
            <a:br>
              <a:rPr lang="en-US" sz="4000" smtClean="0"/>
            </a:br>
            <a:endParaRPr lang="pt-BR" sz="400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 smtClean="0">
                <a:solidFill>
                  <a:srgbClr val="800000"/>
                </a:solidFill>
              </a:rPr>
              <a:t>-</a:t>
            </a:r>
            <a:r>
              <a:rPr lang="en-US" sz="4000" b="1" dirty="0" smtClean="0">
                <a:solidFill>
                  <a:srgbClr val="FF3300"/>
                </a:solidFill>
              </a:rPr>
              <a:t>SEJAM HONESTOS NAS INFORMAÇÕES PRESTADAS</a:t>
            </a:r>
            <a:r>
              <a:rPr lang="en-US" sz="3600" dirty="0" smtClean="0">
                <a:solidFill>
                  <a:srgbClr val="80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 smtClean="0">
                <a:solidFill>
                  <a:srgbClr val="800000"/>
                </a:solidFill>
              </a:rPr>
              <a:t>-</a:t>
            </a:r>
            <a:r>
              <a:rPr lang="en-US" sz="3600" dirty="0" smtClean="0">
                <a:solidFill>
                  <a:srgbClr val="FFFF00"/>
                </a:solidFill>
              </a:rPr>
              <a:t>NÃO IGNOREM PEQUENOS VALORES, CONTABILIZEM TODOS,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 smtClean="0">
                <a:solidFill>
                  <a:srgbClr val="800000"/>
                </a:solidFill>
              </a:rPr>
              <a:t>-</a:t>
            </a:r>
            <a:r>
              <a:rPr lang="en-US" sz="3600" dirty="0" smtClean="0">
                <a:solidFill>
                  <a:srgbClr val="99FF66"/>
                </a:solidFill>
              </a:rPr>
              <a:t>MUITOS PEQUENOS VALORES FORMAM</a:t>
            </a:r>
            <a:r>
              <a:rPr lang="en-US" sz="3600" dirty="0" smtClean="0">
                <a:solidFill>
                  <a:srgbClr val="800000"/>
                </a:solidFill>
              </a:rPr>
              <a:t> </a:t>
            </a:r>
            <a:r>
              <a:rPr lang="en-US" sz="3600" dirty="0" smtClean="0">
                <a:solidFill>
                  <a:srgbClr val="FF00FF"/>
                </a:solidFill>
              </a:rPr>
              <a:t>UM GRANDE VALOR….!!!</a:t>
            </a:r>
            <a:endParaRPr lang="pt-BR" sz="3600" dirty="0" smtClean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36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395288" y="260350"/>
            <a:ext cx="8420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kumimoji="0" lang="pt-BR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ERA DA QUALIDADE	</a:t>
            </a:r>
            <a:br>
              <a:rPr kumimoji="0" lang="pt-BR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kumimoji="0" lang="pt-BR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VEIO PARA FICAR</a:t>
            </a:r>
            <a:r>
              <a:rPr kumimoji="0" lang="pt-BR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1989138"/>
            <a:ext cx="9145588" cy="4464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sz="4400" b="1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POR ISSO NÃO BASTA SER BOM,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kumimoji="0" lang="en-US" sz="4400" b="1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0" lang="en-US" sz="4800" b="1" i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É PRECISO SER EXCELÊNCIA.</a:t>
            </a:r>
            <a:endParaRPr kumimoji="0" lang="pt-BR" sz="4800" b="1" i="1">
              <a:solidFill>
                <a:srgbClr val="00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3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3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3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3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  <p:bldP spid="29389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93175" cy="14954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6600"/>
                </a:solidFill>
              </a:rPr>
              <a:t>OS DESAFIOS SÃO DE CADA UM, PARA CRIAR O SEU PRÓPRIO  HORIZONTE;</a:t>
            </a:r>
            <a:br>
              <a:rPr lang="en-US" sz="2800" dirty="0" smtClean="0">
                <a:solidFill>
                  <a:srgbClr val="FF6600"/>
                </a:solidFill>
              </a:rPr>
            </a:br>
            <a:endParaRPr lang="pt-BR" sz="2800" dirty="0" smtClean="0">
              <a:solidFill>
                <a:srgbClr val="FF6600"/>
              </a:solidFill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179388" y="1844675"/>
            <a:ext cx="896461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kumimoji="0" lang="en-US" sz="3200" dirty="0">
                <a:solidFill>
                  <a:srgbClr val="0505D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NINGUEM VAI FAZER POR VOCÊ;</a:t>
            </a:r>
          </a:p>
          <a:p>
            <a:pPr algn="l">
              <a:defRPr/>
            </a:pPr>
            <a:endParaRPr kumimoji="0" lang="en-US" sz="3200" dirty="0">
              <a:solidFill>
                <a:srgbClr val="0505D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kumimoji="0"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kumimoji="0"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NINGUEM  VAI AGIR POR VOCÊ E, NINGUÉM VAI SENTIR POR VOCÊ….. </a:t>
            </a:r>
          </a:p>
          <a:p>
            <a:pPr algn="l">
              <a:defRPr/>
            </a:pPr>
            <a:endParaRPr kumimoji="0"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kumimoji="0"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CRIAR, ATRAIR, ACREDITAR ….E PRINCIPALMENTE FAZER ACONTECER,  DEPENDE</a:t>
            </a:r>
            <a:r>
              <a:rPr kumimoji="0"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UNICAMENTE DE VOCÊ</a:t>
            </a:r>
            <a:endParaRPr kumimoji="0" lang="pt-BR" sz="2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>
                <a:hlinkClick r:id="rId2"/>
              </a:rPr>
              <a:t>http://200.19.215.13/legtrib_internet/cabecalhos/frame_ricms_01_00.htm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Anexo 6 do RICMS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9209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TÍTULO II</a:t>
            </a:r>
            <a:b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DOS PROCEDIMENTOS ESPECIAIS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  <a:ea typeface="Batang" pitchFamily="18" charset="-127"/>
            </a:endParaRPr>
          </a:p>
          <a:p>
            <a: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CAPÍTULO I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DAS NORMAS DE UTILIZAÇÃO DA NOTA FISCAL DE PRODUTOR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Seção I</a:t>
            </a:r>
            <a: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</a:br>
            <a:r>
              <a:rPr lang="pt-BR" b="1" u="sng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Do Produtor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Primário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Art. 12. Para os fins deste Capítulo considera-se: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I - produtor primário, a pessoa física que se dedique à produção agrícola, animal ou extrativa vegetal ou à captura de animais marinhos, com: 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a) manipulação ou simples conservação dos respectivos produtos em estado natural;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b) elaboração, em pequena escala, de produtos artesanais comestíveis de origem animal ou vegetal, desde que registrado no Serviço de Inspeção Estadual - SIE, nos termos da Lei n° 10.610, de 01 de dezembro de 1997;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II - local de exercício da atividade de produtor primário, o lugar, construído ou não, onde este a exerce, em caráter permanente ou temporário, bem como o local onde se encontrem armazenados ou depositados os produtos objeto de sua atividade, ainda que este local pertença a terceiros.</a:t>
            </a:r>
          </a:p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Parágrafo único. Considera-se ainda produtor primário quem se dedique às atividades de pesca, apicultura,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aquicultura,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avicultura, cunicultura, ranicultura, sericicultura e congêneres, exceto a de extração de substâncias minerais.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7610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b="1" i="1" dirty="0" smtClean="0">
                <a:solidFill>
                  <a:srgbClr val="00FF00"/>
                </a:solidFill>
                <a:latin typeface="Arial Rounded MT Bold" pitchFamily="34" charset="0"/>
              </a:rPr>
              <a:t>PREZADO SERVIDOR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33CCFF"/>
                </a:solidFill>
              </a:rPr>
              <a:t>GOSTE DO SEU TRABALHO,</a:t>
            </a:r>
            <a:r>
              <a:rPr lang="pt-BR" b="1" dirty="0" smtClean="0">
                <a:solidFill>
                  <a:srgbClr val="008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pt-BR" b="1" dirty="0" smtClean="0">
                <a:solidFill>
                  <a:srgbClr val="FF00FF"/>
                </a:solidFill>
              </a:rPr>
              <a:t>SINTA-SE IMPORTANTE, E FAÇA COM QUE VOCÊ, E  O SEU TRABALHO SEJAM NOTADOS.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b="1" dirty="0" smtClean="0">
              <a:solidFill>
                <a:srgbClr val="FF00FF"/>
              </a:solidFill>
            </a:endParaRPr>
          </a:p>
          <a:p>
            <a:pPr eaLnBrk="1" hangingPunct="1">
              <a:defRPr/>
            </a:pPr>
            <a:r>
              <a:rPr lang="pt-BR" dirty="0" smtClean="0"/>
              <a:t>PARA ISTO ACONTECER, É NECESSARIO </a:t>
            </a:r>
            <a:r>
              <a:rPr lang="pt-BR" sz="3600" b="1" dirty="0" smtClean="0">
                <a:solidFill>
                  <a:srgbClr val="FFFF00"/>
                </a:solidFill>
              </a:rPr>
              <a:t>“A T I T U D E”.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smtClean="0"/>
              <a:t>SUPORTE PRODUTOR</a:t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latin typeface="Monotype Corsiva" pitchFamily="66" charset="0"/>
              </a:rPr>
              <a:t>Alice T. </a:t>
            </a:r>
            <a:r>
              <a:rPr lang="en-US" b="1" i="1" dirty="0" err="1" smtClean="0">
                <a:latin typeface="Monotype Corsiva" pitchFamily="66" charset="0"/>
              </a:rPr>
              <a:t>Bieger</a:t>
            </a:r>
            <a:endParaRPr lang="en-US" b="1" i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err="1" smtClean="0">
                <a:latin typeface="Monotype Corsiva" pitchFamily="66" charset="0"/>
              </a:rPr>
              <a:t>Analista</a:t>
            </a:r>
            <a:r>
              <a:rPr lang="en-US" b="1" i="1" dirty="0" smtClean="0">
                <a:latin typeface="Monotype Corsiva" pitchFamily="66" charset="0"/>
              </a:rPr>
              <a:t> da </a:t>
            </a:r>
            <a:r>
              <a:rPr lang="en-US" b="1" i="1" dirty="0" err="1" smtClean="0">
                <a:latin typeface="Monotype Corsiva" pitchFamily="66" charset="0"/>
              </a:rPr>
              <a:t>Receita</a:t>
            </a:r>
            <a:r>
              <a:rPr lang="en-US" b="1" i="1" dirty="0" smtClean="0">
                <a:latin typeface="Monotype Corsiva" pitchFamily="66" charset="0"/>
              </a:rPr>
              <a:t> </a:t>
            </a:r>
            <a:r>
              <a:rPr lang="en-US" b="1" i="1" dirty="0" err="1" smtClean="0">
                <a:latin typeface="Monotype Corsiva" pitchFamily="66" charset="0"/>
              </a:rPr>
              <a:t>Estadual</a:t>
            </a:r>
            <a:endParaRPr lang="en-US" b="1" i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latin typeface="Monotype Corsiva" pitchFamily="66" charset="0"/>
              </a:rPr>
              <a:t>Mat.200.428-3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latin typeface="Monotype Corsiva" pitchFamily="66" charset="0"/>
              </a:rPr>
              <a:t>SEF-SC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latin typeface="Monotype Corsiva" pitchFamily="66" charset="0"/>
              </a:rPr>
              <a:t>DIAT – GESIT- CAF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latin typeface="Monotype Corsiva" pitchFamily="66" charset="0"/>
                <a:hlinkClick r:id="rId3"/>
              </a:rPr>
              <a:t>suporteprodutor@sefaz.sc.gov.br</a:t>
            </a:r>
            <a:r>
              <a:rPr lang="en-US" b="1" i="1" dirty="0" smtClean="0">
                <a:latin typeface="Monotype Corsiva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i="1" dirty="0" smtClean="0">
                <a:latin typeface="Monotype Corsiva" pitchFamily="66" charset="0"/>
              </a:rPr>
              <a:t>48-3229.5546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i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i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pt-BR" b="1" i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effectLst/>
              </a:rPr>
              <a:t>§ 1º Na formalização do pedido de inscrição será solicitado, no mínimo, a indicação e a comprovação:</a:t>
            </a:r>
          </a:p>
          <a:p>
            <a:r>
              <a:rPr lang="pt-BR" sz="2000" dirty="0">
                <a:effectLst/>
              </a:rPr>
              <a:t>I - da identificação e qualificação como produtor primário;</a:t>
            </a:r>
          </a:p>
          <a:p>
            <a:r>
              <a:rPr lang="pt-BR" sz="2000" dirty="0">
                <a:effectLst/>
              </a:rPr>
              <a:t>II - da sua localização;</a:t>
            </a:r>
          </a:p>
          <a:p>
            <a:r>
              <a:rPr lang="pt-BR" sz="2000" dirty="0">
                <a:effectLst/>
              </a:rPr>
              <a:t>III - outros documentos, dados e informações que forem julgados convenientes</a:t>
            </a:r>
            <a:r>
              <a:rPr lang="pt-BR" sz="2000" dirty="0" smtClean="0">
                <a:effectLst/>
              </a:rPr>
              <a:t>.</a:t>
            </a:r>
          </a:p>
          <a:p>
            <a:endParaRPr lang="pt-BR" sz="2000" dirty="0">
              <a:effectLst/>
            </a:endParaRPr>
          </a:p>
          <a:p>
            <a:r>
              <a:rPr lang="pt-BR" sz="2000" dirty="0">
                <a:effectLst/>
              </a:rPr>
              <a:t>§ 2º A inscrição no CPP será:</a:t>
            </a:r>
          </a:p>
          <a:p>
            <a:r>
              <a:rPr lang="pt-BR" sz="2000" dirty="0">
                <a:effectLst/>
              </a:rPr>
              <a:t>I - concedida ao produtor para cada local de produção;</a:t>
            </a:r>
          </a:p>
          <a:p>
            <a:r>
              <a:rPr lang="pt-BR" sz="2000" dirty="0">
                <a:effectLst/>
              </a:rPr>
              <a:t>II - efetuada no município onde situada a sede do local de exercício, caso este se estenda ao território de mais de um deles.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871023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effectLst/>
              </a:rPr>
              <a:t>§ 3º Para efeitos do disposto na Lei nº 12.922, de 22 de janeiro de 2004, serão informados, quando da inscrição no CPP, o nome, a data de nascimento, o número do CPF e o grau de parentesco dos membros da família, maiores de 16 anos, efetivamente integrados ao núcleo familiar, tais como seu cônjuge, os seus ascendentes, os seus filhos, e respectivos cônjuges, que desenvolvam atividades de exploração agrícola ou agropecuária em regime de economia familiar, em conjunto com o titular.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0888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512" y="404664"/>
            <a:ext cx="8712968" cy="6453336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u="sng" dirty="0" smtClean="0">
                <a:solidFill>
                  <a:srgbClr val="FF0000"/>
                </a:solidFill>
              </a:rPr>
              <a:t/>
            </a:r>
            <a:br>
              <a:rPr lang="pt-BR" sz="2400" u="sng" dirty="0" smtClean="0">
                <a:solidFill>
                  <a:srgbClr val="FF0000"/>
                </a:solidFill>
              </a:rPr>
            </a:br>
            <a:r>
              <a:rPr lang="pt-BR" sz="2400" u="sng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 </a:t>
            </a:r>
            <a:r>
              <a:rPr lang="pt-BR" sz="2400" b="0" dirty="0" smtClean="0">
                <a:solidFill>
                  <a:srgbClr val="FFFF00"/>
                </a:solidFill>
              </a:rPr>
              <a:t>CPF e Identidade dos requerentes. Titular e representantes (dependentes); {somente podem participar da inscrição os maiores de 16 anos}</a:t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/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>  Cartão do INCRA (último). </a:t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/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>  Documento de propriedade da terra (Sempre a certidão atualizada do imóvel).</a:t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/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>  Contrato de casamento civil ou declaração de união estável , se for o caso.</a:t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/>
            </a:r>
            <a:br>
              <a:rPr lang="pt-BR" sz="2400" b="0" dirty="0" smtClean="0">
                <a:solidFill>
                  <a:srgbClr val="FFFF00"/>
                </a:solidFill>
              </a:rPr>
            </a:br>
            <a:r>
              <a:rPr lang="pt-BR" sz="2400" b="0" dirty="0" smtClean="0">
                <a:solidFill>
                  <a:srgbClr val="FFFF00"/>
                </a:solidFill>
              </a:rPr>
              <a:t>  Dados da Integrada, se for o caso.</a:t>
            </a:r>
            <a:br>
              <a:rPr lang="pt-BR" sz="2400" b="0" dirty="0" smtClean="0">
                <a:solidFill>
                  <a:srgbClr val="FFFF00"/>
                </a:solidFill>
              </a:rPr>
            </a:br>
            <a:endParaRPr lang="pt-BR" sz="2400" b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752"/>
            <a:ext cx="8569325" cy="475297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/>
              <a:t>Não proprietários deverão trazer também:</a:t>
            </a:r>
          </a:p>
          <a:p>
            <a:pPr eaLnBrk="1" hangingPunct="1">
              <a:buFontTx/>
              <a:buChar char="-"/>
              <a:defRPr/>
            </a:pPr>
            <a:endParaRPr lang="pt-BR" dirty="0" smtClean="0"/>
          </a:p>
          <a:p>
            <a:pPr eaLnBrk="1" hangingPunct="1">
              <a:buFontTx/>
              <a:buChar char="-"/>
              <a:defRPr/>
            </a:pPr>
            <a:r>
              <a:rPr lang="pt-BR" dirty="0" smtClean="0"/>
              <a:t>Contrato civil de: parceria, mearia, arrendamento, comodato, etc. (com firma reconhecida).</a:t>
            </a:r>
          </a:p>
          <a:p>
            <a:pPr eaLnBrk="1" hangingPunct="1">
              <a:buFontTx/>
              <a:buChar char="-"/>
              <a:defRPr/>
            </a:pPr>
            <a:r>
              <a:rPr lang="pt-BR" dirty="0" smtClean="0"/>
              <a:t>Número de inscrição do proprietário do terreno.</a:t>
            </a:r>
          </a:p>
          <a:p>
            <a:pPr eaLnBrk="1" hangingPunct="1">
              <a:buFontTx/>
              <a:buNone/>
              <a:defRPr/>
            </a:pPr>
            <a:r>
              <a:rPr lang="pt-BR" b="1" dirty="0" err="1" smtClean="0"/>
              <a:t>xxxxxxxxxxxxxxxxxxxxxxxxxxxxxxxxxxxxx</a:t>
            </a:r>
            <a:endParaRPr lang="pt-BR" b="1" dirty="0" smtClean="0"/>
          </a:p>
          <a:p>
            <a:pPr eaLnBrk="1" hangingPunct="1">
              <a:defRPr/>
            </a:pPr>
            <a:r>
              <a:rPr lang="pt-BR" dirty="0" smtClean="0"/>
              <a:t>Idade Mínima para obter o Cadastro é 18 anos, e comprovação de atividade.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enda">
  <a:themeElements>
    <a:clrScheme name="Fend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en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end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nd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anyon">
  <a:themeElements>
    <a:clrScheme name="Canyon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any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nyon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ontos digitais">
  <a:themeElements>
    <a:clrScheme name="Pontos digitai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ontos digita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ntos digitai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os digitai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os digitai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os digitai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os digitai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os digitai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os digitai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os digitai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os digitai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Quadriculado dégradé">
  <a:themeElements>
    <a:clrScheme name="Quadriculado dégradé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Quadriculado dégradé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iculado dégradé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iculado dégradé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rabalho em equipe">
  <a:themeElements>
    <a:clrScheme name="Trabalho em equipe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rabalho em equip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balho em equip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amadas sobrepostas">
  <a:themeElements>
    <a:clrScheme name="Camadas sobreposta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madas sobreposta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madas sobreposta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sobreposta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Eixo">
  <a:themeElements>
    <a:clrScheme name="Eixo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i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ixo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Balões">
  <a:themeElements>
    <a:clrScheme name="Balõe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õ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õe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õe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õe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õe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õe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õe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õe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õe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õe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Lápis de cera">
  <a:themeElements>
    <a:clrScheme name="Lápi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ápi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Camadas">
  <a:themeElements>
    <a:clrScheme name="Camad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lhas">
  <a:themeElements>
    <a:clrScheme name="Folhas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Folh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lhas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has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uvens">
  <a:themeElements>
    <a:clrScheme name="Nuven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v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uven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en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ven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alança">
  <a:themeElements>
    <a:clrScheme name="Balanç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5110</TotalTime>
  <Words>1472</Words>
  <Application>Microsoft Office PowerPoint</Application>
  <PresentationFormat>Apresentação na tela (4:3)</PresentationFormat>
  <Paragraphs>270</Paragraphs>
  <Slides>51</Slides>
  <Notes>18</Notes>
  <HiddenSlides>5</HiddenSlides>
  <MMClips>0</MMClips>
  <ScaleCrop>false</ScaleCrop>
  <HeadingPairs>
    <vt:vector size="4" baseType="variant">
      <vt:variant>
        <vt:lpstr>Tema</vt:lpstr>
      </vt:variant>
      <vt:variant>
        <vt:i4>25</vt:i4>
      </vt:variant>
      <vt:variant>
        <vt:lpstr>Títulos de slides</vt:lpstr>
      </vt:variant>
      <vt:variant>
        <vt:i4>51</vt:i4>
      </vt:variant>
    </vt:vector>
  </HeadingPairs>
  <TitlesOfParts>
    <vt:vector size="76" baseType="lpstr">
      <vt:lpstr>Cascade</vt:lpstr>
      <vt:lpstr>Selling a Product or Service</vt:lpstr>
      <vt:lpstr>Training</vt:lpstr>
      <vt:lpstr>Folhas</vt:lpstr>
      <vt:lpstr>Nuvens</vt:lpstr>
      <vt:lpstr>Communicating Bad News</vt:lpstr>
      <vt:lpstr>Órbita</vt:lpstr>
      <vt:lpstr>Oceano</vt:lpstr>
      <vt:lpstr>Balança</vt:lpstr>
      <vt:lpstr>Fenda</vt:lpstr>
      <vt:lpstr>Canyon</vt:lpstr>
      <vt:lpstr>Pontos digitais</vt:lpstr>
      <vt:lpstr>Quadriculado dégradé</vt:lpstr>
      <vt:lpstr>Trabalho em equipe</vt:lpstr>
      <vt:lpstr>Camadas sobrepostas</vt:lpstr>
      <vt:lpstr>Eixo</vt:lpstr>
      <vt:lpstr>Perfil</vt:lpstr>
      <vt:lpstr>Pixel</vt:lpstr>
      <vt:lpstr>Radial</vt:lpstr>
      <vt:lpstr>Globo</vt:lpstr>
      <vt:lpstr>Rede</vt:lpstr>
      <vt:lpstr>Balões</vt:lpstr>
      <vt:lpstr>Design padrão</vt:lpstr>
      <vt:lpstr>Lápis de cera</vt:lpstr>
      <vt:lpstr>Camadas</vt:lpstr>
      <vt:lpstr>PRODUTOR PRIMÁRIO Normas de Utilização da Nota Fiscal de Produtor</vt:lpstr>
      <vt:lpstr>ESTADO DE SANTA CATARINA</vt:lpstr>
      <vt:lpstr>         293 MUNICÍPIOS   CONVÊNIOS DE COOPERAÇÃO TÉCNICA PUBLICADOS NO DOE</vt:lpstr>
      <vt:lpstr>Pessoa Física </vt:lpstr>
      <vt:lpstr>http://200.19.215.13/legtrib_internet/cabecalhos/frame_ricms_01_00.htm  Anexo 6 do RICMS</vt:lpstr>
      <vt:lpstr>Apresentação do PowerPoint</vt:lpstr>
      <vt:lpstr>Apresentação do PowerPoint</vt:lpstr>
      <vt:lpstr>   CPF e Identidade dos requerentes. Titular e representantes (dependentes); {somente podem participar da inscrição os maiores de 16 anos}    Cartão do INCRA (último).     Documento de propriedade da terra (Sempre a certidão atualizada do imóvel).    Contrato de casamento civil ou declaração de união estável , se for o caso.    Dados da Integrada, se for o caso. </vt:lpstr>
      <vt:lpstr>Apresentação do PowerPoint</vt:lpstr>
      <vt:lpstr>BASEADO NO ANEXO 6 DO RICMS SC</vt:lpstr>
      <vt:lpstr>PODENDO NO ENTANTO:</vt:lpstr>
      <vt:lpstr>PRAZO FINAL PARA PRESTAÇÃO DE CONTAS DO EXERCÍCIO ANTERIOR,  É 15/MARÇO.</vt:lpstr>
      <vt:lpstr>PRAZO PARA DIGITAÇÃO E OU TRANSFERENCIA DOS ARQUIVOS  PARA O SAT</vt:lpstr>
      <vt:lpstr>FAZER UM TRABALHO DE CONSCIENTIZAÇÃO</vt:lpstr>
      <vt:lpstr>CONDIÇÕES PARA ANULAR UMA NOTA.</vt:lpstr>
      <vt:lpstr>- NAS VENDAS PARA EMPRESAS ESTABELECIDAS DENTRO DO ESTADO DE SC:</vt:lpstr>
      <vt:lpstr>*VENDA ENTRE PRODUTORES</vt:lpstr>
      <vt:lpstr>  *VENDA À CONSUMIDOR FINAL DE PRODUTO TRIBUTADO  </vt:lpstr>
      <vt:lpstr>* VENDAS PARA OUTROS ESTADOS:</vt:lpstr>
      <vt:lpstr>* VENDA A ÓRGÃOS PÚBLICOS, ENTIDADES BENEFICIENTES . </vt:lpstr>
      <vt:lpstr>* LEILÕES  REALIZADOS EM EXPOSIÇÃO OU FEIRA OFICIAL:</vt:lpstr>
      <vt:lpstr>VENDA DO LEITE</vt:lpstr>
      <vt:lpstr>Apresentação do PowerPoint</vt:lpstr>
      <vt:lpstr>Apresentação do PowerPoint</vt:lpstr>
      <vt:lpstr>*VENDA DE CEBOLA PARA OUTRA UF   COM  NFP:</vt:lpstr>
      <vt:lpstr>A IMPORTÂNCIA DO AGROPECUÁRIO É SIGNIFICATIVA EM GRANDE PARTE DOS MUNICÍPIOS DE SC NA COMPOSIÇÃO DO VA.</vt:lpstr>
      <vt:lpstr>EM GRANDE PARTE DOS MUNICÍPIOS DE SC</vt:lpstr>
      <vt:lpstr>Apresentação do PowerPoint</vt:lpstr>
      <vt:lpstr>2 0 0 8       parcial</vt:lpstr>
      <vt:lpstr>É IMPRESCINDIVIEL QUE;</vt:lpstr>
      <vt:lpstr>Para acessar o sitio da SEF</vt:lpstr>
      <vt:lpstr>Apresentação do PowerPoint</vt:lpstr>
      <vt:lpstr>Apresentação do PowerPoint</vt:lpstr>
      <vt:lpstr>CUIDADOS NA DIGITAÇÃO DAS NOTAS.</vt:lpstr>
      <vt:lpstr>Apresentação do PowerPoint</vt:lpstr>
      <vt:lpstr>Apresentação do PowerPoint</vt:lpstr>
      <vt:lpstr>Apresentação do PowerPoint</vt:lpstr>
      <vt:lpstr>Transferências de propriedade do mesmo Produtor dentro do Município não conta VA, e para outro Município,  o valor deve ser requerido com comprovação.</vt:lpstr>
      <vt:lpstr>NOTA FISCAL ELETRONICA: DANFE (Documento auxiliar da Nota Fiscal Eletrônica)  MIGRAÇÃO AUTOMÁTICA </vt:lpstr>
      <vt:lpstr>Apresentação do PowerPoint</vt:lpstr>
      <vt:lpstr>ACOMPANHAMENTO DA DIGITAÇÃO: </vt:lpstr>
      <vt:lpstr>Apresentação do PowerPoint</vt:lpstr>
      <vt:lpstr>Apresentação do PowerPoint</vt:lpstr>
      <vt:lpstr>Apresentação do PowerPoint</vt:lpstr>
      <vt:lpstr>Mensagens do Sistema</vt:lpstr>
      <vt:lpstr>Perguntas + Frequentes</vt:lpstr>
      <vt:lpstr>É MUITO IMPORTANTE QUE: </vt:lpstr>
      <vt:lpstr>Apresentação do PowerPoint</vt:lpstr>
      <vt:lpstr>OS DESAFIOS SÃO DE CADA UM, PARA CRIAR O SEU PRÓPRIO  HORIZONTE; </vt:lpstr>
      <vt:lpstr>PREZADO SERVIDOR</vt:lpstr>
      <vt:lpstr>SUPORTE PRODUTOR </vt:lpstr>
    </vt:vector>
  </TitlesOfParts>
  <Company>Kille®Soft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BASEADO NO ANEXO 6 DA RICMSSC: NOTA FISCAL ENTREGUE DE 02/JANEIRO À 31/DEZEMBRO TEM VALIDADE PARA EMISSÃO ATÉ 28/FEVEREIRO DO ANO SEGUINTE.</dc:title>
  <dc:creator>Cliente</dc:creator>
  <cp:lastModifiedBy>Alice</cp:lastModifiedBy>
  <cp:revision>86</cp:revision>
  <dcterms:created xsi:type="dcterms:W3CDTF">2007-02-12T15:19:11Z</dcterms:created>
  <dcterms:modified xsi:type="dcterms:W3CDTF">2012-03-28T01:11:37Z</dcterms:modified>
</cp:coreProperties>
</file>