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461" r:id="rId2"/>
    <p:sldId id="540" r:id="rId3"/>
    <p:sldId id="460" r:id="rId4"/>
    <p:sldId id="541" r:id="rId5"/>
    <p:sldId id="542" r:id="rId6"/>
    <p:sldId id="544" r:id="rId7"/>
    <p:sldId id="525" r:id="rId8"/>
    <p:sldId id="535" r:id="rId9"/>
    <p:sldId id="545" r:id="rId10"/>
    <p:sldId id="546" r:id="rId11"/>
    <p:sldId id="547" r:id="rId12"/>
    <p:sldId id="548" r:id="rId13"/>
    <p:sldId id="549" r:id="rId14"/>
    <p:sldId id="550" r:id="rId15"/>
    <p:sldId id="551" r:id="rId16"/>
    <p:sldId id="552" r:id="rId17"/>
    <p:sldId id="553" r:id="rId18"/>
    <p:sldId id="554" r:id="rId19"/>
    <p:sldId id="555" r:id="rId20"/>
    <p:sldId id="556" r:id="rId21"/>
    <p:sldId id="557" r:id="rId22"/>
    <p:sldId id="558" r:id="rId23"/>
    <p:sldId id="569" r:id="rId24"/>
    <p:sldId id="568" r:id="rId25"/>
    <p:sldId id="570" r:id="rId26"/>
    <p:sldId id="571" r:id="rId27"/>
    <p:sldId id="598" r:id="rId28"/>
    <p:sldId id="561" r:id="rId29"/>
    <p:sldId id="562" r:id="rId30"/>
    <p:sldId id="563" r:id="rId31"/>
    <p:sldId id="564" r:id="rId32"/>
    <p:sldId id="566" r:id="rId33"/>
    <p:sldId id="567" r:id="rId34"/>
    <p:sldId id="601" r:id="rId35"/>
    <p:sldId id="477" r:id="rId36"/>
    <p:sldId id="478" r:id="rId37"/>
    <p:sldId id="479" r:id="rId38"/>
    <p:sldId id="527" r:id="rId39"/>
    <p:sldId id="573" r:id="rId40"/>
    <p:sldId id="574" r:id="rId41"/>
    <p:sldId id="528" r:id="rId42"/>
    <p:sldId id="529" r:id="rId43"/>
    <p:sldId id="530" r:id="rId44"/>
    <p:sldId id="572" r:id="rId45"/>
    <p:sldId id="602" r:id="rId46"/>
    <p:sldId id="575" r:id="rId47"/>
    <p:sldId id="596" r:id="rId48"/>
    <p:sldId id="576" r:id="rId49"/>
    <p:sldId id="577" r:id="rId50"/>
    <p:sldId id="578" r:id="rId51"/>
    <p:sldId id="579" r:id="rId52"/>
    <p:sldId id="580" r:id="rId53"/>
    <p:sldId id="597" r:id="rId54"/>
    <p:sldId id="582" r:id="rId55"/>
    <p:sldId id="583" r:id="rId56"/>
    <p:sldId id="584" r:id="rId57"/>
    <p:sldId id="585" r:id="rId58"/>
    <p:sldId id="587" r:id="rId59"/>
    <p:sldId id="588" r:id="rId60"/>
    <p:sldId id="604" r:id="rId61"/>
    <p:sldId id="600" r:id="rId62"/>
    <p:sldId id="533" r:id="rId63"/>
  </p:sldIdLst>
  <p:sldSz cx="9144000" cy="6858000" type="screen4x3"/>
  <p:notesSz cx="6669088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Ênfas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7" autoAdjust="0"/>
    <p:restoredTop sz="98705" autoAdjust="0"/>
  </p:normalViewPr>
  <p:slideViewPr>
    <p:cSldViewPr>
      <p:cViewPr>
        <p:scale>
          <a:sx n="87" d="100"/>
          <a:sy n="87" d="100"/>
        </p:scale>
        <p:origin x="-288" y="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394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72"/>
    </p:cViewPr>
  </p:sorterViewPr>
  <p:notesViewPr>
    <p:cSldViewPr>
      <p:cViewPr>
        <p:scale>
          <a:sx n="100" d="100"/>
          <a:sy n="100" d="100"/>
        </p:scale>
        <p:origin x="-108" y="-60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7.xml"/><Relationship Id="rId2" Type="http://schemas.openxmlformats.org/officeDocument/2006/relationships/slide" Target="slides/slide28.xml"/><Relationship Id="rId1" Type="http://schemas.openxmlformats.org/officeDocument/2006/relationships/slide" Target="slides/slide27.xml"/><Relationship Id="rId5" Type="http://schemas.openxmlformats.org/officeDocument/2006/relationships/slide" Target="slides/slide49.xml"/><Relationship Id="rId4" Type="http://schemas.openxmlformats.org/officeDocument/2006/relationships/slide" Target="slides/slide4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fld id="{737146DC-E277-42FC-8EC2-C568301F1E1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34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4875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 b="1"/>
            </a:lvl1pPr>
          </a:lstStyle>
          <a:p>
            <a:pPr>
              <a:defRPr/>
            </a:pPr>
            <a:fld id="{65AE48B3-8167-46F5-8ECA-82E0D7A5C28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Leis/LCP/Lcp101.htm#art48a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AFE411-622D-40F6-9CB6-493509A231CA}" type="slidenum">
              <a:rPr lang="pt-BR" smtClean="0"/>
              <a:pPr/>
              <a:t>1</a:t>
            </a:fld>
            <a:endParaRPr lang="pt-BR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730C7F-0A8B-4355-BD64-FECE883C6BDF}" type="slidenum">
              <a:rPr lang="pt-BR" smtClean="0"/>
              <a:pPr/>
              <a:t>34</a:t>
            </a:fld>
            <a:endParaRPr lang="pt-BR" smtClean="0"/>
          </a:p>
        </p:txBody>
      </p:sp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3778250" y="31750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28" name="Rectangle 3"/>
          <p:cNvSpPr>
            <a:spLocks noChangeArrowheads="1"/>
          </p:cNvSpPr>
          <p:nvPr/>
        </p:nvSpPr>
        <p:spPr bwMode="auto">
          <a:xfrm>
            <a:off x="3778250" y="9439275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-9525" y="9439275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30" name="Rectangle 5"/>
          <p:cNvSpPr>
            <a:spLocks noChangeArrowheads="1"/>
          </p:cNvSpPr>
          <p:nvPr/>
        </p:nvSpPr>
        <p:spPr bwMode="auto">
          <a:xfrm>
            <a:off x="-9525" y="31750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31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2069E5-8A97-42F8-B658-B913510B7C4E}" type="slidenum">
              <a:rPr lang="pt-BR" smtClean="0"/>
              <a:pPr/>
              <a:t>35</a:t>
            </a:fld>
            <a:endParaRPr lang="pt-BR" smtClean="0"/>
          </a:p>
        </p:txBody>
      </p:sp>
      <p:sp>
        <p:nvSpPr>
          <p:cNvPr id="76803" name="Rectangle 2"/>
          <p:cNvSpPr>
            <a:spLocks noChangeArrowheads="1"/>
          </p:cNvSpPr>
          <p:nvPr/>
        </p:nvSpPr>
        <p:spPr bwMode="auto">
          <a:xfrm>
            <a:off x="3778250" y="31750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6804" name="Rectangle 3"/>
          <p:cNvSpPr>
            <a:spLocks noChangeArrowheads="1"/>
          </p:cNvSpPr>
          <p:nvPr/>
        </p:nvSpPr>
        <p:spPr bwMode="auto">
          <a:xfrm>
            <a:off x="3778250" y="9439275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76805" name="Rectangle 4"/>
          <p:cNvSpPr>
            <a:spLocks noChangeArrowheads="1"/>
          </p:cNvSpPr>
          <p:nvPr/>
        </p:nvSpPr>
        <p:spPr bwMode="auto">
          <a:xfrm>
            <a:off x="-9525" y="9439275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6806" name="Rectangle 5"/>
          <p:cNvSpPr>
            <a:spLocks noChangeArrowheads="1"/>
          </p:cNvSpPr>
          <p:nvPr/>
        </p:nvSpPr>
        <p:spPr bwMode="auto">
          <a:xfrm>
            <a:off x="-9525" y="31750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6807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730C7F-0A8B-4355-BD64-FECE883C6BDF}" type="slidenum">
              <a:rPr lang="pt-BR" smtClean="0"/>
              <a:pPr/>
              <a:t>36</a:t>
            </a:fld>
            <a:endParaRPr lang="pt-BR" smtClean="0"/>
          </a:p>
        </p:txBody>
      </p:sp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3778250" y="31750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28" name="Rectangle 3"/>
          <p:cNvSpPr>
            <a:spLocks noChangeArrowheads="1"/>
          </p:cNvSpPr>
          <p:nvPr/>
        </p:nvSpPr>
        <p:spPr bwMode="auto">
          <a:xfrm>
            <a:off x="3778250" y="9439275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-9525" y="9439275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30" name="Rectangle 5"/>
          <p:cNvSpPr>
            <a:spLocks noChangeArrowheads="1"/>
          </p:cNvSpPr>
          <p:nvPr/>
        </p:nvSpPr>
        <p:spPr bwMode="auto">
          <a:xfrm>
            <a:off x="-9525" y="31750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31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E0E194-AD3B-4074-8153-A9F321A36E11}" type="slidenum">
              <a:rPr lang="pt-BR" smtClean="0"/>
              <a:pPr/>
              <a:t>37</a:t>
            </a:fld>
            <a:endParaRPr lang="pt-BR" smtClean="0"/>
          </a:p>
        </p:txBody>
      </p:sp>
      <p:sp>
        <p:nvSpPr>
          <p:cNvPr id="78851" name="Rectangle 2"/>
          <p:cNvSpPr>
            <a:spLocks noChangeArrowheads="1"/>
          </p:cNvSpPr>
          <p:nvPr/>
        </p:nvSpPr>
        <p:spPr bwMode="auto">
          <a:xfrm>
            <a:off x="3778250" y="31750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8852" name="Rectangle 3"/>
          <p:cNvSpPr>
            <a:spLocks noChangeArrowheads="1"/>
          </p:cNvSpPr>
          <p:nvPr/>
        </p:nvSpPr>
        <p:spPr bwMode="auto">
          <a:xfrm>
            <a:off x="3778250" y="9439275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78853" name="Rectangle 4"/>
          <p:cNvSpPr>
            <a:spLocks noChangeArrowheads="1"/>
          </p:cNvSpPr>
          <p:nvPr/>
        </p:nvSpPr>
        <p:spPr bwMode="auto">
          <a:xfrm>
            <a:off x="-9525" y="9439275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8854" name="Rectangle 5"/>
          <p:cNvSpPr>
            <a:spLocks noChangeArrowheads="1"/>
          </p:cNvSpPr>
          <p:nvPr/>
        </p:nvSpPr>
        <p:spPr bwMode="auto">
          <a:xfrm>
            <a:off x="-9525" y="31750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8855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E43218-115F-4B04-ACA7-BF96A524FA9D}" type="slidenum">
              <a:rPr lang="pt-BR" smtClean="0"/>
              <a:pPr/>
              <a:t>38</a:t>
            </a:fld>
            <a:endParaRPr lang="pt-BR" smtClean="0"/>
          </a:p>
        </p:txBody>
      </p:sp>
      <p:sp>
        <p:nvSpPr>
          <p:cNvPr id="68611" name="Rectangle 2"/>
          <p:cNvSpPr>
            <a:spLocks noChangeArrowheads="1"/>
          </p:cNvSpPr>
          <p:nvPr/>
        </p:nvSpPr>
        <p:spPr bwMode="auto">
          <a:xfrm>
            <a:off x="3778423" y="31751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8612" name="Rectangle 3"/>
          <p:cNvSpPr>
            <a:spLocks noChangeArrowheads="1"/>
          </p:cNvSpPr>
          <p:nvPr/>
        </p:nvSpPr>
        <p:spPr bwMode="auto">
          <a:xfrm>
            <a:off x="3778423" y="9439276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68613" name="Rectangle 4"/>
          <p:cNvSpPr>
            <a:spLocks noChangeArrowheads="1"/>
          </p:cNvSpPr>
          <p:nvPr/>
        </p:nvSpPr>
        <p:spPr bwMode="auto">
          <a:xfrm>
            <a:off x="-9345" y="9439276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8614" name="Rectangle 5"/>
          <p:cNvSpPr>
            <a:spLocks noChangeArrowheads="1"/>
          </p:cNvSpPr>
          <p:nvPr/>
        </p:nvSpPr>
        <p:spPr bwMode="auto">
          <a:xfrm>
            <a:off x="-9345" y="31751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8615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44966-ACB9-4B05-B6C9-A9DF57D18E82}" type="slidenum">
              <a:rPr lang="pt-BR" smtClean="0"/>
              <a:pPr/>
              <a:t>42</a:t>
            </a:fld>
            <a:endParaRPr lang="pt-BR" smtClean="0"/>
          </a:p>
        </p:txBody>
      </p:sp>
      <p:sp>
        <p:nvSpPr>
          <p:cNvPr id="69635" name="Rectangle 2"/>
          <p:cNvSpPr>
            <a:spLocks noChangeArrowheads="1"/>
          </p:cNvSpPr>
          <p:nvPr/>
        </p:nvSpPr>
        <p:spPr bwMode="auto">
          <a:xfrm>
            <a:off x="3778423" y="31751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9636" name="Rectangle 3"/>
          <p:cNvSpPr>
            <a:spLocks noChangeArrowheads="1"/>
          </p:cNvSpPr>
          <p:nvPr/>
        </p:nvSpPr>
        <p:spPr bwMode="auto">
          <a:xfrm>
            <a:off x="3778423" y="9439276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69637" name="Rectangle 4"/>
          <p:cNvSpPr>
            <a:spLocks noChangeArrowheads="1"/>
          </p:cNvSpPr>
          <p:nvPr/>
        </p:nvSpPr>
        <p:spPr bwMode="auto">
          <a:xfrm>
            <a:off x="-9345" y="9439276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9638" name="Rectangle 5"/>
          <p:cNvSpPr>
            <a:spLocks noChangeArrowheads="1"/>
          </p:cNvSpPr>
          <p:nvPr/>
        </p:nvSpPr>
        <p:spPr bwMode="auto">
          <a:xfrm>
            <a:off x="-9345" y="31751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69639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14B3E7-B3FB-42B1-9444-1D4E53CCAC90}" type="slidenum">
              <a:rPr lang="pt-BR" smtClean="0"/>
              <a:pPr/>
              <a:t>43</a:t>
            </a:fld>
            <a:endParaRPr lang="pt-BR" smtClean="0"/>
          </a:p>
        </p:txBody>
      </p:sp>
      <p:sp>
        <p:nvSpPr>
          <p:cNvPr id="70659" name="Rectangle 2"/>
          <p:cNvSpPr>
            <a:spLocks noChangeArrowheads="1"/>
          </p:cNvSpPr>
          <p:nvPr/>
        </p:nvSpPr>
        <p:spPr bwMode="auto">
          <a:xfrm>
            <a:off x="3778423" y="31751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3778423" y="9439276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70661" name="Rectangle 4"/>
          <p:cNvSpPr>
            <a:spLocks noChangeArrowheads="1"/>
          </p:cNvSpPr>
          <p:nvPr/>
        </p:nvSpPr>
        <p:spPr bwMode="auto">
          <a:xfrm>
            <a:off x="-9345" y="9439276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0662" name="Rectangle 5"/>
          <p:cNvSpPr>
            <a:spLocks noChangeArrowheads="1"/>
          </p:cNvSpPr>
          <p:nvPr/>
        </p:nvSpPr>
        <p:spPr bwMode="auto">
          <a:xfrm>
            <a:off x="-9345" y="31751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0663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730C7F-0A8B-4355-BD64-FECE883C6BDF}" type="slidenum">
              <a:rPr lang="pt-BR" smtClean="0"/>
              <a:pPr/>
              <a:t>53</a:t>
            </a:fld>
            <a:endParaRPr lang="pt-BR" smtClean="0"/>
          </a:p>
        </p:txBody>
      </p:sp>
      <p:sp>
        <p:nvSpPr>
          <p:cNvPr id="77827" name="Rectangle 2"/>
          <p:cNvSpPr>
            <a:spLocks noChangeArrowheads="1"/>
          </p:cNvSpPr>
          <p:nvPr/>
        </p:nvSpPr>
        <p:spPr bwMode="auto">
          <a:xfrm>
            <a:off x="3778250" y="31750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28" name="Rectangle 3"/>
          <p:cNvSpPr>
            <a:spLocks noChangeArrowheads="1"/>
          </p:cNvSpPr>
          <p:nvPr/>
        </p:nvSpPr>
        <p:spPr bwMode="auto">
          <a:xfrm>
            <a:off x="3778250" y="9439275"/>
            <a:ext cx="290036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-9525" y="9439275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30" name="Rectangle 5"/>
          <p:cNvSpPr>
            <a:spLocks noChangeArrowheads="1"/>
          </p:cNvSpPr>
          <p:nvPr/>
        </p:nvSpPr>
        <p:spPr bwMode="auto">
          <a:xfrm>
            <a:off x="-9525" y="31750"/>
            <a:ext cx="2898775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7831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  <p:sp>
        <p:nvSpPr>
          <p:cNvPr id="65540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413DCB-69D2-4045-BFB2-6BBA51EC535D}" type="slidenum">
              <a:rPr lang="pt-BR" smtClean="0"/>
              <a:pPr/>
              <a:t>3</a:t>
            </a:fld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3E80B5B-F997-4F36-9F89-F06585977177}" type="slidenum">
              <a:rPr lang="pt-BR"/>
              <a:pPr/>
              <a:t>4</a:t>
            </a:fld>
            <a:endParaRPr lang="pt-BR"/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74700" y="882650"/>
            <a:ext cx="5800725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4835" y="5513076"/>
            <a:ext cx="5881765" cy="522354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2A4F5D-339B-4C6E-BC8F-9FA49167583B}" type="slidenum">
              <a:rPr lang="pt-BR"/>
              <a:pPr/>
              <a:t>5</a:t>
            </a:fld>
            <a:endParaRPr lang="pt-BR"/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74700" y="882650"/>
            <a:ext cx="5800725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4835" y="5513076"/>
            <a:ext cx="5881765" cy="522354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1FC241F-F6B4-4D6A-823C-8FA345CBF39D}" type="slidenum">
              <a:rPr lang="pt-BR"/>
              <a:pPr/>
              <a:t>8</a:t>
            </a:fld>
            <a:endParaRPr lang="pt-BR"/>
          </a:p>
        </p:txBody>
      </p:sp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774700" y="882650"/>
            <a:ext cx="5800725" cy="43513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34835" y="5513076"/>
            <a:ext cx="5881765" cy="522354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67330A-98D5-499C-B67D-CC90D94F632C}" type="slidenum">
              <a:rPr lang="pt-BR"/>
              <a:pPr/>
              <a:t>11</a:t>
            </a:fld>
            <a:endParaRPr lang="pt-BR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9212" y="4715153"/>
            <a:ext cx="4890665" cy="44669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E33B5A7-7850-4E8E-B4E1-E1807990E130}" type="slidenum">
              <a:rPr lang="pt-BR"/>
              <a:pPr/>
              <a:t>12</a:t>
            </a:fld>
            <a:endParaRPr lang="pt-BR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11515" y="744498"/>
            <a:ext cx="4446059" cy="372248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9212" y="4715153"/>
            <a:ext cx="4890665" cy="44669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defTabSz="914400"/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14B3E7-B3FB-42B1-9444-1D4E53CCAC90}" type="slidenum">
              <a:rPr lang="pt-BR" smtClean="0"/>
              <a:pPr/>
              <a:t>27</a:t>
            </a:fld>
            <a:endParaRPr lang="pt-BR" smtClean="0"/>
          </a:p>
        </p:txBody>
      </p:sp>
      <p:sp>
        <p:nvSpPr>
          <p:cNvPr id="70659" name="Rectangle 2"/>
          <p:cNvSpPr>
            <a:spLocks noChangeArrowheads="1"/>
          </p:cNvSpPr>
          <p:nvPr/>
        </p:nvSpPr>
        <p:spPr bwMode="auto">
          <a:xfrm>
            <a:off x="3778423" y="31751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0660" name="Rectangle 3"/>
          <p:cNvSpPr>
            <a:spLocks noChangeArrowheads="1"/>
          </p:cNvSpPr>
          <p:nvPr/>
        </p:nvSpPr>
        <p:spPr bwMode="auto">
          <a:xfrm>
            <a:off x="3778423" y="9439276"/>
            <a:ext cx="290001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050" tIns="0" rIns="19050" bIns="0" anchor="b"/>
          <a:lstStyle/>
          <a:p>
            <a:pPr algn="r" defTabSz="762000" eaLnBrk="0" hangingPunct="0"/>
            <a:r>
              <a:rPr lang="pt-BR" sz="1000" i="1"/>
              <a:t>8</a:t>
            </a:r>
          </a:p>
        </p:txBody>
      </p:sp>
      <p:sp>
        <p:nvSpPr>
          <p:cNvPr id="70661" name="Rectangle 4"/>
          <p:cNvSpPr>
            <a:spLocks noChangeArrowheads="1"/>
          </p:cNvSpPr>
          <p:nvPr/>
        </p:nvSpPr>
        <p:spPr bwMode="auto">
          <a:xfrm>
            <a:off x="-9345" y="9439276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0662" name="Rectangle 5"/>
          <p:cNvSpPr>
            <a:spLocks noChangeArrowheads="1"/>
          </p:cNvSpPr>
          <p:nvPr/>
        </p:nvSpPr>
        <p:spPr bwMode="auto">
          <a:xfrm>
            <a:off x="-9345" y="31751"/>
            <a:ext cx="2898453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70663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797050" y="1409700"/>
            <a:ext cx="3076575" cy="230822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BFE2E02-9225-432C-BA6E-6D7F6415245C}" type="slidenum">
              <a:rPr lang="pt-BR"/>
              <a:pPr/>
              <a:t>32</a:t>
            </a:fld>
            <a:endParaRPr lang="pt-BR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t-BR">
                <a:latin typeface="Arial" pitchFamily="34" charset="0"/>
                <a:hlinkClick r:id="rId3"/>
              </a:rPr>
              <a:t>Art. 48-A.</a:t>
            </a:r>
            <a:r>
              <a:rPr lang="pt-BR">
                <a:latin typeface="Arial" pitchFamily="34" charset="0"/>
              </a:rPr>
              <a:t> Para os fins a que se refere o inciso II do parágrafo único do art. 48, os entes da Federação disponibilizarão a qualquer pessoa física ou jurídica o acesso a informações referentes a: </a:t>
            </a:r>
            <a:endParaRPr lang="pt-BR"/>
          </a:p>
          <a:p>
            <a:r>
              <a:rPr lang="pt-BR">
                <a:latin typeface="Arial" pitchFamily="34" charset="0"/>
              </a:rPr>
              <a:t>I – quanto à despesa: todos os atos praticados pelas unidades gestoras no decorrer da execução da despesa, no momento de sua realização, com a disponibilização mínima dos dados referentes ao número do correspondente processo, ao bem fornecido ou ao serviço prestado, à pessoa física ou jurídica beneficiária do pagamento e, quando for o caso, ao procedimento licitatório realizado; </a:t>
            </a:r>
            <a:endParaRPr lang="pt-BR"/>
          </a:p>
          <a:p>
            <a:r>
              <a:rPr lang="pt-BR">
                <a:latin typeface="Arial" pitchFamily="34" charset="0"/>
              </a:rPr>
              <a:t>II – quanto à receita: o lançamento e o recebimento de toda a receita das unidades gestoras, inclusive referente a recursos extraordinários.”</a:t>
            </a:r>
            <a:r>
              <a:rPr lang="pt-PT">
                <a:latin typeface="Arial" pitchFamily="34" charset="0"/>
              </a:rPr>
              <a:t> </a:t>
            </a:r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75DE75-2598-4A2C-B935-EADDAD5945C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353F7-6D14-4A75-BF8E-CB2DE4CA013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22B6A-F93F-43D5-B602-7170C953801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42FB8-6A3A-4088-BFE6-21B8EBCC1C7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95D57-7E2D-4B48-B30A-4607EAADED07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C61D3-198F-4E64-B97D-323A72B9017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133BE-D366-4AB8-9641-F33FDA5848A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4B39D-D7F8-4BF4-8FCF-BAC9C291DF7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4F904-64E9-4C76-8E9E-8495999B202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39B19-59AA-4CC0-84FD-3E8DA3646E8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70FC1-57C9-4319-A3F3-3C144DB258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>
              <a:defRPr/>
            </a:pPr>
            <a:fld id="{B558BE50-E6AA-49DE-92A4-499A24CD592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990000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99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99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99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99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99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99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99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990000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eg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ouvidoria.tce.sc.gov.br/ouvidoria/orgaos/809/fale_ouv_cons.ph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emf"/><Relationship Id="rId9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1.wmf"/><Relationship Id="rId5" Type="http://schemas.openxmlformats.org/officeDocument/2006/relationships/image" Target="../media/image39.wmf"/><Relationship Id="rId4" Type="http://schemas.openxmlformats.org/officeDocument/2006/relationships/image" Target="../media/image44.emf"/><Relationship Id="rId9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6.emf"/><Relationship Id="rId5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5.wmf"/><Relationship Id="rId4" Type="http://schemas.openxmlformats.org/officeDocument/2006/relationships/image" Target="../media/image39.w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3.jpeg"/><Relationship Id="rId5" Type="http://schemas.openxmlformats.org/officeDocument/2006/relationships/image" Target="../media/image8.png"/><Relationship Id="rId10" Type="http://schemas.openxmlformats.org/officeDocument/2006/relationships/image" Target="../media/image12.jpeg"/><Relationship Id="rId4" Type="http://schemas.openxmlformats.org/officeDocument/2006/relationships/image" Target="../media/image7.jpe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47.emf"/><Relationship Id="rId7" Type="http://schemas.openxmlformats.org/officeDocument/2006/relationships/image" Target="../media/image48.e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wmf"/><Relationship Id="rId5" Type="http://schemas.openxmlformats.org/officeDocument/2006/relationships/image" Target="../media/image39.wmf"/><Relationship Id="rId4" Type="http://schemas.openxmlformats.org/officeDocument/2006/relationships/image" Target="../media/image49.emf"/><Relationship Id="rId9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9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mailto:dmu@tce.sc.gov.br" TargetMode="External"/><Relationship Id="rId2" Type="http://schemas.openxmlformats.org/officeDocument/2006/relationships/hyperlink" Target="mailto:kliwer@tce.sc.gov.br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Rectangle 13"/>
          <p:cNvSpPr>
            <a:spLocks noGrp="1" noChangeArrowheads="1"/>
          </p:cNvSpPr>
          <p:nvPr>
            <p:ph type="title" idx="4294967295"/>
          </p:nvPr>
        </p:nvSpPr>
        <p:spPr>
          <a:xfrm>
            <a:off x="4140200" y="4941888"/>
            <a:ext cx="5003800" cy="935037"/>
          </a:xfrm>
        </p:spPr>
        <p:txBody>
          <a:bodyPr/>
          <a:lstStyle/>
          <a:p>
            <a:pPr>
              <a:defRPr/>
            </a:pPr>
            <a:r>
              <a:rPr lang="pt-BR" sz="2800" dirty="0" smtClean="0"/>
              <a:t/>
            </a:r>
            <a:br>
              <a:rPr lang="pt-BR" sz="2800" dirty="0" smtClean="0"/>
            </a:br>
            <a:r>
              <a:rPr lang="pt-B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Kliwer Schmitt</a:t>
            </a:r>
            <a:br>
              <a:rPr lang="pt-B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Diretor de Controle dos Municípios - DMU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/>
            </a:r>
            <a:br>
              <a:rPr lang="pt-BR" sz="2800" dirty="0">
                <a:latin typeface="Arial" pitchFamily="34" charset="0"/>
                <a:cs typeface="Arial" pitchFamily="34" charset="0"/>
              </a:rPr>
            </a:br>
            <a:endParaRPr lang="pt-BR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15"/>
          <p:cNvSpPr>
            <a:spLocks noChangeArrowheads="1"/>
          </p:cNvSpPr>
          <p:nvPr/>
        </p:nvSpPr>
        <p:spPr bwMode="auto">
          <a:xfrm>
            <a:off x="2944813" y="3260725"/>
            <a:ext cx="285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609600" indent="-609600">
              <a:lnSpc>
                <a:spcPct val="50000"/>
              </a:lnSpc>
              <a:spcBef>
                <a:spcPct val="50000"/>
              </a:spcBef>
            </a:pPr>
            <a:r>
              <a:rPr lang="pt-BR"/>
              <a:t> </a:t>
            </a:r>
          </a:p>
        </p:txBody>
      </p:sp>
      <p:grpSp>
        <p:nvGrpSpPr>
          <p:cNvPr id="1029" name="Group 6"/>
          <p:cNvGrpSpPr>
            <a:grpSpLocks/>
          </p:cNvGrpSpPr>
          <p:nvPr/>
        </p:nvGrpSpPr>
        <p:grpSpPr bwMode="auto">
          <a:xfrm>
            <a:off x="250825" y="836613"/>
            <a:ext cx="5392738" cy="5102225"/>
            <a:chOff x="868" y="202"/>
            <a:chExt cx="2107" cy="2046"/>
          </a:xfrm>
        </p:grpSpPr>
        <p:sp>
          <p:nvSpPr>
            <p:cNvPr id="1032" name="Freeform 7"/>
            <p:cNvSpPr>
              <a:spLocks/>
            </p:cNvSpPr>
            <p:nvPr/>
          </p:nvSpPr>
          <p:spPr bwMode="auto">
            <a:xfrm>
              <a:off x="868" y="202"/>
              <a:ext cx="2107" cy="2046"/>
            </a:xfrm>
            <a:custGeom>
              <a:avLst/>
              <a:gdLst>
                <a:gd name="T0" fmla="*/ 1179 w 2107"/>
                <a:gd name="T1" fmla="*/ 160 h 2046"/>
                <a:gd name="T2" fmla="*/ 923 w 2107"/>
                <a:gd name="T3" fmla="*/ 154 h 2046"/>
                <a:gd name="T4" fmla="*/ 716 w 2107"/>
                <a:gd name="T5" fmla="*/ 0 h 2046"/>
                <a:gd name="T6" fmla="*/ 475 w 2107"/>
                <a:gd name="T7" fmla="*/ 53 h 2046"/>
                <a:gd name="T8" fmla="*/ 573 w 2107"/>
                <a:gd name="T9" fmla="*/ 131 h 2046"/>
                <a:gd name="T10" fmla="*/ 318 w 2107"/>
                <a:gd name="T11" fmla="*/ 178 h 2046"/>
                <a:gd name="T12" fmla="*/ 270 w 2107"/>
                <a:gd name="T13" fmla="*/ 238 h 2046"/>
                <a:gd name="T14" fmla="*/ 211 w 2107"/>
                <a:gd name="T15" fmla="*/ 517 h 2046"/>
                <a:gd name="T16" fmla="*/ 0 w 2107"/>
                <a:gd name="T17" fmla="*/ 665 h 2046"/>
                <a:gd name="T18" fmla="*/ 62 w 2107"/>
                <a:gd name="T19" fmla="*/ 742 h 2046"/>
                <a:gd name="T20" fmla="*/ 172 w 2107"/>
                <a:gd name="T21" fmla="*/ 786 h 2046"/>
                <a:gd name="T22" fmla="*/ 363 w 2107"/>
                <a:gd name="T23" fmla="*/ 831 h 2046"/>
                <a:gd name="T24" fmla="*/ 454 w 2107"/>
                <a:gd name="T25" fmla="*/ 792 h 2046"/>
                <a:gd name="T26" fmla="*/ 624 w 2107"/>
                <a:gd name="T27" fmla="*/ 991 h 2046"/>
                <a:gd name="T28" fmla="*/ 784 w 2107"/>
                <a:gd name="T29" fmla="*/ 1122 h 2046"/>
                <a:gd name="T30" fmla="*/ 873 w 2107"/>
                <a:gd name="T31" fmla="*/ 1210 h 2046"/>
                <a:gd name="T32" fmla="*/ 965 w 2107"/>
                <a:gd name="T33" fmla="*/ 1436 h 2046"/>
                <a:gd name="T34" fmla="*/ 1007 w 2107"/>
                <a:gd name="T35" fmla="*/ 1582 h 2046"/>
                <a:gd name="T36" fmla="*/ 1051 w 2107"/>
                <a:gd name="T37" fmla="*/ 1634 h 2046"/>
                <a:gd name="T38" fmla="*/ 1051 w 2107"/>
                <a:gd name="T39" fmla="*/ 1686 h 2046"/>
                <a:gd name="T40" fmla="*/ 944 w 2107"/>
                <a:gd name="T41" fmla="*/ 1760 h 2046"/>
                <a:gd name="T42" fmla="*/ 1045 w 2107"/>
                <a:gd name="T43" fmla="*/ 1934 h 2046"/>
                <a:gd name="T44" fmla="*/ 1108 w 2107"/>
                <a:gd name="T45" fmla="*/ 2045 h 2046"/>
                <a:gd name="T46" fmla="*/ 1179 w 2107"/>
                <a:gd name="T47" fmla="*/ 1976 h 2046"/>
                <a:gd name="T48" fmla="*/ 1268 w 2107"/>
                <a:gd name="T49" fmla="*/ 1846 h 2046"/>
                <a:gd name="T50" fmla="*/ 1331 w 2107"/>
                <a:gd name="T51" fmla="*/ 1766 h 2046"/>
                <a:gd name="T52" fmla="*/ 1331 w 2107"/>
                <a:gd name="T53" fmla="*/ 1614 h 2046"/>
                <a:gd name="T54" fmla="*/ 1485 w 2107"/>
                <a:gd name="T55" fmla="*/ 1532 h 2046"/>
                <a:gd name="T56" fmla="*/ 1799 w 2107"/>
                <a:gd name="T57" fmla="*/ 1362 h 2046"/>
                <a:gd name="T58" fmla="*/ 1823 w 2107"/>
                <a:gd name="T59" fmla="*/ 1270 h 2046"/>
                <a:gd name="T60" fmla="*/ 1897 w 2107"/>
                <a:gd name="T61" fmla="*/ 1088 h 2046"/>
                <a:gd name="T62" fmla="*/ 2106 w 2107"/>
                <a:gd name="T63" fmla="*/ 754 h 2046"/>
                <a:gd name="T64" fmla="*/ 2001 w 2107"/>
                <a:gd name="T65" fmla="*/ 549 h 2046"/>
                <a:gd name="T66" fmla="*/ 1587 w 2107"/>
                <a:gd name="T67" fmla="*/ 394 h 2046"/>
                <a:gd name="T68" fmla="*/ 1475 w 2107"/>
                <a:gd name="T69" fmla="*/ 344 h 2046"/>
                <a:gd name="T70" fmla="*/ 1387 w 2107"/>
                <a:gd name="T71" fmla="*/ 291 h 2046"/>
                <a:gd name="T72" fmla="*/ 1253 w 2107"/>
                <a:gd name="T73" fmla="*/ 344 h 2046"/>
                <a:gd name="T74" fmla="*/ 1291 w 2107"/>
                <a:gd name="T75" fmla="*/ 152 h 2046"/>
                <a:gd name="T76" fmla="*/ 1238 w 2107"/>
                <a:gd name="T77" fmla="*/ 33 h 20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07"/>
                <a:gd name="T118" fmla="*/ 0 h 2046"/>
                <a:gd name="T119" fmla="*/ 2107 w 2107"/>
                <a:gd name="T120" fmla="*/ 2046 h 20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07" h="2046">
                  <a:moveTo>
                    <a:pt x="1229" y="27"/>
                  </a:moveTo>
                  <a:lnTo>
                    <a:pt x="1179" y="160"/>
                  </a:lnTo>
                  <a:lnTo>
                    <a:pt x="1071" y="146"/>
                  </a:lnTo>
                  <a:lnTo>
                    <a:pt x="923" y="154"/>
                  </a:lnTo>
                  <a:lnTo>
                    <a:pt x="754" y="228"/>
                  </a:lnTo>
                  <a:lnTo>
                    <a:pt x="716" y="0"/>
                  </a:lnTo>
                  <a:lnTo>
                    <a:pt x="698" y="53"/>
                  </a:lnTo>
                  <a:lnTo>
                    <a:pt x="475" y="53"/>
                  </a:lnTo>
                  <a:lnTo>
                    <a:pt x="475" y="113"/>
                  </a:lnTo>
                  <a:lnTo>
                    <a:pt x="573" y="131"/>
                  </a:lnTo>
                  <a:lnTo>
                    <a:pt x="454" y="258"/>
                  </a:lnTo>
                  <a:lnTo>
                    <a:pt x="318" y="178"/>
                  </a:lnTo>
                  <a:lnTo>
                    <a:pt x="211" y="193"/>
                  </a:lnTo>
                  <a:lnTo>
                    <a:pt x="270" y="238"/>
                  </a:lnTo>
                  <a:lnTo>
                    <a:pt x="208" y="386"/>
                  </a:lnTo>
                  <a:lnTo>
                    <a:pt x="211" y="517"/>
                  </a:lnTo>
                  <a:lnTo>
                    <a:pt x="137" y="517"/>
                  </a:lnTo>
                  <a:lnTo>
                    <a:pt x="0" y="665"/>
                  </a:lnTo>
                  <a:lnTo>
                    <a:pt x="9" y="754"/>
                  </a:lnTo>
                  <a:lnTo>
                    <a:pt x="62" y="742"/>
                  </a:lnTo>
                  <a:lnTo>
                    <a:pt x="104" y="792"/>
                  </a:lnTo>
                  <a:lnTo>
                    <a:pt x="172" y="786"/>
                  </a:lnTo>
                  <a:lnTo>
                    <a:pt x="184" y="846"/>
                  </a:lnTo>
                  <a:lnTo>
                    <a:pt x="363" y="831"/>
                  </a:lnTo>
                  <a:lnTo>
                    <a:pt x="392" y="772"/>
                  </a:lnTo>
                  <a:lnTo>
                    <a:pt x="454" y="792"/>
                  </a:lnTo>
                  <a:lnTo>
                    <a:pt x="439" y="819"/>
                  </a:lnTo>
                  <a:lnTo>
                    <a:pt x="624" y="991"/>
                  </a:lnTo>
                  <a:lnTo>
                    <a:pt x="650" y="976"/>
                  </a:lnTo>
                  <a:lnTo>
                    <a:pt x="784" y="1122"/>
                  </a:lnTo>
                  <a:lnTo>
                    <a:pt x="825" y="1122"/>
                  </a:lnTo>
                  <a:lnTo>
                    <a:pt x="873" y="1210"/>
                  </a:lnTo>
                  <a:lnTo>
                    <a:pt x="873" y="1428"/>
                  </a:lnTo>
                  <a:lnTo>
                    <a:pt x="965" y="1436"/>
                  </a:lnTo>
                  <a:lnTo>
                    <a:pt x="965" y="1534"/>
                  </a:lnTo>
                  <a:lnTo>
                    <a:pt x="1007" y="1582"/>
                  </a:lnTo>
                  <a:lnTo>
                    <a:pt x="1015" y="1620"/>
                  </a:lnTo>
                  <a:lnTo>
                    <a:pt x="1051" y="1634"/>
                  </a:lnTo>
                  <a:lnTo>
                    <a:pt x="1049" y="1652"/>
                  </a:lnTo>
                  <a:lnTo>
                    <a:pt x="1051" y="1686"/>
                  </a:lnTo>
                  <a:lnTo>
                    <a:pt x="1042" y="1698"/>
                  </a:lnTo>
                  <a:lnTo>
                    <a:pt x="944" y="1760"/>
                  </a:lnTo>
                  <a:lnTo>
                    <a:pt x="891" y="1818"/>
                  </a:lnTo>
                  <a:lnTo>
                    <a:pt x="1045" y="1934"/>
                  </a:lnTo>
                  <a:lnTo>
                    <a:pt x="1116" y="1994"/>
                  </a:lnTo>
                  <a:lnTo>
                    <a:pt x="1108" y="2045"/>
                  </a:lnTo>
                  <a:lnTo>
                    <a:pt x="1164" y="1986"/>
                  </a:lnTo>
                  <a:lnTo>
                    <a:pt x="1179" y="1976"/>
                  </a:lnTo>
                  <a:lnTo>
                    <a:pt x="1179" y="1938"/>
                  </a:lnTo>
                  <a:lnTo>
                    <a:pt x="1268" y="1846"/>
                  </a:lnTo>
                  <a:lnTo>
                    <a:pt x="1295" y="1804"/>
                  </a:lnTo>
                  <a:lnTo>
                    <a:pt x="1331" y="1766"/>
                  </a:lnTo>
                  <a:lnTo>
                    <a:pt x="1331" y="1652"/>
                  </a:lnTo>
                  <a:lnTo>
                    <a:pt x="1331" y="1614"/>
                  </a:lnTo>
                  <a:lnTo>
                    <a:pt x="1343" y="1620"/>
                  </a:lnTo>
                  <a:lnTo>
                    <a:pt x="1485" y="1532"/>
                  </a:lnTo>
                  <a:lnTo>
                    <a:pt x="1637" y="1520"/>
                  </a:lnTo>
                  <a:lnTo>
                    <a:pt x="1799" y="1362"/>
                  </a:lnTo>
                  <a:lnTo>
                    <a:pt x="1803" y="1296"/>
                  </a:lnTo>
                  <a:lnTo>
                    <a:pt x="1823" y="1270"/>
                  </a:lnTo>
                  <a:lnTo>
                    <a:pt x="1853" y="1122"/>
                  </a:lnTo>
                  <a:lnTo>
                    <a:pt x="1897" y="1088"/>
                  </a:lnTo>
                  <a:lnTo>
                    <a:pt x="1903" y="952"/>
                  </a:lnTo>
                  <a:lnTo>
                    <a:pt x="2106" y="754"/>
                  </a:lnTo>
                  <a:lnTo>
                    <a:pt x="2099" y="564"/>
                  </a:lnTo>
                  <a:lnTo>
                    <a:pt x="2001" y="549"/>
                  </a:lnTo>
                  <a:lnTo>
                    <a:pt x="1827" y="394"/>
                  </a:lnTo>
                  <a:lnTo>
                    <a:pt x="1587" y="394"/>
                  </a:lnTo>
                  <a:lnTo>
                    <a:pt x="1543" y="359"/>
                  </a:lnTo>
                  <a:lnTo>
                    <a:pt x="1475" y="344"/>
                  </a:lnTo>
                  <a:lnTo>
                    <a:pt x="1437" y="306"/>
                  </a:lnTo>
                  <a:lnTo>
                    <a:pt x="1387" y="291"/>
                  </a:lnTo>
                  <a:lnTo>
                    <a:pt x="1324" y="350"/>
                  </a:lnTo>
                  <a:lnTo>
                    <a:pt x="1253" y="344"/>
                  </a:lnTo>
                  <a:lnTo>
                    <a:pt x="1223" y="297"/>
                  </a:lnTo>
                  <a:lnTo>
                    <a:pt x="1291" y="152"/>
                  </a:lnTo>
                  <a:lnTo>
                    <a:pt x="1235" y="98"/>
                  </a:lnTo>
                  <a:lnTo>
                    <a:pt x="1238" y="33"/>
                  </a:lnTo>
                  <a:lnTo>
                    <a:pt x="1229" y="27"/>
                  </a:lnTo>
                </a:path>
              </a:pathLst>
            </a:custGeom>
            <a:solidFill>
              <a:srgbClr val="00AE0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33" name="Freeform 8"/>
            <p:cNvSpPr>
              <a:spLocks/>
            </p:cNvSpPr>
            <p:nvPr/>
          </p:nvSpPr>
          <p:spPr bwMode="auto">
            <a:xfrm>
              <a:off x="2106" y="449"/>
              <a:ext cx="127" cy="88"/>
            </a:xfrm>
            <a:custGeom>
              <a:avLst/>
              <a:gdLst>
                <a:gd name="T0" fmla="*/ 126 w 127"/>
                <a:gd name="T1" fmla="*/ 31 h 88"/>
                <a:gd name="T2" fmla="*/ 83 w 127"/>
                <a:gd name="T3" fmla="*/ 0 h 88"/>
                <a:gd name="T4" fmla="*/ 0 w 127"/>
                <a:gd name="T5" fmla="*/ 42 h 88"/>
                <a:gd name="T6" fmla="*/ 8 w 127"/>
                <a:gd name="T7" fmla="*/ 50 h 88"/>
                <a:gd name="T8" fmla="*/ 12 w 127"/>
                <a:gd name="T9" fmla="*/ 72 h 88"/>
                <a:gd name="T10" fmla="*/ 28 w 127"/>
                <a:gd name="T11" fmla="*/ 87 h 88"/>
                <a:gd name="T12" fmla="*/ 126 w 127"/>
                <a:gd name="T13" fmla="*/ 31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7"/>
                <a:gd name="T22" fmla="*/ 0 h 88"/>
                <a:gd name="T23" fmla="*/ 127 w 127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7" h="88">
                  <a:moveTo>
                    <a:pt x="126" y="31"/>
                  </a:moveTo>
                  <a:lnTo>
                    <a:pt x="83" y="0"/>
                  </a:lnTo>
                  <a:lnTo>
                    <a:pt x="0" y="42"/>
                  </a:lnTo>
                  <a:lnTo>
                    <a:pt x="8" y="50"/>
                  </a:lnTo>
                  <a:lnTo>
                    <a:pt x="12" y="72"/>
                  </a:lnTo>
                  <a:lnTo>
                    <a:pt x="28" y="87"/>
                  </a:lnTo>
                  <a:lnTo>
                    <a:pt x="126" y="31"/>
                  </a:lnTo>
                </a:path>
              </a:pathLst>
            </a:custGeom>
            <a:solidFill>
              <a:srgbClr val="00AE0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34" name="Freeform 9"/>
            <p:cNvSpPr>
              <a:spLocks/>
            </p:cNvSpPr>
            <p:nvPr/>
          </p:nvSpPr>
          <p:spPr bwMode="auto">
            <a:xfrm>
              <a:off x="2106" y="449"/>
              <a:ext cx="133" cy="93"/>
            </a:xfrm>
            <a:custGeom>
              <a:avLst/>
              <a:gdLst>
                <a:gd name="T0" fmla="*/ 132 w 133"/>
                <a:gd name="T1" fmla="*/ 33 h 93"/>
                <a:gd name="T2" fmla="*/ 86 w 133"/>
                <a:gd name="T3" fmla="*/ 0 h 93"/>
                <a:gd name="T4" fmla="*/ 0 w 133"/>
                <a:gd name="T5" fmla="*/ 45 h 93"/>
                <a:gd name="T6" fmla="*/ 9 w 133"/>
                <a:gd name="T7" fmla="*/ 53 h 93"/>
                <a:gd name="T8" fmla="*/ 12 w 133"/>
                <a:gd name="T9" fmla="*/ 77 h 93"/>
                <a:gd name="T10" fmla="*/ 29 w 133"/>
                <a:gd name="T11" fmla="*/ 92 h 93"/>
                <a:gd name="T12" fmla="*/ 132 w 133"/>
                <a:gd name="T13" fmla="*/ 33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93"/>
                <a:gd name="T23" fmla="*/ 133 w 133"/>
                <a:gd name="T24" fmla="*/ 93 h 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93">
                  <a:moveTo>
                    <a:pt x="132" y="33"/>
                  </a:moveTo>
                  <a:lnTo>
                    <a:pt x="86" y="0"/>
                  </a:lnTo>
                  <a:lnTo>
                    <a:pt x="0" y="45"/>
                  </a:lnTo>
                  <a:lnTo>
                    <a:pt x="9" y="53"/>
                  </a:lnTo>
                  <a:lnTo>
                    <a:pt x="12" y="77"/>
                  </a:lnTo>
                  <a:lnTo>
                    <a:pt x="29" y="92"/>
                  </a:lnTo>
                  <a:lnTo>
                    <a:pt x="132" y="3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35" name="Freeform 10"/>
            <p:cNvSpPr>
              <a:spLocks/>
            </p:cNvSpPr>
            <p:nvPr/>
          </p:nvSpPr>
          <p:spPr bwMode="auto">
            <a:xfrm>
              <a:off x="2212" y="1914"/>
              <a:ext cx="17" cy="29"/>
            </a:xfrm>
            <a:custGeom>
              <a:avLst/>
              <a:gdLst>
                <a:gd name="T0" fmla="*/ 2 w 17"/>
                <a:gd name="T1" fmla="*/ 28 h 29"/>
                <a:gd name="T2" fmla="*/ 4 w 17"/>
                <a:gd name="T3" fmla="*/ 25 h 29"/>
                <a:gd name="T4" fmla="*/ 6 w 17"/>
                <a:gd name="T5" fmla="*/ 25 h 29"/>
                <a:gd name="T6" fmla="*/ 8 w 17"/>
                <a:gd name="T7" fmla="*/ 24 h 29"/>
                <a:gd name="T8" fmla="*/ 8 w 17"/>
                <a:gd name="T9" fmla="*/ 22 h 29"/>
                <a:gd name="T10" fmla="*/ 8 w 17"/>
                <a:gd name="T11" fmla="*/ 20 h 29"/>
                <a:gd name="T12" fmla="*/ 8 w 17"/>
                <a:gd name="T13" fmla="*/ 18 h 29"/>
                <a:gd name="T14" fmla="*/ 12 w 17"/>
                <a:gd name="T15" fmla="*/ 15 h 29"/>
                <a:gd name="T16" fmla="*/ 16 w 17"/>
                <a:gd name="T17" fmla="*/ 7 h 29"/>
                <a:gd name="T18" fmla="*/ 16 w 17"/>
                <a:gd name="T19" fmla="*/ 5 h 29"/>
                <a:gd name="T20" fmla="*/ 16 w 17"/>
                <a:gd name="T21" fmla="*/ 4 h 29"/>
                <a:gd name="T22" fmla="*/ 16 w 17"/>
                <a:gd name="T23" fmla="*/ 2 h 29"/>
                <a:gd name="T24" fmla="*/ 14 w 17"/>
                <a:gd name="T25" fmla="*/ 2 h 29"/>
                <a:gd name="T26" fmla="*/ 10 w 17"/>
                <a:gd name="T27" fmla="*/ 0 h 29"/>
                <a:gd name="T28" fmla="*/ 8 w 17"/>
                <a:gd name="T29" fmla="*/ 1 h 29"/>
                <a:gd name="T30" fmla="*/ 6 w 17"/>
                <a:gd name="T31" fmla="*/ 3 h 29"/>
                <a:gd name="T32" fmla="*/ 6 w 17"/>
                <a:gd name="T33" fmla="*/ 4 h 29"/>
                <a:gd name="T34" fmla="*/ 6 w 17"/>
                <a:gd name="T35" fmla="*/ 6 h 29"/>
                <a:gd name="T36" fmla="*/ 4 w 17"/>
                <a:gd name="T37" fmla="*/ 9 h 29"/>
                <a:gd name="T38" fmla="*/ 2 w 17"/>
                <a:gd name="T39" fmla="*/ 12 h 29"/>
                <a:gd name="T40" fmla="*/ 2 w 17"/>
                <a:gd name="T41" fmla="*/ 16 h 29"/>
                <a:gd name="T42" fmla="*/ 2 w 17"/>
                <a:gd name="T43" fmla="*/ 19 h 29"/>
                <a:gd name="T44" fmla="*/ 0 w 17"/>
                <a:gd name="T45" fmla="*/ 22 h 29"/>
                <a:gd name="T46" fmla="*/ 0 w 17"/>
                <a:gd name="T47" fmla="*/ 25 h 29"/>
                <a:gd name="T48" fmla="*/ 2 w 17"/>
                <a:gd name="T49" fmla="*/ 28 h 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"/>
                <a:gd name="T76" fmla="*/ 0 h 29"/>
                <a:gd name="T77" fmla="*/ 17 w 17"/>
                <a:gd name="T78" fmla="*/ 29 h 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" h="29">
                  <a:moveTo>
                    <a:pt x="2" y="28"/>
                  </a:moveTo>
                  <a:lnTo>
                    <a:pt x="4" y="25"/>
                  </a:lnTo>
                  <a:lnTo>
                    <a:pt x="6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12" y="15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9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2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8"/>
                  </a:lnTo>
                </a:path>
              </a:pathLst>
            </a:custGeom>
            <a:solidFill>
              <a:srgbClr val="FC012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36" name="Freeform 11"/>
            <p:cNvSpPr>
              <a:spLocks/>
            </p:cNvSpPr>
            <p:nvPr/>
          </p:nvSpPr>
          <p:spPr bwMode="auto">
            <a:xfrm>
              <a:off x="1911" y="1812"/>
              <a:ext cx="302" cy="236"/>
            </a:xfrm>
            <a:custGeom>
              <a:avLst/>
              <a:gdLst>
                <a:gd name="T0" fmla="*/ 52 w 302"/>
                <a:gd name="T1" fmla="*/ 27 h 236"/>
                <a:gd name="T2" fmla="*/ 96 w 302"/>
                <a:gd name="T3" fmla="*/ 36 h 236"/>
                <a:gd name="T4" fmla="*/ 128 w 302"/>
                <a:gd name="T5" fmla="*/ 42 h 236"/>
                <a:gd name="T6" fmla="*/ 146 w 302"/>
                <a:gd name="T7" fmla="*/ 42 h 236"/>
                <a:gd name="T8" fmla="*/ 157 w 302"/>
                <a:gd name="T9" fmla="*/ 18 h 236"/>
                <a:gd name="T10" fmla="*/ 180 w 302"/>
                <a:gd name="T11" fmla="*/ 5 h 236"/>
                <a:gd name="T12" fmla="*/ 202 w 302"/>
                <a:gd name="T13" fmla="*/ 5 h 236"/>
                <a:gd name="T14" fmla="*/ 241 w 302"/>
                <a:gd name="T15" fmla="*/ 17 h 236"/>
                <a:gd name="T16" fmla="*/ 258 w 302"/>
                <a:gd name="T17" fmla="*/ 6 h 236"/>
                <a:gd name="T18" fmla="*/ 287 w 302"/>
                <a:gd name="T19" fmla="*/ 0 h 236"/>
                <a:gd name="T20" fmla="*/ 297 w 302"/>
                <a:gd name="T21" fmla="*/ 15 h 236"/>
                <a:gd name="T22" fmla="*/ 292 w 302"/>
                <a:gd name="T23" fmla="*/ 13 h 236"/>
                <a:gd name="T24" fmla="*/ 290 w 302"/>
                <a:gd name="T25" fmla="*/ 23 h 236"/>
                <a:gd name="T26" fmla="*/ 296 w 302"/>
                <a:gd name="T27" fmla="*/ 37 h 236"/>
                <a:gd name="T28" fmla="*/ 292 w 302"/>
                <a:gd name="T29" fmla="*/ 46 h 236"/>
                <a:gd name="T30" fmla="*/ 296 w 302"/>
                <a:gd name="T31" fmla="*/ 58 h 236"/>
                <a:gd name="T32" fmla="*/ 294 w 302"/>
                <a:gd name="T33" fmla="*/ 78 h 236"/>
                <a:gd name="T34" fmla="*/ 294 w 302"/>
                <a:gd name="T35" fmla="*/ 85 h 236"/>
                <a:gd name="T36" fmla="*/ 300 w 302"/>
                <a:gd name="T37" fmla="*/ 93 h 236"/>
                <a:gd name="T38" fmla="*/ 297 w 302"/>
                <a:gd name="T39" fmla="*/ 100 h 236"/>
                <a:gd name="T40" fmla="*/ 296 w 302"/>
                <a:gd name="T41" fmla="*/ 110 h 236"/>
                <a:gd name="T42" fmla="*/ 290 w 302"/>
                <a:gd name="T43" fmla="*/ 120 h 236"/>
                <a:gd name="T44" fmla="*/ 292 w 302"/>
                <a:gd name="T45" fmla="*/ 132 h 236"/>
                <a:gd name="T46" fmla="*/ 289 w 302"/>
                <a:gd name="T47" fmla="*/ 152 h 236"/>
                <a:gd name="T48" fmla="*/ 284 w 302"/>
                <a:gd name="T49" fmla="*/ 166 h 236"/>
                <a:gd name="T50" fmla="*/ 280 w 302"/>
                <a:gd name="T51" fmla="*/ 186 h 236"/>
                <a:gd name="T52" fmla="*/ 248 w 302"/>
                <a:gd name="T53" fmla="*/ 206 h 236"/>
                <a:gd name="T54" fmla="*/ 226 w 302"/>
                <a:gd name="T55" fmla="*/ 235 h 236"/>
                <a:gd name="T56" fmla="*/ 206 w 302"/>
                <a:gd name="T57" fmla="*/ 235 h 236"/>
                <a:gd name="T58" fmla="*/ 212 w 302"/>
                <a:gd name="T59" fmla="*/ 218 h 236"/>
                <a:gd name="T60" fmla="*/ 226 w 302"/>
                <a:gd name="T61" fmla="*/ 182 h 236"/>
                <a:gd name="T62" fmla="*/ 216 w 302"/>
                <a:gd name="T63" fmla="*/ 172 h 236"/>
                <a:gd name="T64" fmla="*/ 180 w 302"/>
                <a:gd name="T65" fmla="*/ 174 h 236"/>
                <a:gd name="T66" fmla="*/ 163 w 302"/>
                <a:gd name="T67" fmla="*/ 150 h 236"/>
                <a:gd name="T68" fmla="*/ 146 w 302"/>
                <a:gd name="T69" fmla="*/ 122 h 236"/>
                <a:gd name="T70" fmla="*/ 121 w 302"/>
                <a:gd name="T71" fmla="*/ 107 h 236"/>
                <a:gd name="T72" fmla="*/ 98 w 302"/>
                <a:gd name="T73" fmla="*/ 94 h 236"/>
                <a:gd name="T74" fmla="*/ 66 w 302"/>
                <a:gd name="T75" fmla="*/ 95 h 236"/>
                <a:gd name="T76" fmla="*/ 33 w 302"/>
                <a:gd name="T77" fmla="*/ 93 h 236"/>
                <a:gd name="T78" fmla="*/ 16 w 302"/>
                <a:gd name="T79" fmla="*/ 92 h 236"/>
                <a:gd name="T80" fmla="*/ 4 w 302"/>
                <a:gd name="T81" fmla="*/ 71 h 236"/>
                <a:gd name="T82" fmla="*/ 2 w 302"/>
                <a:gd name="T83" fmla="*/ 41 h 2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2"/>
                <a:gd name="T127" fmla="*/ 0 h 236"/>
                <a:gd name="T128" fmla="*/ 302 w 302"/>
                <a:gd name="T129" fmla="*/ 236 h 2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2" h="236">
                  <a:moveTo>
                    <a:pt x="8" y="26"/>
                  </a:moveTo>
                  <a:lnTo>
                    <a:pt x="52" y="27"/>
                  </a:lnTo>
                  <a:lnTo>
                    <a:pt x="79" y="35"/>
                  </a:lnTo>
                  <a:lnTo>
                    <a:pt x="96" y="36"/>
                  </a:lnTo>
                  <a:lnTo>
                    <a:pt x="105" y="42"/>
                  </a:lnTo>
                  <a:lnTo>
                    <a:pt x="128" y="42"/>
                  </a:lnTo>
                  <a:lnTo>
                    <a:pt x="137" y="52"/>
                  </a:lnTo>
                  <a:lnTo>
                    <a:pt x="146" y="42"/>
                  </a:lnTo>
                  <a:lnTo>
                    <a:pt x="147" y="29"/>
                  </a:lnTo>
                  <a:lnTo>
                    <a:pt x="157" y="18"/>
                  </a:lnTo>
                  <a:lnTo>
                    <a:pt x="174" y="18"/>
                  </a:lnTo>
                  <a:lnTo>
                    <a:pt x="180" y="5"/>
                  </a:lnTo>
                  <a:lnTo>
                    <a:pt x="190" y="0"/>
                  </a:lnTo>
                  <a:lnTo>
                    <a:pt x="202" y="5"/>
                  </a:lnTo>
                  <a:lnTo>
                    <a:pt x="234" y="6"/>
                  </a:lnTo>
                  <a:lnTo>
                    <a:pt x="241" y="17"/>
                  </a:lnTo>
                  <a:lnTo>
                    <a:pt x="246" y="17"/>
                  </a:lnTo>
                  <a:lnTo>
                    <a:pt x="258" y="6"/>
                  </a:lnTo>
                  <a:lnTo>
                    <a:pt x="271" y="6"/>
                  </a:lnTo>
                  <a:lnTo>
                    <a:pt x="287" y="0"/>
                  </a:lnTo>
                  <a:lnTo>
                    <a:pt x="297" y="5"/>
                  </a:lnTo>
                  <a:lnTo>
                    <a:pt x="297" y="15"/>
                  </a:lnTo>
                  <a:lnTo>
                    <a:pt x="294" y="16"/>
                  </a:lnTo>
                  <a:lnTo>
                    <a:pt x="292" y="13"/>
                  </a:lnTo>
                  <a:lnTo>
                    <a:pt x="290" y="12"/>
                  </a:lnTo>
                  <a:lnTo>
                    <a:pt x="290" y="23"/>
                  </a:lnTo>
                  <a:lnTo>
                    <a:pt x="294" y="30"/>
                  </a:lnTo>
                  <a:lnTo>
                    <a:pt x="296" y="37"/>
                  </a:lnTo>
                  <a:lnTo>
                    <a:pt x="294" y="39"/>
                  </a:lnTo>
                  <a:lnTo>
                    <a:pt x="292" y="46"/>
                  </a:lnTo>
                  <a:lnTo>
                    <a:pt x="294" y="49"/>
                  </a:lnTo>
                  <a:lnTo>
                    <a:pt x="296" y="58"/>
                  </a:lnTo>
                  <a:lnTo>
                    <a:pt x="296" y="68"/>
                  </a:lnTo>
                  <a:lnTo>
                    <a:pt x="294" y="78"/>
                  </a:lnTo>
                  <a:lnTo>
                    <a:pt x="294" y="80"/>
                  </a:lnTo>
                  <a:lnTo>
                    <a:pt x="294" y="85"/>
                  </a:lnTo>
                  <a:lnTo>
                    <a:pt x="301" y="84"/>
                  </a:lnTo>
                  <a:lnTo>
                    <a:pt x="300" y="93"/>
                  </a:lnTo>
                  <a:lnTo>
                    <a:pt x="297" y="96"/>
                  </a:lnTo>
                  <a:lnTo>
                    <a:pt x="297" y="100"/>
                  </a:lnTo>
                  <a:lnTo>
                    <a:pt x="294" y="102"/>
                  </a:lnTo>
                  <a:lnTo>
                    <a:pt x="296" y="110"/>
                  </a:lnTo>
                  <a:lnTo>
                    <a:pt x="294" y="116"/>
                  </a:lnTo>
                  <a:lnTo>
                    <a:pt x="290" y="120"/>
                  </a:lnTo>
                  <a:lnTo>
                    <a:pt x="290" y="128"/>
                  </a:lnTo>
                  <a:lnTo>
                    <a:pt x="292" y="132"/>
                  </a:lnTo>
                  <a:lnTo>
                    <a:pt x="290" y="144"/>
                  </a:lnTo>
                  <a:lnTo>
                    <a:pt x="289" y="152"/>
                  </a:lnTo>
                  <a:lnTo>
                    <a:pt x="287" y="156"/>
                  </a:lnTo>
                  <a:lnTo>
                    <a:pt x="284" y="166"/>
                  </a:lnTo>
                  <a:lnTo>
                    <a:pt x="280" y="182"/>
                  </a:lnTo>
                  <a:lnTo>
                    <a:pt x="280" y="186"/>
                  </a:lnTo>
                  <a:lnTo>
                    <a:pt x="262" y="198"/>
                  </a:lnTo>
                  <a:lnTo>
                    <a:pt x="248" y="206"/>
                  </a:lnTo>
                  <a:lnTo>
                    <a:pt x="244" y="210"/>
                  </a:lnTo>
                  <a:lnTo>
                    <a:pt x="226" y="235"/>
                  </a:lnTo>
                  <a:lnTo>
                    <a:pt x="215" y="232"/>
                  </a:lnTo>
                  <a:lnTo>
                    <a:pt x="206" y="235"/>
                  </a:lnTo>
                  <a:lnTo>
                    <a:pt x="200" y="230"/>
                  </a:lnTo>
                  <a:lnTo>
                    <a:pt x="212" y="218"/>
                  </a:lnTo>
                  <a:lnTo>
                    <a:pt x="215" y="200"/>
                  </a:lnTo>
                  <a:lnTo>
                    <a:pt x="226" y="182"/>
                  </a:lnTo>
                  <a:lnTo>
                    <a:pt x="221" y="176"/>
                  </a:lnTo>
                  <a:lnTo>
                    <a:pt x="216" y="172"/>
                  </a:lnTo>
                  <a:lnTo>
                    <a:pt x="204" y="174"/>
                  </a:lnTo>
                  <a:lnTo>
                    <a:pt x="180" y="174"/>
                  </a:lnTo>
                  <a:lnTo>
                    <a:pt x="174" y="162"/>
                  </a:lnTo>
                  <a:lnTo>
                    <a:pt x="163" y="150"/>
                  </a:lnTo>
                  <a:lnTo>
                    <a:pt x="158" y="142"/>
                  </a:lnTo>
                  <a:lnTo>
                    <a:pt x="146" y="122"/>
                  </a:lnTo>
                  <a:lnTo>
                    <a:pt x="137" y="118"/>
                  </a:lnTo>
                  <a:lnTo>
                    <a:pt x="121" y="107"/>
                  </a:lnTo>
                  <a:lnTo>
                    <a:pt x="108" y="106"/>
                  </a:lnTo>
                  <a:lnTo>
                    <a:pt x="98" y="94"/>
                  </a:lnTo>
                  <a:lnTo>
                    <a:pt x="85" y="91"/>
                  </a:lnTo>
                  <a:lnTo>
                    <a:pt x="66" y="95"/>
                  </a:lnTo>
                  <a:lnTo>
                    <a:pt x="42" y="88"/>
                  </a:lnTo>
                  <a:lnTo>
                    <a:pt x="33" y="93"/>
                  </a:lnTo>
                  <a:lnTo>
                    <a:pt x="28" y="90"/>
                  </a:lnTo>
                  <a:lnTo>
                    <a:pt x="16" y="92"/>
                  </a:lnTo>
                  <a:lnTo>
                    <a:pt x="0" y="89"/>
                  </a:lnTo>
                  <a:lnTo>
                    <a:pt x="4" y="71"/>
                  </a:lnTo>
                  <a:lnTo>
                    <a:pt x="3" y="57"/>
                  </a:lnTo>
                  <a:lnTo>
                    <a:pt x="2" y="41"/>
                  </a:lnTo>
                  <a:lnTo>
                    <a:pt x="8" y="26"/>
                  </a:lnTo>
                </a:path>
              </a:pathLst>
            </a:custGeom>
            <a:solidFill>
              <a:srgbClr val="FC012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37" name="Freeform 12"/>
            <p:cNvSpPr>
              <a:spLocks/>
            </p:cNvSpPr>
            <p:nvPr/>
          </p:nvSpPr>
          <p:spPr bwMode="auto">
            <a:xfrm>
              <a:off x="2208" y="1829"/>
              <a:ext cx="17" cy="17"/>
            </a:xfrm>
            <a:custGeom>
              <a:avLst/>
              <a:gdLst>
                <a:gd name="T0" fmla="*/ 12 w 17"/>
                <a:gd name="T1" fmla="*/ 16 h 17"/>
                <a:gd name="T2" fmla="*/ 16 w 17"/>
                <a:gd name="T3" fmla="*/ 5 h 17"/>
                <a:gd name="T4" fmla="*/ 16 w 17"/>
                <a:gd name="T5" fmla="*/ 0 h 17"/>
                <a:gd name="T6" fmla="*/ 12 w 17"/>
                <a:gd name="T7" fmla="*/ 0 h 17"/>
                <a:gd name="T8" fmla="*/ 8 w 17"/>
                <a:gd name="T9" fmla="*/ 1 h 17"/>
                <a:gd name="T10" fmla="*/ 0 w 17"/>
                <a:gd name="T11" fmla="*/ 2 h 17"/>
                <a:gd name="T12" fmla="*/ 0 w 17"/>
                <a:gd name="T13" fmla="*/ 5 h 17"/>
                <a:gd name="T14" fmla="*/ 8 w 17"/>
                <a:gd name="T15" fmla="*/ 13 h 17"/>
                <a:gd name="T16" fmla="*/ 8 w 17"/>
                <a:gd name="T17" fmla="*/ 14 h 17"/>
                <a:gd name="T18" fmla="*/ 12 w 17"/>
                <a:gd name="T19" fmla="*/ 16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2" y="16"/>
                  </a:moveTo>
                  <a:lnTo>
                    <a:pt x="16" y="5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12" y="16"/>
                  </a:lnTo>
                </a:path>
              </a:pathLst>
            </a:custGeom>
            <a:solidFill>
              <a:srgbClr val="FC012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graphicFrame>
        <p:nvGraphicFramePr>
          <p:cNvPr id="129041" name="Object 17">
            <a:hlinkClick r:id="" action="ppaction://ole?verb=0"/>
          </p:cNvPr>
          <p:cNvGraphicFramePr>
            <a:graphicFrameLocks/>
          </p:cNvGraphicFramePr>
          <p:nvPr/>
        </p:nvGraphicFramePr>
        <p:xfrm>
          <a:off x="2916238" y="3357563"/>
          <a:ext cx="3024187" cy="2160587"/>
        </p:xfrm>
        <a:graphic>
          <a:graphicData uri="http://schemas.openxmlformats.org/presentationml/2006/ole">
            <p:oleObj spid="_x0000_s1026" r:id="rId4" imgW="4419360" imgH="2896920" progId="">
              <p:embed/>
            </p:oleObj>
          </a:graphicData>
        </a:graphic>
      </p:graphicFrame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79512" y="1484784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45791" dir="3378596" algn="ctr" rotWithShape="0">
              <a:schemeClr val="tx1"/>
            </a:outerShdw>
          </a:effectLst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3600" b="1" dirty="0">
                <a:ln w="11430"/>
                <a:solidFill>
                  <a:srgbClr val="99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FISCALIZAÇÃO PELO TRIBUNAL DE CONTAS DE SANTA CATARINA 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763688" y="0"/>
            <a:ext cx="6480720" cy="877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tIns="91440">
            <a:spAutoFit/>
          </a:bodyPr>
          <a:lstStyle/>
          <a:p>
            <a:pPr algn="ctr"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pt-BR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SEMINÁRIO REGIONAL PARA NOVOS GESTORES MUNICIPAIS – 2013/2016</a:t>
            </a:r>
          </a:p>
        </p:txBody>
      </p:sp>
      <p:pic>
        <p:nvPicPr>
          <p:cNvPr id="17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ítulo 1"/>
          <p:cNvSpPr>
            <a:spLocks noGrp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endParaRPr lang="pt-BR"/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solidFill>
            <a:srgbClr val="FF0000"/>
          </a:solidFill>
        </p:spPr>
      </p:pic>
      <p:sp>
        <p:nvSpPr>
          <p:cNvPr id="32772" name="Elipse 4"/>
          <p:cNvSpPr>
            <a:spLocks noChangeArrowheads="1"/>
          </p:cNvSpPr>
          <p:nvPr/>
        </p:nvSpPr>
        <p:spPr bwMode="auto">
          <a:xfrm>
            <a:off x="2843213" y="4076700"/>
            <a:ext cx="914400" cy="9144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Elipse 5"/>
          <p:cNvSpPr>
            <a:spLocks noChangeArrowheads="1"/>
          </p:cNvSpPr>
          <p:nvPr/>
        </p:nvSpPr>
        <p:spPr bwMode="auto">
          <a:xfrm>
            <a:off x="2484438" y="3933825"/>
            <a:ext cx="914400" cy="914400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4" name="Elipse 6"/>
          <p:cNvSpPr>
            <a:spLocks noChangeArrowheads="1"/>
          </p:cNvSpPr>
          <p:nvPr/>
        </p:nvSpPr>
        <p:spPr bwMode="auto">
          <a:xfrm>
            <a:off x="1116013" y="2781300"/>
            <a:ext cx="1295400" cy="914400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971800"/>
            <a:ext cx="9144000" cy="3886200"/>
          </a:xfrm>
        </p:spPr>
        <p:txBody>
          <a:bodyPr lIns="91440" tIns="45720" rIns="91440" bIns="45720"/>
          <a:lstStyle/>
          <a:p>
            <a:pPr marL="0" indent="0" algn="just" defTabSz="914400" hangingPunct="1"/>
            <a:r>
              <a:rPr lang="pt-BR" sz="32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cada movimentação ou decisão do processo, o usuário cadastrado receberá, por e-mail e/ou através de SMS, conforme a sua prévia seleção, informações atualizadas. 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539552" y="1052736"/>
            <a:ext cx="8153400" cy="1080120"/>
          </a:xfrm>
          <a:prstGeom prst="flowChartAlternateProcess">
            <a:avLst/>
          </a:prstGeom>
          <a:solidFill>
            <a:srgbClr val="99CCFF"/>
          </a:solidFill>
          <a:ln w="19050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chilly" dir="t"/>
          </a:scene3d>
          <a:sp3d prstMaterial="matte">
            <a:bevelT w="44450" h="120650"/>
            <a:bevelB w="25400"/>
          </a:sp3d>
        </p:spPr>
        <p:txBody>
          <a:bodyPr wrap="none" anchor="ctr"/>
          <a:lstStyle/>
          <a:p>
            <a:pPr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pt-BR" sz="3200" b="1" dirty="0" err="1">
                <a:latin typeface="Arial" charset="0"/>
                <a:ea typeface="+mn-ea"/>
                <a:cs typeface="Times New Roman" pitchFamily="18" charset="0"/>
              </a:rPr>
              <a:t>Push</a:t>
            </a:r>
            <a:r>
              <a:rPr lang="pt-BR" sz="3200" b="1" dirty="0">
                <a:latin typeface="Arial" charset="0"/>
                <a:ea typeface="+mn-ea"/>
                <a:cs typeface="Times New Roman" pitchFamily="18" charset="0"/>
              </a:rPr>
              <a:t>/SMS – TCE/SC</a:t>
            </a:r>
          </a:p>
        </p:txBody>
      </p:sp>
      <p:sp>
        <p:nvSpPr>
          <p:cNvPr id="33796" name="Elipse 4"/>
          <p:cNvSpPr>
            <a:spLocks noChangeArrowheads="1"/>
          </p:cNvSpPr>
          <p:nvPr/>
        </p:nvSpPr>
        <p:spPr bwMode="auto">
          <a:xfrm>
            <a:off x="971550" y="3068638"/>
            <a:ext cx="914400" cy="9144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7" name="Elipse 7"/>
          <p:cNvSpPr>
            <a:spLocks noChangeArrowheads="1"/>
          </p:cNvSpPr>
          <p:nvPr/>
        </p:nvSpPr>
        <p:spPr bwMode="auto">
          <a:xfrm>
            <a:off x="179388" y="2636838"/>
            <a:ext cx="1584325" cy="1008062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12875"/>
            <a:ext cx="9144000" cy="5445125"/>
          </a:xfrm>
        </p:spPr>
        <p:txBody>
          <a:bodyPr lIns="91440" tIns="45720" rIns="91440" bIns="45720"/>
          <a:lstStyle/>
          <a:p>
            <a:pPr marL="0" indent="0" algn="just" defTabSz="914400" hangingPunct="1"/>
            <a:endParaRPr lang="pt-BR" sz="1800">
              <a:solidFill>
                <a:schemeClr val="tx1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35843" name="Elipse 4"/>
          <p:cNvSpPr>
            <a:spLocks noChangeArrowheads="1"/>
          </p:cNvSpPr>
          <p:nvPr/>
        </p:nvSpPr>
        <p:spPr bwMode="auto">
          <a:xfrm>
            <a:off x="971550" y="3068638"/>
            <a:ext cx="914400" cy="91440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4" name="Elipse 7"/>
          <p:cNvSpPr>
            <a:spLocks noChangeArrowheads="1"/>
          </p:cNvSpPr>
          <p:nvPr/>
        </p:nvSpPr>
        <p:spPr bwMode="auto">
          <a:xfrm>
            <a:off x="179388" y="2636838"/>
            <a:ext cx="1584325" cy="1008062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Elipse 7"/>
          <p:cNvSpPr>
            <a:spLocks noChangeArrowheads="1"/>
          </p:cNvSpPr>
          <p:nvPr/>
        </p:nvSpPr>
        <p:spPr bwMode="auto">
          <a:xfrm>
            <a:off x="2555875" y="1484313"/>
            <a:ext cx="1152525" cy="792162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Elipse 2"/>
          <p:cNvSpPr>
            <a:spLocks noChangeArrowheads="1"/>
          </p:cNvSpPr>
          <p:nvPr/>
        </p:nvSpPr>
        <p:spPr bwMode="auto">
          <a:xfrm>
            <a:off x="3851275" y="3716338"/>
            <a:ext cx="1152525" cy="433387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Elipse 3"/>
          <p:cNvSpPr>
            <a:spLocks noChangeArrowheads="1"/>
          </p:cNvSpPr>
          <p:nvPr/>
        </p:nvSpPr>
        <p:spPr bwMode="auto">
          <a:xfrm>
            <a:off x="2484438" y="4076700"/>
            <a:ext cx="1727200" cy="576263"/>
          </a:xfrm>
          <a:prstGeom prst="ellipse">
            <a:avLst/>
          </a:prstGeom>
          <a:noFill/>
          <a:ln w="508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ítulo 1"/>
          <p:cNvSpPr>
            <a:spLocks noGrp="1"/>
          </p:cNvSpPr>
          <p:nvPr>
            <p:ph type="ctrTitle" idx="4294967295"/>
          </p:nvPr>
        </p:nvSpPr>
        <p:spPr>
          <a:xfrm>
            <a:off x="685800" y="2819400"/>
            <a:ext cx="7772400" cy="1066800"/>
          </a:xfrm>
        </p:spPr>
        <p:txBody>
          <a:bodyPr lIns="91440" tIns="45720" rIns="91440" bIns="45720"/>
          <a:lstStyle/>
          <a:p>
            <a:pPr algn="ctr"/>
            <a:r>
              <a:rPr lang="pt-BR"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Pesquisa de Prejulgados do Tribunal de Contas</a:t>
            </a: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5867400" y="1600200"/>
            <a:ext cx="990600" cy="838200"/>
          </a:xfrm>
          <a:prstGeom prst="ellipse">
            <a:avLst/>
          </a:prstGeom>
          <a:noFill/>
          <a:ln w="666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40966" name="Oval 6"/>
          <p:cNvSpPr>
            <a:spLocks noChangeArrowheads="1"/>
          </p:cNvSpPr>
          <p:nvPr/>
        </p:nvSpPr>
        <p:spPr bwMode="auto">
          <a:xfrm>
            <a:off x="1752600" y="3581400"/>
            <a:ext cx="4191000" cy="1143000"/>
          </a:xfrm>
          <a:prstGeom prst="ellipse">
            <a:avLst/>
          </a:prstGeom>
          <a:noFill/>
          <a:ln w="666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ítulo 1"/>
          <p:cNvSpPr>
            <a:spLocks noGrp="1"/>
          </p:cNvSpPr>
          <p:nvPr>
            <p:ph type="ctrTitle" idx="4294967295"/>
          </p:nvPr>
        </p:nvSpPr>
        <p:spPr>
          <a:xfrm>
            <a:off x="685800" y="2743200"/>
            <a:ext cx="7772400" cy="1470025"/>
          </a:xfrm>
        </p:spPr>
        <p:txBody>
          <a:bodyPr lIns="91440" tIns="45720" rIns="91440" bIns="45720"/>
          <a:lstStyle/>
          <a:p>
            <a:pPr algn="ctr"/>
            <a: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Consultando decisões pela Internet</a:t>
            </a: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ítulo 1"/>
          <p:cNvSpPr>
            <a:spLocks noGrp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endParaRPr lang="pt-BR"/>
          </a:p>
        </p:txBody>
      </p:sp>
      <p:pic>
        <p:nvPicPr>
          <p:cNvPr id="43011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3012" name="Seta para a direita 4"/>
          <p:cNvSpPr>
            <a:spLocks noChangeArrowheads="1"/>
          </p:cNvSpPr>
          <p:nvPr/>
        </p:nvSpPr>
        <p:spPr bwMode="auto">
          <a:xfrm rot="3053727">
            <a:off x="4001294" y="858044"/>
            <a:ext cx="1770063" cy="485775"/>
          </a:xfrm>
          <a:prstGeom prst="rightArrow">
            <a:avLst>
              <a:gd name="adj1" fmla="val 50000"/>
              <a:gd name="adj2" fmla="val 49866"/>
            </a:avLst>
          </a:prstGeom>
          <a:solidFill>
            <a:srgbClr val="FF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ítulo 1"/>
          <p:cNvSpPr>
            <a:spLocks noGrp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endParaRPr lang="pt-BR"/>
          </a:p>
        </p:txBody>
      </p:sp>
      <p:pic>
        <p:nvPicPr>
          <p:cNvPr id="4403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4036" name="Seta para a direita 4"/>
          <p:cNvSpPr>
            <a:spLocks noChangeArrowheads="1"/>
          </p:cNvSpPr>
          <p:nvPr/>
        </p:nvSpPr>
        <p:spPr bwMode="auto">
          <a:xfrm rot="-7824994">
            <a:off x="2644776" y="4378325"/>
            <a:ext cx="1770062" cy="484187"/>
          </a:xfrm>
          <a:prstGeom prst="rightArrow">
            <a:avLst>
              <a:gd name="adj1" fmla="val 50000"/>
              <a:gd name="adj2" fmla="val 50029"/>
            </a:avLst>
          </a:prstGeom>
          <a:solidFill>
            <a:srgbClr val="FF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marL="609600" indent="-6096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04800" y="908720"/>
            <a:ext cx="6705600" cy="5568280"/>
            <a:chOff x="868" y="202"/>
            <a:chExt cx="2107" cy="2046"/>
          </a:xfrm>
        </p:grpSpPr>
        <p:sp>
          <p:nvSpPr>
            <p:cNvPr id="16" name="Freeform 3"/>
            <p:cNvSpPr>
              <a:spLocks/>
            </p:cNvSpPr>
            <p:nvPr/>
          </p:nvSpPr>
          <p:spPr bwMode="auto">
            <a:xfrm>
              <a:off x="868" y="202"/>
              <a:ext cx="2107" cy="2046"/>
            </a:xfrm>
            <a:custGeom>
              <a:avLst/>
              <a:gdLst>
                <a:gd name="T0" fmla="*/ 1179 w 2107"/>
                <a:gd name="T1" fmla="*/ 160 h 2046"/>
                <a:gd name="T2" fmla="*/ 923 w 2107"/>
                <a:gd name="T3" fmla="*/ 154 h 2046"/>
                <a:gd name="T4" fmla="*/ 716 w 2107"/>
                <a:gd name="T5" fmla="*/ 0 h 2046"/>
                <a:gd name="T6" fmla="*/ 475 w 2107"/>
                <a:gd name="T7" fmla="*/ 53 h 2046"/>
                <a:gd name="T8" fmla="*/ 573 w 2107"/>
                <a:gd name="T9" fmla="*/ 131 h 2046"/>
                <a:gd name="T10" fmla="*/ 318 w 2107"/>
                <a:gd name="T11" fmla="*/ 178 h 2046"/>
                <a:gd name="T12" fmla="*/ 270 w 2107"/>
                <a:gd name="T13" fmla="*/ 238 h 2046"/>
                <a:gd name="T14" fmla="*/ 211 w 2107"/>
                <a:gd name="T15" fmla="*/ 517 h 2046"/>
                <a:gd name="T16" fmla="*/ 0 w 2107"/>
                <a:gd name="T17" fmla="*/ 665 h 2046"/>
                <a:gd name="T18" fmla="*/ 62 w 2107"/>
                <a:gd name="T19" fmla="*/ 742 h 2046"/>
                <a:gd name="T20" fmla="*/ 172 w 2107"/>
                <a:gd name="T21" fmla="*/ 786 h 2046"/>
                <a:gd name="T22" fmla="*/ 363 w 2107"/>
                <a:gd name="T23" fmla="*/ 831 h 2046"/>
                <a:gd name="T24" fmla="*/ 454 w 2107"/>
                <a:gd name="T25" fmla="*/ 792 h 2046"/>
                <a:gd name="T26" fmla="*/ 624 w 2107"/>
                <a:gd name="T27" fmla="*/ 991 h 2046"/>
                <a:gd name="T28" fmla="*/ 784 w 2107"/>
                <a:gd name="T29" fmla="*/ 1122 h 2046"/>
                <a:gd name="T30" fmla="*/ 873 w 2107"/>
                <a:gd name="T31" fmla="*/ 1210 h 2046"/>
                <a:gd name="T32" fmla="*/ 965 w 2107"/>
                <a:gd name="T33" fmla="*/ 1436 h 2046"/>
                <a:gd name="T34" fmla="*/ 1007 w 2107"/>
                <a:gd name="T35" fmla="*/ 1582 h 2046"/>
                <a:gd name="T36" fmla="*/ 1051 w 2107"/>
                <a:gd name="T37" fmla="*/ 1634 h 2046"/>
                <a:gd name="T38" fmla="*/ 1051 w 2107"/>
                <a:gd name="T39" fmla="*/ 1686 h 2046"/>
                <a:gd name="T40" fmla="*/ 944 w 2107"/>
                <a:gd name="T41" fmla="*/ 1760 h 2046"/>
                <a:gd name="T42" fmla="*/ 1045 w 2107"/>
                <a:gd name="T43" fmla="*/ 1934 h 2046"/>
                <a:gd name="T44" fmla="*/ 1108 w 2107"/>
                <a:gd name="T45" fmla="*/ 2045 h 2046"/>
                <a:gd name="T46" fmla="*/ 1179 w 2107"/>
                <a:gd name="T47" fmla="*/ 1976 h 2046"/>
                <a:gd name="T48" fmla="*/ 1268 w 2107"/>
                <a:gd name="T49" fmla="*/ 1846 h 2046"/>
                <a:gd name="T50" fmla="*/ 1331 w 2107"/>
                <a:gd name="T51" fmla="*/ 1766 h 2046"/>
                <a:gd name="T52" fmla="*/ 1331 w 2107"/>
                <a:gd name="T53" fmla="*/ 1614 h 2046"/>
                <a:gd name="T54" fmla="*/ 1485 w 2107"/>
                <a:gd name="T55" fmla="*/ 1532 h 2046"/>
                <a:gd name="T56" fmla="*/ 1799 w 2107"/>
                <a:gd name="T57" fmla="*/ 1362 h 2046"/>
                <a:gd name="T58" fmla="*/ 1823 w 2107"/>
                <a:gd name="T59" fmla="*/ 1270 h 2046"/>
                <a:gd name="T60" fmla="*/ 1897 w 2107"/>
                <a:gd name="T61" fmla="*/ 1088 h 2046"/>
                <a:gd name="T62" fmla="*/ 2106 w 2107"/>
                <a:gd name="T63" fmla="*/ 754 h 2046"/>
                <a:gd name="T64" fmla="*/ 2001 w 2107"/>
                <a:gd name="T65" fmla="*/ 549 h 2046"/>
                <a:gd name="T66" fmla="*/ 1587 w 2107"/>
                <a:gd name="T67" fmla="*/ 394 h 2046"/>
                <a:gd name="T68" fmla="*/ 1475 w 2107"/>
                <a:gd name="T69" fmla="*/ 344 h 2046"/>
                <a:gd name="T70" fmla="*/ 1387 w 2107"/>
                <a:gd name="T71" fmla="*/ 291 h 2046"/>
                <a:gd name="T72" fmla="*/ 1253 w 2107"/>
                <a:gd name="T73" fmla="*/ 344 h 2046"/>
                <a:gd name="T74" fmla="*/ 1291 w 2107"/>
                <a:gd name="T75" fmla="*/ 152 h 2046"/>
                <a:gd name="T76" fmla="*/ 1238 w 2107"/>
                <a:gd name="T77" fmla="*/ 33 h 20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107"/>
                <a:gd name="T118" fmla="*/ 0 h 2046"/>
                <a:gd name="T119" fmla="*/ 2107 w 2107"/>
                <a:gd name="T120" fmla="*/ 2046 h 204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107" h="2046">
                  <a:moveTo>
                    <a:pt x="1229" y="27"/>
                  </a:moveTo>
                  <a:lnTo>
                    <a:pt x="1179" y="160"/>
                  </a:lnTo>
                  <a:lnTo>
                    <a:pt x="1071" y="146"/>
                  </a:lnTo>
                  <a:lnTo>
                    <a:pt x="923" y="154"/>
                  </a:lnTo>
                  <a:lnTo>
                    <a:pt x="754" y="228"/>
                  </a:lnTo>
                  <a:lnTo>
                    <a:pt x="716" y="0"/>
                  </a:lnTo>
                  <a:lnTo>
                    <a:pt x="698" y="53"/>
                  </a:lnTo>
                  <a:lnTo>
                    <a:pt x="475" y="53"/>
                  </a:lnTo>
                  <a:lnTo>
                    <a:pt x="475" y="113"/>
                  </a:lnTo>
                  <a:lnTo>
                    <a:pt x="573" y="131"/>
                  </a:lnTo>
                  <a:lnTo>
                    <a:pt x="454" y="258"/>
                  </a:lnTo>
                  <a:lnTo>
                    <a:pt x="318" y="178"/>
                  </a:lnTo>
                  <a:lnTo>
                    <a:pt x="211" y="193"/>
                  </a:lnTo>
                  <a:lnTo>
                    <a:pt x="270" y="238"/>
                  </a:lnTo>
                  <a:lnTo>
                    <a:pt x="208" y="386"/>
                  </a:lnTo>
                  <a:lnTo>
                    <a:pt x="211" y="517"/>
                  </a:lnTo>
                  <a:lnTo>
                    <a:pt x="137" y="517"/>
                  </a:lnTo>
                  <a:lnTo>
                    <a:pt x="0" y="665"/>
                  </a:lnTo>
                  <a:lnTo>
                    <a:pt x="9" y="754"/>
                  </a:lnTo>
                  <a:lnTo>
                    <a:pt x="62" y="742"/>
                  </a:lnTo>
                  <a:lnTo>
                    <a:pt x="104" y="792"/>
                  </a:lnTo>
                  <a:lnTo>
                    <a:pt x="172" y="786"/>
                  </a:lnTo>
                  <a:lnTo>
                    <a:pt x="184" y="846"/>
                  </a:lnTo>
                  <a:lnTo>
                    <a:pt x="363" y="831"/>
                  </a:lnTo>
                  <a:lnTo>
                    <a:pt x="392" y="772"/>
                  </a:lnTo>
                  <a:lnTo>
                    <a:pt x="454" y="792"/>
                  </a:lnTo>
                  <a:lnTo>
                    <a:pt x="439" y="819"/>
                  </a:lnTo>
                  <a:lnTo>
                    <a:pt x="624" y="991"/>
                  </a:lnTo>
                  <a:lnTo>
                    <a:pt x="650" y="976"/>
                  </a:lnTo>
                  <a:lnTo>
                    <a:pt x="784" y="1122"/>
                  </a:lnTo>
                  <a:lnTo>
                    <a:pt x="825" y="1122"/>
                  </a:lnTo>
                  <a:lnTo>
                    <a:pt x="873" y="1210"/>
                  </a:lnTo>
                  <a:lnTo>
                    <a:pt x="873" y="1428"/>
                  </a:lnTo>
                  <a:lnTo>
                    <a:pt x="965" y="1436"/>
                  </a:lnTo>
                  <a:lnTo>
                    <a:pt x="965" y="1534"/>
                  </a:lnTo>
                  <a:lnTo>
                    <a:pt x="1007" y="1582"/>
                  </a:lnTo>
                  <a:lnTo>
                    <a:pt x="1015" y="1620"/>
                  </a:lnTo>
                  <a:lnTo>
                    <a:pt x="1051" y="1634"/>
                  </a:lnTo>
                  <a:lnTo>
                    <a:pt x="1049" y="1652"/>
                  </a:lnTo>
                  <a:lnTo>
                    <a:pt x="1051" y="1686"/>
                  </a:lnTo>
                  <a:lnTo>
                    <a:pt x="1042" y="1698"/>
                  </a:lnTo>
                  <a:lnTo>
                    <a:pt x="944" y="1760"/>
                  </a:lnTo>
                  <a:lnTo>
                    <a:pt x="891" y="1818"/>
                  </a:lnTo>
                  <a:lnTo>
                    <a:pt x="1045" y="1934"/>
                  </a:lnTo>
                  <a:lnTo>
                    <a:pt x="1116" y="1994"/>
                  </a:lnTo>
                  <a:lnTo>
                    <a:pt x="1108" y="2045"/>
                  </a:lnTo>
                  <a:lnTo>
                    <a:pt x="1164" y="1986"/>
                  </a:lnTo>
                  <a:lnTo>
                    <a:pt x="1179" y="1976"/>
                  </a:lnTo>
                  <a:lnTo>
                    <a:pt x="1179" y="1938"/>
                  </a:lnTo>
                  <a:lnTo>
                    <a:pt x="1268" y="1846"/>
                  </a:lnTo>
                  <a:lnTo>
                    <a:pt x="1295" y="1804"/>
                  </a:lnTo>
                  <a:lnTo>
                    <a:pt x="1331" y="1766"/>
                  </a:lnTo>
                  <a:lnTo>
                    <a:pt x="1331" y="1652"/>
                  </a:lnTo>
                  <a:lnTo>
                    <a:pt x="1331" y="1614"/>
                  </a:lnTo>
                  <a:lnTo>
                    <a:pt x="1343" y="1620"/>
                  </a:lnTo>
                  <a:lnTo>
                    <a:pt x="1485" y="1532"/>
                  </a:lnTo>
                  <a:lnTo>
                    <a:pt x="1637" y="1520"/>
                  </a:lnTo>
                  <a:lnTo>
                    <a:pt x="1799" y="1362"/>
                  </a:lnTo>
                  <a:lnTo>
                    <a:pt x="1803" y="1296"/>
                  </a:lnTo>
                  <a:lnTo>
                    <a:pt x="1823" y="1270"/>
                  </a:lnTo>
                  <a:lnTo>
                    <a:pt x="1853" y="1122"/>
                  </a:lnTo>
                  <a:lnTo>
                    <a:pt x="1897" y="1088"/>
                  </a:lnTo>
                  <a:lnTo>
                    <a:pt x="1903" y="952"/>
                  </a:lnTo>
                  <a:lnTo>
                    <a:pt x="2106" y="754"/>
                  </a:lnTo>
                  <a:lnTo>
                    <a:pt x="2099" y="564"/>
                  </a:lnTo>
                  <a:lnTo>
                    <a:pt x="2001" y="549"/>
                  </a:lnTo>
                  <a:lnTo>
                    <a:pt x="1827" y="394"/>
                  </a:lnTo>
                  <a:lnTo>
                    <a:pt x="1587" y="394"/>
                  </a:lnTo>
                  <a:lnTo>
                    <a:pt x="1543" y="359"/>
                  </a:lnTo>
                  <a:lnTo>
                    <a:pt x="1475" y="344"/>
                  </a:lnTo>
                  <a:lnTo>
                    <a:pt x="1437" y="306"/>
                  </a:lnTo>
                  <a:lnTo>
                    <a:pt x="1387" y="291"/>
                  </a:lnTo>
                  <a:lnTo>
                    <a:pt x="1324" y="350"/>
                  </a:lnTo>
                  <a:lnTo>
                    <a:pt x="1253" y="344"/>
                  </a:lnTo>
                  <a:lnTo>
                    <a:pt x="1223" y="297"/>
                  </a:lnTo>
                  <a:lnTo>
                    <a:pt x="1291" y="152"/>
                  </a:lnTo>
                  <a:lnTo>
                    <a:pt x="1235" y="98"/>
                  </a:lnTo>
                  <a:lnTo>
                    <a:pt x="1238" y="33"/>
                  </a:lnTo>
                  <a:lnTo>
                    <a:pt x="1229" y="27"/>
                  </a:lnTo>
                </a:path>
              </a:pathLst>
            </a:custGeom>
            <a:solidFill>
              <a:srgbClr val="00AE0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Freeform 4"/>
            <p:cNvSpPr>
              <a:spLocks/>
            </p:cNvSpPr>
            <p:nvPr/>
          </p:nvSpPr>
          <p:spPr bwMode="auto">
            <a:xfrm>
              <a:off x="2106" y="449"/>
              <a:ext cx="127" cy="88"/>
            </a:xfrm>
            <a:custGeom>
              <a:avLst/>
              <a:gdLst>
                <a:gd name="T0" fmla="*/ 126 w 127"/>
                <a:gd name="T1" fmla="*/ 31 h 88"/>
                <a:gd name="T2" fmla="*/ 83 w 127"/>
                <a:gd name="T3" fmla="*/ 0 h 88"/>
                <a:gd name="T4" fmla="*/ 0 w 127"/>
                <a:gd name="T5" fmla="*/ 42 h 88"/>
                <a:gd name="T6" fmla="*/ 8 w 127"/>
                <a:gd name="T7" fmla="*/ 50 h 88"/>
                <a:gd name="T8" fmla="*/ 12 w 127"/>
                <a:gd name="T9" fmla="*/ 72 h 88"/>
                <a:gd name="T10" fmla="*/ 28 w 127"/>
                <a:gd name="T11" fmla="*/ 87 h 88"/>
                <a:gd name="T12" fmla="*/ 126 w 127"/>
                <a:gd name="T13" fmla="*/ 31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7"/>
                <a:gd name="T22" fmla="*/ 0 h 88"/>
                <a:gd name="T23" fmla="*/ 127 w 127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7" h="88">
                  <a:moveTo>
                    <a:pt x="126" y="31"/>
                  </a:moveTo>
                  <a:lnTo>
                    <a:pt x="83" y="0"/>
                  </a:lnTo>
                  <a:lnTo>
                    <a:pt x="0" y="42"/>
                  </a:lnTo>
                  <a:lnTo>
                    <a:pt x="8" y="50"/>
                  </a:lnTo>
                  <a:lnTo>
                    <a:pt x="12" y="72"/>
                  </a:lnTo>
                  <a:lnTo>
                    <a:pt x="28" y="87"/>
                  </a:lnTo>
                  <a:lnTo>
                    <a:pt x="126" y="31"/>
                  </a:lnTo>
                </a:path>
              </a:pathLst>
            </a:custGeom>
            <a:solidFill>
              <a:srgbClr val="00AE00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106" y="449"/>
              <a:ext cx="133" cy="93"/>
            </a:xfrm>
            <a:custGeom>
              <a:avLst/>
              <a:gdLst>
                <a:gd name="T0" fmla="*/ 132 w 133"/>
                <a:gd name="T1" fmla="*/ 33 h 93"/>
                <a:gd name="T2" fmla="*/ 86 w 133"/>
                <a:gd name="T3" fmla="*/ 0 h 93"/>
                <a:gd name="T4" fmla="*/ 0 w 133"/>
                <a:gd name="T5" fmla="*/ 45 h 93"/>
                <a:gd name="T6" fmla="*/ 9 w 133"/>
                <a:gd name="T7" fmla="*/ 53 h 93"/>
                <a:gd name="T8" fmla="*/ 12 w 133"/>
                <a:gd name="T9" fmla="*/ 77 h 93"/>
                <a:gd name="T10" fmla="*/ 29 w 133"/>
                <a:gd name="T11" fmla="*/ 92 h 93"/>
                <a:gd name="T12" fmla="*/ 132 w 133"/>
                <a:gd name="T13" fmla="*/ 33 h 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93"/>
                <a:gd name="T23" fmla="*/ 133 w 133"/>
                <a:gd name="T24" fmla="*/ 93 h 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93">
                  <a:moveTo>
                    <a:pt x="132" y="33"/>
                  </a:moveTo>
                  <a:lnTo>
                    <a:pt x="86" y="0"/>
                  </a:lnTo>
                  <a:lnTo>
                    <a:pt x="0" y="45"/>
                  </a:lnTo>
                  <a:lnTo>
                    <a:pt x="9" y="53"/>
                  </a:lnTo>
                  <a:lnTo>
                    <a:pt x="12" y="77"/>
                  </a:lnTo>
                  <a:lnTo>
                    <a:pt x="29" y="92"/>
                  </a:lnTo>
                  <a:lnTo>
                    <a:pt x="132" y="33"/>
                  </a:lnTo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212" y="1914"/>
              <a:ext cx="17" cy="29"/>
            </a:xfrm>
            <a:custGeom>
              <a:avLst/>
              <a:gdLst>
                <a:gd name="T0" fmla="*/ 2 w 17"/>
                <a:gd name="T1" fmla="*/ 28 h 29"/>
                <a:gd name="T2" fmla="*/ 4 w 17"/>
                <a:gd name="T3" fmla="*/ 25 h 29"/>
                <a:gd name="T4" fmla="*/ 6 w 17"/>
                <a:gd name="T5" fmla="*/ 25 h 29"/>
                <a:gd name="T6" fmla="*/ 8 w 17"/>
                <a:gd name="T7" fmla="*/ 24 h 29"/>
                <a:gd name="T8" fmla="*/ 8 w 17"/>
                <a:gd name="T9" fmla="*/ 22 h 29"/>
                <a:gd name="T10" fmla="*/ 8 w 17"/>
                <a:gd name="T11" fmla="*/ 20 h 29"/>
                <a:gd name="T12" fmla="*/ 8 w 17"/>
                <a:gd name="T13" fmla="*/ 18 h 29"/>
                <a:gd name="T14" fmla="*/ 12 w 17"/>
                <a:gd name="T15" fmla="*/ 15 h 29"/>
                <a:gd name="T16" fmla="*/ 16 w 17"/>
                <a:gd name="T17" fmla="*/ 7 h 29"/>
                <a:gd name="T18" fmla="*/ 16 w 17"/>
                <a:gd name="T19" fmla="*/ 5 h 29"/>
                <a:gd name="T20" fmla="*/ 16 w 17"/>
                <a:gd name="T21" fmla="*/ 4 h 29"/>
                <a:gd name="T22" fmla="*/ 16 w 17"/>
                <a:gd name="T23" fmla="*/ 2 h 29"/>
                <a:gd name="T24" fmla="*/ 14 w 17"/>
                <a:gd name="T25" fmla="*/ 2 h 29"/>
                <a:gd name="T26" fmla="*/ 10 w 17"/>
                <a:gd name="T27" fmla="*/ 0 h 29"/>
                <a:gd name="T28" fmla="*/ 8 w 17"/>
                <a:gd name="T29" fmla="*/ 1 h 29"/>
                <a:gd name="T30" fmla="*/ 6 w 17"/>
                <a:gd name="T31" fmla="*/ 3 h 29"/>
                <a:gd name="T32" fmla="*/ 6 w 17"/>
                <a:gd name="T33" fmla="*/ 4 h 29"/>
                <a:gd name="T34" fmla="*/ 6 w 17"/>
                <a:gd name="T35" fmla="*/ 6 h 29"/>
                <a:gd name="T36" fmla="*/ 4 w 17"/>
                <a:gd name="T37" fmla="*/ 9 h 29"/>
                <a:gd name="T38" fmla="*/ 2 w 17"/>
                <a:gd name="T39" fmla="*/ 12 h 29"/>
                <a:gd name="T40" fmla="*/ 2 w 17"/>
                <a:gd name="T41" fmla="*/ 16 h 29"/>
                <a:gd name="T42" fmla="*/ 2 w 17"/>
                <a:gd name="T43" fmla="*/ 19 h 29"/>
                <a:gd name="T44" fmla="*/ 0 w 17"/>
                <a:gd name="T45" fmla="*/ 22 h 29"/>
                <a:gd name="T46" fmla="*/ 0 w 17"/>
                <a:gd name="T47" fmla="*/ 25 h 29"/>
                <a:gd name="T48" fmla="*/ 2 w 17"/>
                <a:gd name="T49" fmla="*/ 28 h 2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"/>
                <a:gd name="T76" fmla="*/ 0 h 29"/>
                <a:gd name="T77" fmla="*/ 17 w 17"/>
                <a:gd name="T78" fmla="*/ 29 h 2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" h="29">
                  <a:moveTo>
                    <a:pt x="2" y="28"/>
                  </a:moveTo>
                  <a:lnTo>
                    <a:pt x="4" y="25"/>
                  </a:lnTo>
                  <a:lnTo>
                    <a:pt x="6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12" y="15"/>
                  </a:lnTo>
                  <a:lnTo>
                    <a:pt x="16" y="7"/>
                  </a:lnTo>
                  <a:lnTo>
                    <a:pt x="16" y="5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9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2" y="19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2" y="28"/>
                  </a:lnTo>
                </a:path>
              </a:pathLst>
            </a:custGeom>
            <a:solidFill>
              <a:srgbClr val="FC012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1911" y="1812"/>
              <a:ext cx="302" cy="236"/>
            </a:xfrm>
            <a:custGeom>
              <a:avLst/>
              <a:gdLst>
                <a:gd name="T0" fmla="*/ 52 w 302"/>
                <a:gd name="T1" fmla="*/ 27 h 236"/>
                <a:gd name="T2" fmla="*/ 96 w 302"/>
                <a:gd name="T3" fmla="*/ 36 h 236"/>
                <a:gd name="T4" fmla="*/ 128 w 302"/>
                <a:gd name="T5" fmla="*/ 42 h 236"/>
                <a:gd name="T6" fmla="*/ 146 w 302"/>
                <a:gd name="T7" fmla="*/ 42 h 236"/>
                <a:gd name="T8" fmla="*/ 157 w 302"/>
                <a:gd name="T9" fmla="*/ 18 h 236"/>
                <a:gd name="T10" fmla="*/ 180 w 302"/>
                <a:gd name="T11" fmla="*/ 5 h 236"/>
                <a:gd name="T12" fmla="*/ 202 w 302"/>
                <a:gd name="T13" fmla="*/ 5 h 236"/>
                <a:gd name="T14" fmla="*/ 241 w 302"/>
                <a:gd name="T15" fmla="*/ 17 h 236"/>
                <a:gd name="T16" fmla="*/ 258 w 302"/>
                <a:gd name="T17" fmla="*/ 6 h 236"/>
                <a:gd name="T18" fmla="*/ 287 w 302"/>
                <a:gd name="T19" fmla="*/ 0 h 236"/>
                <a:gd name="T20" fmla="*/ 297 w 302"/>
                <a:gd name="T21" fmla="*/ 15 h 236"/>
                <a:gd name="T22" fmla="*/ 292 w 302"/>
                <a:gd name="T23" fmla="*/ 13 h 236"/>
                <a:gd name="T24" fmla="*/ 290 w 302"/>
                <a:gd name="T25" fmla="*/ 23 h 236"/>
                <a:gd name="T26" fmla="*/ 296 w 302"/>
                <a:gd name="T27" fmla="*/ 37 h 236"/>
                <a:gd name="T28" fmla="*/ 292 w 302"/>
                <a:gd name="T29" fmla="*/ 46 h 236"/>
                <a:gd name="T30" fmla="*/ 296 w 302"/>
                <a:gd name="T31" fmla="*/ 58 h 236"/>
                <a:gd name="T32" fmla="*/ 294 w 302"/>
                <a:gd name="T33" fmla="*/ 78 h 236"/>
                <a:gd name="T34" fmla="*/ 294 w 302"/>
                <a:gd name="T35" fmla="*/ 85 h 236"/>
                <a:gd name="T36" fmla="*/ 300 w 302"/>
                <a:gd name="T37" fmla="*/ 93 h 236"/>
                <a:gd name="T38" fmla="*/ 297 w 302"/>
                <a:gd name="T39" fmla="*/ 100 h 236"/>
                <a:gd name="T40" fmla="*/ 296 w 302"/>
                <a:gd name="T41" fmla="*/ 110 h 236"/>
                <a:gd name="T42" fmla="*/ 290 w 302"/>
                <a:gd name="T43" fmla="*/ 120 h 236"/>
                <a:gd name="T44" fmla="*/ 292 w 302"/>
                <a:gd name="T45" fmla="*/ 132 h 236"/>
                <a:gd name="T46" fmla="*/ 289 w 302"/>
                <a:gd name="T47" fmla="*/ 152 h 236"/>
                <a:gd name="T48" fmla="*/ 284 w 302"/>
                <a:gd name="T49" fmla="*/ 166 h 236"/>
                <a:gd name="T50" fmla="*/ 280 w 302"/>
                <a:gd name="T51" fmla="*/ 186 h 236"/>
                <a:gd name="T52" fmla="*/ 248 w 302"/>
                <a:gd name="T53" fmla="*/ 206 h 236"/>
                <a:gd name="T54" fmla="*/ 226 w 302"/>
                <a:gd name="T55" fmla="*/ 235 h 236"/>
                <a:gd name="T56" fmla="*/ 206 w 302"/>
                <a:gd name="T57" fmla="*/ 235 h 236"/>
                <a:gd name="T58" fmla="*/ 212 w 302"/>
                <a:gd name="T59" fmla="*/ 218 h 236"/>
                <a:gd name="T60" fmla="*/ 226 w 302"/>
                <a:gd name="T61" fmla="*/ 182 h 236"/>
                <a:gd name="T62" fmla="*/ 216 w 302"/>
                <a:gd name="T63" fmla="*/ 172 h 236"/>
                <a:gd name="T64" fmla="*/ 180 w 302"/>
                <a:gd name="T65" fmla="*/ 174 h 236"/>
                <a:gd name="T66" fmla="*/ 163 w 302"/>
                <a:gd name="T67" fmla="*/ 150 h 236"/>
                <a:gd name="T68" fmla="*/ 146 w 302"/>
                <a:gd name="T69" fmla="*/ 122 h 236"/>
                <a:gd name="T70" fmla="*/ 121 w 302"/>
                <a:gd name="T71" fmla="*/ 107 h 236"/>
                <a:gd name="T72" fmla="*/ 98 w 302"/>
                <a:gd name="T73" fmla="*/ 94 h 236"/>
                <a:gd name="T74" fmla="*/ 66 w 302"/>
                <a:gd name="T75" fmla="*/ 95 h 236"/>
                <a:gd name="T76" fmla="*/ 33 w 302"/>
                <a:gd name="T77" fmla="*/ 93 h 236"/>
                <a:gd name="T78" fmla="*/ 16 w 302"/>
                <a:gd name="T79" fmla="*/ 92 h 236"/>
                <a:gd name="T80" fmla="*/ 4 w 302"/>
                <a:gd name="T81" fmla="*/ 71 h 236"/>
                <a:gd name="T82" fmla="*/ 2 w 302"/>
                <a:gd name="T83" fmla="*/ 41 h 2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2"/>
                <a:gd name="T127" fmla="*/ 0 h 236"/>
                <a:gd name="T128" fmla="*/ 302 w 302"/>
                <a:gd name="T129" fmla="*/ 236 h 2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2" h="236">
                  <a:moveTo>
                    <a:pt x="8" y="26"/>
                  </a:moveTo>
                  <a:lnTo>
                    <a:pt x="52" y="27"/>
                  </a:lnTo>
                  <a:lnTo>
                    <a:pt x="79" y="35"/>
                  </a:lnTo>
                  <a:lnTo>
                    <a:pt x="96" y="36"/>
                  </a:lnTo>
                  <a:lnTo>
                    <a:pt x="105" y="42"/>
                  </a:lnTo>
                  <a:lnTo>
                    <a:pt x="128" y="42"/>
                  </a:lnTo>
                  <a:lnTo>
                    <a:pt x="137" y="52"/>
                  </a:lnTo>
                  <a:lnTo>
                    <a:pt x="146" y="42"/>
                  </a:lnTo>
                  <a:lnTo>
                    <a:pt x="147" y="29"/>
                  </a:lnTo>
                  <a:lnTo>
                    <a:pt x="157" y="18"/>
                  </a:lnTo>
                  <a:lnTo>
                    <a:pt x="174" y="18"/>
                  </a:lnTo>
                  <a:lnTo>
                    <a:pt x="180" y="5"/>
                  </a:lnTo>
                  <a:lnTo>
                    <a:pt x="190" y="0"/>
                  </a:lnTo>
                  <a:lnTo>
                    <a:pt x="202" y="5"/>
                  </a:lnTo>
                  <a:lnTo>
                    <a:pt x="234" y="6"/>
                  </a:lnTo>
                  <a:lnTo>
                    <a:pt x="241" y="17"/>
                  </a:lnTo>
                  <a:lnTo>
                    <a:pt x="246" y="17"/>
                  </a:lnTo>
                  <a:lnTo>
                    <a:pt x="258" y="6"/>
                  </a:lnTo>
                  <a:lnTo>
                    <a:pt x="271" y="6"/>
                  </a:lnTo>
                  <a:lnTo>
                    <a:pt x="287" y="0"/>
                  </a:lnTo>
                  <a:lnTo>
                    <a:pt x="297" y="5"/>
                  </a:lnTo>
                  <a:lnTo>
                    <a:pt x="297" y="15"/>
                  </a:lnTo>
                  <a:lnTo>
                    <a:pt x="294" y="16"/>
                  </a:lnTo>
                  <a:lnTo>
                    <a:pt x="292" y="13"/>
                  </a:lnTo>
                  <a:lnTo>
                    <a:pt x="290" y="12"/>
                  </a:lnTo>
                  <a:lnTo>
                    <a:pt x="290" y="23"/>
                  </a:lnTo>
                  <a:lnTo>
                    <a:pt x="294" y="30"/>
                  </a:lnTo>
                  <a:lnTo>
                    <a:pt x="296" y="37"/>
                  </a:lnTo>
                  <a:lnTo>
                    <a:pt x="294" y="39"/>
                  </a:lnTo>
                  <a:lnTo>
                    <a:pt x="292" y="46"/>
                  </a:lnTo>
                  <a:lnTo>
                    <a:pt x="294" y="49"/>
                  </a:lnTo>
                  <a:lnTo>
                    <a:pt x="296" y="58"/>
                  </a:lnTo>
                  <a:lnTo>
                    <a:pt x="296" y="68"/>
                  </a:lnTo>
                  <a:lnTo>
                    <a:pt x="294" y="78"/>
                  </a:lnTo>
                  <a:lnTo>
                    <a:pt x="294" y="80"/>
                  </a:lnTo>
                  <a:lnTo>
                    <a:pt x="294" y="85"/>
                  </a:lnTo>
                  <a:lnTo>
                    <a:pt x="301" y="84"/>
                  </a:lnTo>
                  <a:lnTo>
                    <a:pt x="300" y="93"/>
                  </a:lnTo>
                  <a:lnTo>
                    <a:pt x="297" y="96"/>
                  </a:lnTo>
                  <a:lnTo>
                    <a:pt x="297" y="100"/>
                  </a:lnTo>
                  <a:lnTo>
                    <a:pt x="294" y="102"/>
                  </a:lnTo>
                  <a:lnTo>
                    <a:pt x="296" y="110"/>
                  </a:lnTo>
                  <a:lnTo>
                    <a:pt x="294" y="116"/>
                  </a:lnTo>
                  <a:lnTo>
                    <a:pt x="290" y="120"/>
                  </a:lnTo>
                  <a:lnTo>
                    <a:pt x="290" y="128"/>
                  </a:lnTo>
                  <a:lnTo>
                    <a:pt x="292" y="132"/>
                  </a:lnTo>
                  <a:lnTo>
                    <a:pt x="290" y="144"/>
                  </a:lnTo>
                  <a:lnTo>
                    <a:pt x="289" y="152"/>
                  </a:lnTo>
                  <a:lnTo>
                    <a:pt x="287" y="156"/>
                  </a:lnTo>
                  <a:lnTo>
                    <a:pt x="284" y="166"/>
                  </a:lnTo>
                  <a:lnTo>
                    <a:pt x="280" y="182"/>
                  </a:lnTo>
                  <a:lnTo>
                    <a:pt x="280" y="186"/>
                  </a:lnTo>
                  <a:lnTo>
                    <a:pt x="262" y="198"/>
                  </a:lnTo>
                  <a:lnTo>
                    <a:pt x="248" y="206"/>
                  </a:lnTo>
                  <a:lnTo>
                    <a:pt x="244" y="210"/>
                  </a:lnTo>
                  <a:lnTo>
                    <a:pt x="226" y="235"/>
                  </a:lnTo>
                  <a:lnTo>
                    <a:pt x="215" y="232"/>
                  </a:lnTo>
                  <a:lnTo>
                    <a:pt x="206" y="235"/>
                  </a:lnTo>
                  <a:lnTo>
                    <a:pt x="200" y="230"/>
                  </a:lnTo>
                  <a:lnTo>
                    <a:pt x="212" y="218"/>
                  </a:lnTo>
                  <a:lnTo>
                    <a:pt x="215" y="200"/>
                  </a:lnTo>
                  <a:lnTo>
                    <a:pt x="226" y="182"/>
                  </a:lnTo>
                  <a:lnTo>
                    <a:pt x="221" y="176"/>
                  </a:lnTo>
                  <a:lnTo>
                    <a:pt x="216" y="172"/>
                  </a:lnTo>
                  <a:lnTo>
                    <a:pt x="204" y="174"/>
                  </a:lnTo>
                  <a:lnTo>
                    <a:pt x="180" y="174"/>
                  </a:lnTo>
                  <a:lnTo>
                    <a:pt x="174" y="162"/>
                  </a:lnTo>
                  <a:lnTo>
                    <a:pt x="163" y="150"/>
                  </a:lnTo>
                  <a:lnTo>
                    <a:pt x="158" y="142"/>
                  </a:lnTo>
                  <a:lnTo>
                    <a:pt x="146" y="122"/>
                  </a:lnTo>
                  <a:lnTo>
                    <a:pt x="137" y="118"/>
                  </a:lnTo>
                  <a:lnTo>
                    <a:pt x="121" y="107"/>
                  </a:lnTo>
                  <a:lnTo>
                    <a:pt x="108" y="106"/>
                  </a:lnTo>
                  <a:lnTo>
                    <a:pt x="98" y="94"/>
                  </a:lnTo>
                  <a:lnTo>
                    <a:pt x="85" y="91"/>
                  </a:lnTo>
                  <a:lnTo>
                    <a:pt x="66" y="95"/>
                  </a:lnTo>
                  <a:lnTo>
                    <a:pt x="42" y="88"/>
                  </a:lnTo>
                  <a:lnTo>
                    <a:pt x="33" y="93"/>
                  </a:lnTo>
                  <a:lnTo>
                    <a:pt x="28" y="90"/>
                  </a:lnTo>
                  <a:lnTo>
                    <a:pt x="16" y="92"/>
                  </a:lnTo>
                  <a:lnTo>
                    <a:pt x="0" y="89"/>
                  </a:lnTo>
                  <a:lnTo>
                    <a:pt x="4" y="71"/>
                  </a:lnTo>
                  <a:lnTo>
                    <a:pt x="3" y="57"/>
                  </a:lnTo>
                  <a:lnTo>
                    <a:pt x="2" y="41"/>
                  </a:lnTo>
                  <a:lnTo>
                    <a:pt x="8" y="26"/>
                  </a:lnTo>
                </a:path>
              </a:pathLst>
            </a:custGeom>
            <a:solidFill>
              <a:srgbClr val="FC012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2208" y="1829"/>
              <a:ext cx="17" cy="17"/>
            </a:xfrm>
            <a:custGeom>
              <a:avLst/>
              <a:gdLst>
                <a:gd name="T0" fmla="*/ 12 w 17"/>
                <a:gd name="T1" fmla="*/ 16 h 17"/>
                <a:gd name="T2" fmla="*/ 16 w 17"/>
                <a:gd name="T3" fmla="*/ 5 h 17"/>
                <a:gd name="T4" fmla="*/ 16 w 17"/>
                <a:gd name="T5" fmla="*/ 0 h 17"/>
                <a:gd name="T6" fmla="*/ 12 w 17"/>
                <a:gd name="T7" fmla="*/ 0 h 17"/>
                <a:gd name="T8" fmla="*/ 8 w 17"/>
                <a:gd name="T9" fmla="*/ 1 h 17"/>
                <a:gd name="T10" fmla="*/ 0 w 17"/>
                <a:gd name="T11" fmla="*/ 2 h 17"/>
                <a:gd name="T12" fmla="*/ 0 w 17"/>
                <a:gd name="T13" fmla="*/ 5 h 17"/>
                <a:gd name="T14" fmla="*/ 8 w 17"/>
                <a:gd name="T15" fmla="*/ 13 h 17"/>
                <a:gd name="T16" fmla="*/ 8 w 17"/>
                <a:gd name="T17" fmla="*/ 14 h 17"/>
                <a:gd name="T18" fmla="*/ 12 w 17"/>
                <a:gd name="T19" fmla="*/ 16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2" y="16"/>
                  </a:moveTo>
                  <a:lnTo>
                    <a:pt x="16" y="5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12" y="16"/>
                  </a:lnTo>
                </a:path>
              </a:pathLst>
            </a:custGeom>
            <a:solidFill>
              <a:srgbClr val="FC0128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graphicFrame>
        <p:nvGraphicFramePr>
          <p:cNvPr id="22" name="Object 9">
            <a:hlinkClick r:id="" action="ppaction://ole?verb=0"/>
          </p:cNvPr>
          <p:cNvGraphicFramePr>
            <a:graphicFrameLocks/>
          </p:cNvGraphicFramePr>
          <p:nvPr/>
        </p:nvGraphicFramePr>
        <p:xfrm>
          <a:off x="3667472" y="3502496"/>
          <a:ext cx="3352800" cy="2590800"/>
        </p:xfrm>
        <a:graphic>
          <a:graphicData uri="http://schemas.openxmlformats.org/presentationml/2006/ole">
            <p:oleObj spid="_x0000_s34818" r:id="rId3" imgW="4419360" imgH="2896920" progId="">
              <p:embed/>
            </p:oleObj>
          </a:graphicData>
        </a:graphic>
      </p:graphicFrame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2627784" y="1772816"/>
            <a:ext cx="3886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5F5F5F"/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pt-BR" sz="20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TCU</a:t>
            </a:r>
          </a:p>
          <a:p>
            <a:pPr algn="l">
              <a:defRPr/>
            </a:pPr>
            <a:r>
              <a:rPr lang="pt-BR" sz="20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SEDE: BRASÍLIA</a:t>
            </a:r>
          </a:p>
          <a:p>
            <a:pPr algn="l">
              <a:defRPr/>
            </a:pPr>
            <a:r>
              <a:rPr lang="pt-BR" sz="20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JURISDIÇÃO: NACIONAL</a:t>
            </a:r>
          </a:p>
          <a:p>
            <a:pPr algn="l">
              <a:defRPr/>
            </a:pPr>
            <a:r>
              <a:rPr lang="pt-BR" sz="20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COMPOSIÇÃO: 9 MINISTROS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2555776" y="4365104"/>
            <a:ext cx="559343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buNone/>
              <a:defRPr/>
            </a:pPr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TCE</a:t>
            </a:r>
          </a:p>
          <a:p>
            <a:pPr algn="r">
              <a:buNone/>
              <a:defRPr/>
            </a:pPr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SEDE: FLORIANÓPOLIS</a:t>
            </a:r>
          </a:p>
          <a:p>
            <a:pPr algn="r">
              <a:buNone/>
              <a:defRPr/>
            </a:pPr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JURISDIÇÃO: ESTADUAL</a:t>
            </a:r>
          </a:p>
          <a:p>
            <a:pPr algn="r">
              <a:buNone/>
              <a:defRPr/>
            </a:pPr>
            <a:r>
              <a:rPr lang="pt-B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COMPOSIÇÃO: 7 </a:t>
            </a:r>
            <a:r>
              <a:rPr lang="pt-BR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CONSELHEIROS</a:t>
            </a:r>
          </a:p>
        </p:txBody>
      </p:sp>
      <p:pic>
        <p:nvPicPr>
          <p:cNvPr id="25" name="Picture 12" descr="Logo T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988840"/>
            <a:ext cx="990600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00" y="4581128"/>
            <a:ext cx="6969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1763688" y="0"/>
            <a:ext cx="7380312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COMO </a:t>
            </a:r>
            <a:r>
              <a:rPr lang="pt-B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ESTÃO ORGANIZADOS </a:t>
            </a:r>
          </a:p>
          <a:p>
            <a:pPr algn="ctr">
              <a:buNone/>
              <a:defRPr/>
            </a:pPr>
            <a:r>
              <a:rPr lang="pt-B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OS TRIBUNAIS </a:t>
            </a: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DE CONTAS</a:t>
            </a:r>
            <a:r>
              <a:rPr lang="pt-B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?</a:t>
            </a:r>
            <a:endParaRPr lang="pt-B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entury Gothic" pitchFamily="34" charset="0"/>
            </a:endParaRPr>
          </a:p>
        </p:txBody>
      </p:sp>
      <p:pic>
        <p:nvPicPr>
          <p:cNvPr id="1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ítulo 1"/>
          <p:cNvSpPr>
            <a:spLocks noGrp="1"/>
          </p:cNvSpPr>
          <p:nvPr>
            <p:ph type="title" idx="4294967295"/>
          </p:nvPr>
        </p:nvSpPr>
        <p:spPr/>
        <p:txBody>
          <a:bodyPr lIns="91440" tIns="45720" rIns="91440" bIns="45720"/>
          <a:lstStyle/>
          <a:p>
            <a:endParaRPr lang="pt-BR"/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ítulo 1"/>
          <p:cNvSpPr>
            <a:spLocks noGrp="1"/>
          </p:cNvSpPr>
          <p:nvPr>
            <p:ph type="ctrTitle" idx="4294967295"/>
          </p:nvPr>
        </p:nvSpPr>
        <p:spPr>
          <a:xfrm>
            <a:off x="685800" y="2743200"/>
            <a:ext cx="7772400" cy="1470025"/>
          </a:xfrm>
        </p:spPr>
        <p:txBody>
          <a:bodyPr lIns="91440" tIns="45720" rIns="91440" bIns="45720"/>
          <a:lstStyle/>
          <a:p>
            <a:pPr algn="ctr"/>
            <a:r>
              <a:rPr lang="pt-BR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Sistema </a:t>
            </a:r>
            <a:r>
              <a:rPr lang="pt-BR" sz="36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e-Sfinge</a:t>
            </a:r>
            <a:r>
              <a:rPr lang="pt-BR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Sistema de Fiscalização Integrada de Gestão</a:t>
            </a: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150938"/>
            <a:ext cx="87153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ítulo 1"/>
          <p:cNvSpPr>
            <a:spLocks noGrp="1"/>
          </p:cNvSpPr>
          <p:nvPr>
            <p:ph type="ctrTitle" idx="4294967295"/>
          </p:nvPr>
        </p:nvSpPr>
        <p:spPr>
          <a:xfrm>
            <a:off x="685800" y="2743200"/>
            <a:ext cx="7772400" cy="1470025"/>
          </a:xfrm>
        </p:spPr>
        <p:txBody>
          <a:bodyPr lIns="91440" tIns="45720" rIns="91440" bIns="45720"/>
          <a:lstStyle/>
          <a:p>
            <a:pPr algn="ctr"/>
            <a:r>
              <a:rPr lang="pt-BR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Portal do Cidadão</a:t>
            </a:r>
            <a:endParaRPr lang="pt-BR" sz="3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4F904-64E9-4C76-8E9E-8495999B2022}" type="slidenum">
              <a:rPr lang="pt-BR" smtClean="0"/>
              <a:pPr>
                <a:defRPr/>
              </a:pPr>
              <a:t>24</a:t>
            </a:fld>
            <a:endParaRPr lang="pt-BR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ta para a direita 5"/>
          <p:cNvSpPr/>
          <p:nvPr/>
        </p:nvSpPr>
        <p:spPr bwMode="auto">
          <a:xfrm rot="3063244">
            <a:off x="374063" y="2149950"/>
            <a:ext cx="2808312" cy="360040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609600" marR="0" indent="-6096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4F904-64E9-4C76-8E9E-8495999B2022}" type="slidenum">
              <a:rPr lang="pt-BR" smtClean="0"/>
              <a:pPr>
                <a:defRPr/>
              </a:pPr>
              <a:t>25</a:t>
            </a:fld>
            <a:endParaRPr lang="pt-BR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eta para a direita 3"/>
          <p:cNvSpPr/>
          <p:nvPr/>
        </p:nvSpPr>
        <p:spPr bwMode="auto">
          <a:xfrm rot="7916922">
            <a:off x="2030551" y="4982715"/>
            <a:ext cx="2952328" cy="290937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609600" marR="0" indent="-6096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15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835696" y="188913"/>
            <a:ext cx="7308304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 smtClean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OUVIDORIA</a:t>
            </a: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pic>
        <p:nvPicPr>
          <p:cNvPr id="32774" name="Picture 6" descr="Ouvidoria do Tribunal de Conta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908720"/>
            <a:ext cx="2952328" cy="2987064"/>
          </a:xfrm>
          <a:prstGeom prst="rect">
            <a:avLst/>
          </a:prstGeom>
          <a:noFill/>
        </p:spPr>
      </p:pic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6228184" y="1124744"/>
            <a:ext cx="2232248" cy="4247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Font typeface="Wingdings" pitchFamily="2" charset="2"/>
              <a:buNone/>
              <a:defRPr/>
            </a:pPr>
            <a:r>
              <a:rPr lang="pt-BR" sz="24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CRÍTICAS</a:t>
            </a:r>
            <a:endParaRPr lang="pt-BR" sz="24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2" name="Text Box 12"/>
          <p:cNvSpPr txBox="1">
            <a:spLocks noChangeArrowheads="1"/>
          </p:cNvSpPr>
          <p:nvPr/>
        </p:nvSpPr>
        <p:spPr bwMode="auto">
          <a:xfrm>
            <a:off x="6228184" y="1844824"/>
            <a:ext cx="2232248" cy="4247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Font typeface="Wingdings" pitchFamily="2" charset="2"/>
              <a:buNone/>
              <a:defRPr/>
            </a:pPr>
            <a:r>
              <a:rPr lang="pt-BR" sz="24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SUGESTÕES</a:t>
            </a:r>
            <a:endParaRPr lang="pt-BR" sz="24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6228184" y="2572220"/>
            <a:ext cx="2232248" cy="4247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Font typeface="Wingdings" pitchFamily="2" charset="2"/>
              <a:buNone/>
              <a:defRPr/>
            </a:pPr>
            <a:r>
              <a:rPr lang="pt-BR" sz="24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SOLICITAÇÕES</a:t>
            </a:r>
            <a:endParaRPr lang="pt-BR" sz="24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6228184" y="3292300"/>
            <a:ext cx="2232248" cy="4247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Font typeface="Wingdings" pitchFamily="2" charset="2"/>
              <a:buNone/>
              <a:defRPr/>
            </a:pPr>
            <a:r>
              <a:rPr lang="pt-BR" sz="24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INFORMAÇÕES</a:t>
            </a:r>
            <a:endParaRPr lang="pt-BR" sz="24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6" name="Seta para a direita 35"/>
          <p:cNvSpPr/>
          <p:nvPr/>
        </p:nvSpPr>
        <p:spPr bwMode="auto">
          <a:xfrm>
            <a:off x="3275856" y="2060848"/>
            <a:ext cx="2520280" cy="936104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609600" marR="0" indent="-6096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kumimoji="0" lang="pt-BR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CIDADÃO</a:t>
            </a:r>
          </a:p>
        </p:txBody>
      </p:sp>
      <p:graphicFrame>
        <p:nvGraphicFramePr>
          <p:cNvPr id="37" name="Tabela 36"/>
          <p:cNvGraphicFramePr>
            <a:graphicFrameLocks noGrp="1"/>
          </p:cNvGraphicFramePr>
          <p:nvPr/>
        </p:nvGraphicFramePr>
        <p:xfrm>
          <a:off x="35496" y="4005064"/>
          <a:ext cx="9034287" cy="2165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43280"/>
                <a:gridCol w="1142780"/>
                <a:gridCol w="1502093"/>
                <a:gridCol w="1747329"/>
                <a:gridCol w="1762443"/>
                <a:gridCol w="1108393"/>
                <a:gridCol w="927969"/>
              </a:tblGrid>
              <a:tr h="336957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ANO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CRÍTICAS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SUGESTÕES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SOLICITAÇÕES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INFORMAÇÕES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OUTROS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3695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150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82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307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3695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151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401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115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707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36957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245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627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138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73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1097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65963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2012*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111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462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86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689</a:t>
                      </a:r>
                      <a:endParaRPr lang="pt-BR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36957">
                <a:tc>
                  <a:txBody>
                    <a:bodyPr/>
                    <a:lstStyle/>
                    <a:p>
                      <a:pPr algn="ctr"/>
                      <a:r>
                        <a:rPr lang="pt-BR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TOTAL</a:t>
                      </a:r>
                      <a:endParaRPr lang="pt-BR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559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1640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421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135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2800</a:t>
                      </a:r>
                      <a:endParaRPr lang="pt-BR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" name="CaixaDeTexto 37"/>
          <p:cNvSpPr txBox="1"/>
          <p:nvPr/>
        </p:nvSpPr>
        <p:spPr>
          <a:xfrm>
            <a:off x="107504" y="6186790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* Até 30/09/2012</a:t>
            </a:r>
            <a:endParaRPr lang="pt-BR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ítulo 1"/>
          <p:cNvSpPr>
            <a:spLocks noGrp="1"/>
          </p:cNvSpPr>
          <p:nvPr>
            <p:ph type="ctrTitle" idx="4294967295"/>
          </p:nvPr>
        </p:nvSpPr>
        <p:spPr>
          <a:xfrm>
            <a:off x="685800" y="2743200"/>
            <a:ext cx="7772400" cy="1470025"/>
          </a:xfrm>
        </p:spPr>
        <p:txBody>
          <a:bodyPr lIns="91440" tIns="45720" rIns="91440" bIns="45720"/>
          <a:lstStyle/>
          <a:p>
            <a:pPr algn="ctr"/>
            <a: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Lei de Responsabilidade Fiscal</a:t>
            </a:r>
            <a:b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LC nº 101/2000</a:t>
            </a: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755650" y="981075"/>
            <a:ext cx="7702550" cy="771525"/>
          </a:xfrm>
          <a:prstGeom prst="rect">
            <a:avLst/>
          </a:prstGeom>
        </p:spPr>
        <p:txBody>
          <a:bodyPr/>
          <a:lstStyle/>
          <a:p>
            <a:pPr algn="ctr" defTabSz="914400" eaLnBrk="0">
              <a:lnSpc>
                <a:spcPct val="100000"/>
              </a:lnSpc>
              <a:buClrTx/>
              <a:buSzTx/>
              <a:buFontTx/>
              <a:buNone/>
            </a:pPr>
            <a:r>
              <a:rPr lang="pt-BR" sz="4400" b="1">
                <a:solidFill>
                  <a:schemeClr val="tx2"/>
                </a:solidFill>
                <a:cs typeface="Arial" pitchFamily="34" charset="0"/>
              </a:rPr>
              <a:t>Artigo 42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304800" y="1981200"/>
            <a:ext cx="8278813" cy="4114800"/>
          </a:xfrm>
          <a:prstGeom prst="rect">
            <a:avLst/>
          </a:prstGeom>
        </p:spPr>
        <p:txBody>
          <a:bodyPr/>
          <a:lstStyle/>
          <a:p>
            <a:pPr marL="342900" indent="-342900" algn="just" defTabSz="914400" eaLnBrk="0">
              <a:lnSpc>
                <a:spcPct val="100000"/>
              </a:lnSpc>
              <a:buClrTx/>
              <a:buSzTx/>
              <a:buFontTx/>
              <a:buNone/>
            </a:pPr>
            <a:r>
              <a:rPr lang="pt-BR" sz="3200" b="1">
                <a:cs typeface="Arial" pitchFamily="34" charset="0"/>
              </a:rPr>
              <a:t>   É vedado nos últimos 2 quadrimestres do seu mandato, contrair obrigação de despesa que não possa ser cumprida </a:t>
            </a:r>
            <a:r>
              <a:rPr lang="pt-BR" sz="3200" b="1" u="sng">
                <a:cs typeface="Arial" pitchFamily="34" charset="0"/>
              </a:rPr>
              <a:t>integralmente dentro dele</a:t>
            </a:r>
            <a:r>
              <a:rPr lang="pt-BR" sz="3200" b="1">
                <a:cs typeface="Arial" pitchFamily="34" charset="0"/>
              </a:rPr>
              <a:t>, ou que tenha parcelas a serem pagas no exercício seguinte sem que haja suficiente </a:t>
            </a:r>
            <a:r>
              <a:rPr lang="pt-BR" sz="3200" b="1" u="sng">
                <a:cs typeface="Arial" pitchFamily="34" charset="0"/>
              </a:rPr>
              <a:t>disponibilidade de caixa</a:t>
            </a:r>
            <a:r>
              <a:rPr lang="pt-BR" sz="3200" b="1">
                <a:cs typeface="Arial" pitchFamily="34" charset="0"/>
              </a:rPr>
              <a:t> para este efeito.</a:t>
            </a:r>
          </a:p>
        </p:txBody>
      </p:sp>
      <p:sp>
        <p:nvSpPr>
          <p:cNvPr id="6" name="Retângulo de cantos arredondados 5"/>
          <p:cNvSpPr/>
          <p:nvPr/>
        </p:nvSpPr>
        <p:spPr bwMode="auto">
          <a:xfrm>
            <a:off x="0" y="836712"/>
            <a:ext cx="9144000" cy="18002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pt-BR" sz="2000" dirty="0">
              <a:cs typeface="Arial" pitchFamily="34" charset="0"/>
            </a:endParaRPr>
          </a:p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600" dirty="0">
                <a:cs typeface="Arial" pitchFamily="34" charset="0"/>
              </a:rPr>
              <a:t>2000 – 197 municípios</a:t>
            </a:r>
          </a:p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600" dirty="0">
                <a:cs typeface="Arial" pitchFamily="34" charset="0"/>
              </a:rPr>
              <a:t> descumpriram o art. 42</a:t>
            </a:r>
          </a:p>
        </p:txBody>
      </p:sp>
      <p:sp>
        <p:nvSpPr>
          <p:cNvPr id="4" name="Retângulo de cantos arredondados 5"/>
          <p:cNvSpPr/>
          <p:nvPr/>
        </p:nvSpPr>
        <p:spPr bwMode="auto">
          <a:xfrm>
            <a:off x="0" y="2636912"/>
            <a:ext cx="9144000" cy="19350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pt-BR" sz="2000" dirty="0">
              <a:cs typeface="Arial" pitchFamily="34" charset="0"/>
            </a:endParaRPr>
          </a:p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600" dirty="0">
                <a:cs typeface="Arial" pitchFamily="34" charset="0"/>
              </a:rPr>
              <a:t>2004 – 98 municípios</a:t>
            </a:r>
          </a:p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600" dirty="0">
                <a:cs typeface="Arial" pitchFamily="34" charset="0"/>
              </a:rPr>
              <a:t> descumpriram o art. 42</a:t>
            </a:r>
          </a:p>
        </p:txBody>
      </p:sp>
      <p:sp>
        <p:nvSpPr>
          <p:cNvPr id="5" name="Retângulo de cantos arredondados 5"/>
          <p:cNvSpPr/>
          <p:nvPr/>
        </p:nvSpPr>
        <p:spPr bwMode="auto">
          <a:xfrm>
            <a:off x="0" y="4572000"/>
            <a:ext cx="9144000" cy="19533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endParaRPr lang="pt-BR" sz="2000" dirty="0">
              <a:cs typeface="Arial" pitchFamily="34" charset="0"/>
            </a:endParaRPr>
          </a:p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600" dirty="0">
                <a:cs typeface="Arial" pitchFamily="34" charset="0"/>
              </a:rPr>
              <a:t>2008 – 68 municípios</a:t>
            </a:r>
          </a:p>
          <a:p>
            <a:pPr indent="-609600" algn="ctr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600" dirty="0">
                <a:cs typeface="Arial" pitchFamily="34" charset="0"/>
              </a:rPr>
              <a:t> descumpriram o art. 42</a:t>
            </a:r>
          </a:p>
        </p:txBody>
      </p:sp>
      <p:pic>
        <p:nvPicPr>
          <p:cNvPr id="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4" grpId="0" animBg="1" autoUpdateAnimBg="0"/>
      <p:bldP spid="5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619672" y="0"/>
            <a:ext cx="6768752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OS NÚMEROS DO TCE - </a:t>
            </a:r>
            <a:r>
              <a:rPr lang="pt-B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2011 </a:t>
            </a:r>
            <a:endParaRPr lang="pt-BR" sz="3600" b="1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74725" y="1641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pt-BR" sz="2400" b="1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52400" y="3138488"/>
            <a:ext cx="8596313" cy="1082675"/>
          </a:xfrm>
          <a:prstGeom prst="rect">
            <a:avLst/>
          </a:prstGeom>
          <a:gradFill rotWithShape="1">
            <a:gsLst>
              <a:gs pos="0">
                <a:srgbClr val="CF9292"/>
              </a:gs>
              <a:gs pos="50000">
                <a:srgbClr val="E0BEBE"/>
              </a:gs>
              <a:gs pos="100000">
                <a:srgbClr val="EFE0E0"/>
              </a:gs>
            </a:gsLst>
            <a:lin ang="10800000" scaled="1"/>
          </a:gradFill>
          <a:ln w="9525">
            <a:solidFill>
              <a:srgbClr val="00001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</a:pPr>
            <a:r>
              <a:rPr lang="pt-BR" sz="2800" dirty="0" smtClean="0">
                <a:solidFill>
                  <a:srgbClr val="990000"/>
                </a:solidFill>
                <a:latin typeface="Arial Narrow" pitchFamily="34" charset="0"/>
              </a:rPr>
              <a:t>1.631 </a:t>
            </a:r>
            <a:r>
              <a:rPr lang="pt-BR" sz="2800" dirty="0">
                <a:solidFill>
                  <a:srgbClr val="990000"/>
                </a:solidFill>
                <a:latin typeface="Arial Narrow" pitchFamily="34" charset="0"/>
              </a:rPr>
              <a:t>UNIDADES NO ÂMBITO MUNICIPAL</a:t>
            </a:r>
          </a:p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</a:pPr>
            <a:r>
              <a:rPr lang="pt-BR" sz="2800" dirty="0">
                <a:solidFill>
                  <a:srgbClr val="990000"/>
                </a:solidFill>
                <a:latin typeface="Arial Narrow" pitchFamily="34" charset="0"/>
              </a:rPr>
              <a:t>136 UNIDADES NO ÂMBITO ESTADUAL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52400" y="2444750"/>
            <a:ext cx="8596313" cy="479425"/>
          </a:xfrm>
          <a:prstGeom prst="rect">
            <a:avLst/>
          </a:prstGeom>
          <a:gradFill rotWithShape="1">
            <a:gsLst>
              <a:gs pos="0">
                <a:srgbClr val="CF9292"/>
              </a:gs>
              <a:gs pos="50000">
                <a:srgbClr val="E0BEBE"/>
              </a:gs>
              <a:gs pos="100000">
                <a:srgbClr val="EFE0E0"/>
              </a:gs>
            </a:gsLst>
            <a:lin ang="10800000" scaled="1"/>
          </a:gradFill>
          <a:ln w="9525">
            <a:solidFill>
              <a:srgbClr val="00001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</a:pPr>
            <a:r>
              <a:rPr lang="pt-BR" sz="2800" dirty="0" smtClean="0">
                <a:solidFill>
                  <a:srgbClr val="990000"/>
                </a:solidFill>
                <a:latin typeface="Arial Narrow" pitchFamily="34" charset="0"/>
              </a:rPr>
              <a:t>511 </a:t>
            </a:r>
            <a:r>
              <a:rPr lang="pt-BR" sz="2800" dirty="0">
                <a:solidFill>
                  <a:srgbClr val="990000"/>
                </a:solidFill>
                <a:latin typeface="Arial Narrow" pitchFamily="34" charset="0"/>
              </a:rPr>
              <a:t>SERVIDORES ATIVOS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52400" y="1076325"/>
            <a:ext cx="8596313" cy="481013"/>
          </a:xfrm>
          <a:prstGeom prst="rect">
            <a:avLst/>
          </a:prstGeom>
          <a:gradFill rotWithShape="1">
            <a:gsLst>
              <a:gs pos="0">
                <a:srgbClr val="CF9292"/>
              </a:gs>
              <a:gs pos="50000">
                <a:srgbClr val="E0BEBE"/>
              </a:gs>
              <a:gs pos="100000">
                <a:srgbClr val="EFE0E0"/>
              </a:gs>
            </a:gsLst>
            <a:lin ang="10800000" scaled="1"/>
          </a:gradFill>
          <a:ln w="9525">
            <a:solidFill>
              <a:srgbClr val="00001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Font typeface="Wingdings" pitchFamily="2" charset="2"/>
              <a:buNone/>
            </a:pPr>
            <a:r>
              <a:rPr lang="pt-BR" sz="2800">
                <a:solidFill>
                  <a:srgbClr val="990000"/>
                </a:solidFill>
                <a:latin typeface="Arial Narrow" pitchFamily="34" charset="0"/>
              </a:rPr>
              <a:t>7 CONSELHEIROS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52400" y="5108575"/>
            <a:ext cx="8596313" cy="481013"/>
          </a:xfrm>
          <a:prstGeom prst="rect">
            <a:avLst/>
          </a:prstGeom>
          <a:gradFill rotWithShape="1">
            <a:gsLst>
              <a:gs pos="0">
                <a:srgbClr val="CF9292"/>
              </a:gs>
              <a:gs pos="50000">
                <a:srgbClr val="E0BEBE"/>
              </a:gs>
              <a:gs pos="100000">
                <a:srgbClr val="EFE0E0"/>
              </a:gs>
            </a:gsLst>
            <a:lin ang="10800000" scaled="1"/>
          </a:gradFill>
          <a:ln w="9525">
            <a:solidFill>
              <a:srgbClr val="00001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</a:pPr>
            <a:r>
              <a:rPr lang="pt-BR" sz="2800" dirty="0">
                <a:solidFill>
                  <a:srgbClr val="990000"/>
                </a:solidFill>
                <a:latin typeface="Arial Narrow" pitchFamily="34" charset="0"/>
              </a:rPr>
              <a:t>EXECUÇÃO ORÇAMENTÁRIA – R$ </a:t>
            </a:r>
            <a:r>
              <a:rPr lang="pt-BR" sz="2800" dirty="0" smtClean="0">
                <a:solidFill>
                  <a:srgbClr val="990000"/>
                </a:solidFill>
                <a:latin typeface="Arial Narrow" pitchFamily="34" charset="0"/>
              </a:rPr>
              <a:t>153 </a:t>
            </a:r>
            <a:r>
              <a:rPr lang="pt-BR" sz="2800" dirty="0">
                <a:solidFill>
                  <a:srgbClr val="990000"/>
                </a:solidFill>
                <a:latin typeface="Arial Narrow" pitchFamily="34" charset="0"/>
              </a:rPr>
              <a:t>MILHÕES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79388" y="1763713"/>
            <a:ext cx="8569325" cy="479425"/>
          </a:xfrm>
          <a:prstGeom prst="rect">
            <a:avLst/>
          </a:prstGeom>
          <a:gradFill rotWithShape="1">
            <a:gsLst>
              <a:gs pos="0">
                <a:srgbClr val="CF9292"/>
              </a:gs>
              <a:gs pos="50000">
                <a:srgbClr val="E0BEBE"/>
              </a:gs>
              <a:gs pos="100000">
                <a:srgbClr val="EFE0E0"/>
              </a:gs>
            </a:gsLst>
            <a:lin ang="10800000" scaled="1"/>
          </a:gradFill>
          <a:ln w="9525">
            <a:solidFill>
              <a:srgbClr val="00001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</a:pPr>
            <a:r>
              <a:rPr lang="pt-BR" sz="2800">
                <a:solidFill>
                  <a:srgbClr val="990000"/>
                </a:solidFill>
                <a:latin typeface="Arial Narrow" pitchFamily="34" charset="0"/>
              </a:rPr>
              <a:t>3 AUDITORES SUBSTITUTOS DE CONSELHEIROS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152400" y="4460875"/>
            <a:ext cx="8596313" cy="481013"/>
          </a:xfrm>
          <a:prstGeom prst="rect">
            <a:avLst/>
          </a:prstGeom>
          <a:gradFill rotWithShape="1">
            <a:gsLst>
              <a:gs pos="0">
                <a:srgbClr val="CF9292"/>
              </a:gs>
              <a:gs pos="50000">
                <a:srgbClr val="E0BEBE"/>
              </a:gs>
              <a:gs pos="100000">
                <a:srgbClr val="EFE0E0"/>
              </a:gs>
            </a:gsLst>
            <a:lin ang="10800000" scaled="1"/>
          </a:gradFill>
          <a:ln w="9525">
            <a:solidFill>
              <a:srgbClr val="00001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</a:pPr>
            <a:r>
              <a:rPr lang="pt-BR" sz="2800" dirty="0" smtClean="0">
                <a:solidFill>
                  <a:srgbClr val="990000"/>
                </a:solidFill>
                <a:latin typeface="Arial Narrow" pitchFamily="34" charset="0"/>
              </a:rPr>
              <a:t>6.205 </a:t>
            </a:r>
            <a:r>
              <a:rPr lang="pt-BR" sz="2800" dirty="0">
                <a:solidFill>
                  <a:srgbClr val="990000"/>
                </a:solidFill>
                <a:latin typeface="Arial Narrow" pitchFamily="34" charset="0"/>
              </a:rPr>
              <a:t>JULGAMENTOS (ACÓRDÃOS  E DECISÕES)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79388" y="5757863"/>
            <a:ext cx="8596312" cy="479425"/>
          </a:xfrm>
          <a:prstGeom prst="rect">
            <a:avLst/>
          </a:prstGeom>
          <a:gradFill rotWithShape="1">
            <a:gsLst>
              <a:gs pos="0">
                <a:srgbClr val="CF9292"/>
              </a:gs>
              <a:gs pos="50000">
                <a:srgbClr val="E0BEBE"/>
              </a:gs>
              <a:gs pos="100000">
                <a:srgbClr val="EFE0E0"/>
              </a:gs>
            </a:gsLst>
            <a:lin ang="10800000" scaled="1"/>
          </a:gradFill>
          <a:ln w="9525">
            <a:solidFill>
              <a:srgbClr val="00001E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Font typeface="Wingdings" pitchFamily="2" charset="2"/>
              <a:buNone/>
            </a:pPr>
            <a:r>
              <a:rPr lang="pt-BR" sz="2800" dirty="0">
                <a:solidFill>
                  <a:srgbClr val="990000"/>
                </a:solidFill>
                <a:latin typeface="Arial Narrow" pitchFamily="34" charset="0"/>
              </a:rPr>
              <a:t>6 DIRETORIAS NA ÁREA DE FISCALIZAÇÃO</a:t>
            </a:r>
          </a:p>
        </p:txBody>
      </p:sp>
      <p:pic>
        <p:nvPicPr>
          <p:cNvPr id="11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ítulo 1"/>
          <p:cNvSpPr>
            <a:spLocks noGrp="1"/>
          </p:cNvSpPr>
          <p:nvPr>
            <p:ph type="title" idx="4294967295"/>
          </p:nvPr>
        </p:nvSpPr>
        <p:spPr>
          <a:xfrm>
            <a:off x="0" y="1524000"/>
            <a:ext cx="9144000" cy="936625"/>
          </a:xfrm>
        </p:spPr>
        <p:txBody>
          <a:bodyPr lIns="91440" tIns="45720" rIns="91440" bIns="45720"/>
          <a:lstStyle/>
          <a:p>
            <a:pPr algn="ctr"/>
            <a:r>
              <a:rPr lang="pt-BR" sz="3600">
                <a:latin typeface="Arial" pitchFamily="34" charset="0"/>
                <a:cs typeface="Arial" pitchFamily="34" charset="0"/>
              </a:rPr>
              <a:t>O que são dívidas para fins do artigo 42?</a:t>
            </a:r>
          </a:p>
        </p:txBody>
      </p:sp>
      <p:sp>
        <p:nvSpPr>
          <p:cNvPr id="57347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685800" y="3276600"/>
            <a:ext cx="8101013" cy="1841500"/>
          </a:xfrm>
        </p:spPr>
        <p:txBody>
          <a:bodyPr lIns="91440" tIns="45720" rIns="91440" bIns="45720"/>
          <a:lstStyle/>
          <a:p>
            <a:pPr algn="ctr"/>
            <a:r>
              <a:rPr lang="pt-BR" sz="3600" b="0" dirty="0">
                <a:latin typeface="Arial" pitchFamily="34" charset="0"/>
                <a:cs typeface="Arial" pitchFamily="34" charset="0"/>
              </a:rPr>
              <a:t>Todas as obrigações pendentes de pagamento no final do mandato:</a:t>
            </a:r>
          </a:p>
          <a:p>
            <a:pPr algn="ctr"/>
            <a:r>
              <a:rPr lang="pt-BR" sz="3600" b="0" dirty="0">
                <a:latin typeface="Arial" pitchFamily="34" charset="0"/>
                <a:cs typeface="Arial" pitchFamily="34" charset="0"/>
              </a:rPr>
              <a:t>31/12/2012           -           31/12/2016</a:t>
            </a:r>
          </a:p>
        </p:txBody>
      </p:sp>
      <p:pic>
        <p:nvPicPr>
          <p:cNvPr id="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pt-BR" sz="44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AUDIÊNCIAS PÚBLICAS</a:t>
            </a:r>
          </a:p>
        </p:txBody>
      </p:sp>
      <p:sp>
        <p:nvSpPr>
          <p:cNvPr id="59395" name="Rectangle 5"/>
          <p:cNvSpPr>
            <a:spLocks noChangeArrowheads="1"/>
          </p:cNvSpPr>
          <p:nvPr/>
        </p:nvSpPr>
        <p:spPr bwMode="auto">
          <a:xfrm>
            <a:off x="0" y="1752600"/>
            <a:ext cx="4210050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r>
              <a:rPr lang="pt-BR" sz="3600" b="1" dirty="0">
                <a:latin typeface="Arial" pitchFamily="34" charset="0"/>
                <a:cs typeface="Arial" pitchFamily="34" charset="0"/>
              </a:rPr>
              <a:t>Artigo 9º, § 4º</a:t>
            </a:r>
          </a:p>
        </p:txBody>
      </p:sp>
      <p:sp>
        <p:nvSpPr>
          <p:cNvPr id="59396" name="Rectangle 6"/>
          <p:cNvSpPr>
            <a:spLocks noChangeArrowheads="1"/>
          </p:cNvSpPr>
          <p:nvPr/>
        </p:nvSpPr>
        <p:spPr bwMode="auto">
          <a:xfrm>
            <a:off x="4857750" y="1857375"/>
            <a:ext cx="4143375" cy="32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r>
              <a:rPr lang="pt-BR" sz="3600" b="1" dirty="0">
                <a:latin typeface="Arial" pitchFamily="34" charset="0"/>
                <a:cs typeface="Arial" pitchFamily="34" charset="0"/>
              </a:rPr>
              <a:t>Artigo 48 Parágrafo  único, inciso I</a:t>
            </a:r>
          </a:p>
          <a:p>
            <a:pPr marL="342900" indent="-3429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endParaRPr lang="pt-BR" sz="3600" b="1" dirty="0">
              <a:latin typeface="Arial" pitchFamily="34" charset="0"/>
              <a:cs typeface="Arial" pitchFamily="34" charset="0"/>
            </a:endParaRPr>
          </a:p>
          <a:p>
            <a:pPr marL="342900" indent="-342900" defTabSz="914400" hangingPunct="1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Char char="•"/>
            </a:pPr>
            <a:r>
              <a:rPr lang="pt-BR" sz="3600" b="1" dirty="0">
                <a:latin typeface="Arial" pitchFamily="34" charset="0"/>
                <a:cs typeface="Arial" pitchFamily="34" charset="0"/>
              </a:rPr>
              <a:t>DISCUTIR PPA, LDO, LOA</a:t>
            </a:r>
          </a:p>
        </p:txBody>
      </p:sp>
      <p:sp>
        <p:nvSpPr>
          <p:cNvPr id="59398" name="AutoShape 6"/>
          <p:cNvSpPr>
            <a:spLocks noChangeArrowheads="1"/>
          </p:cNvSpPr>
          <p:nvPr/>
        </p:nvSpPr>
        <p:spPr bwMode="auto">
          <a:xfrm>
            <a:off x="0" y="2563813"/>
            <a:ext cx="4724400" cy="3492500"/>
          </a:xfrm>
          <a:prstGeom prst="roundRect">
            <a:avLst>
              <a:gd name="adj" fmla="val 16667"/>
            </a:avLst>
          </a:prstGeom>
          <a:solidFill>
            <a:srgbClr val="00B8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Ctr="1">
            <a:spAutoFit/>
          </a:bodyPr>
          <a:lstStyle/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Até o final dos meses de maio, setembro</a:t>
            </a:r>
          </a:p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 e fevereiro, o Poder Executivo demonstrará e avaliará </a:t>
            </a:r>
          </a:p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o cumprimento das metas fiscais de cada </a:t>
            </a:r>
          </a:p>
          <a:p>
            <a:pPr algn="ctr"/>
            <a:r>
              <a:rPr lang="pt-BR" sz="2400" dirty="0">
                <a:latin typeface="Arial" pitchFamily="34" charset="0"/>
                <a:cs typeface="Arial" pitchFamily="34" charset="0"/>
              </a:rPr>
              <a:t>quadrimestre, em audiência pública na Câmara Municipal.</a:t>
            </a:r>
          </a:p>
        </p:txBody>
      </p:sp>
      <p:pic>
        <p:nvPicPr>
          <p:cNvPr id="7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228600" y="838200"/>
            <a:ext cx="8569325" cy="4525963"/>
          </a:xfrm>
          <a:prstGeom prst="rect">
            <a:avLst/>
          </a:prstGeom>
        </p:spPr>
        <p:txBody>
          <a:bodyPr/>
          <a:lstStyle/>
          <a:p>
            <a:pPr algn="just" defTabSz="914400" eaLnBrk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Art. 48 [...] </a:t>
            </a:r>
            <a:endParaRPr lang="pt-BR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 eaLnBrk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Parágrafo único. A transparência será assegurada também mediante: </a:t>
            </a:r>
            <a:endParaRPr lang="pt-BR" sz="3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 defTabSz="914400" eaLnBrk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[...]</a:t>
            </a:r>
          </a:p>
          <a:p>
            <a:pPr algn="just" defTabSz="914400" eaLnBrk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 – liberação ao pleno conhecimento e acompanhamento da sociedade, em tempo real, de informações pormenorizadas sobre a execução orçamentária e financeira, em meios eletrônicos de acesso público;</a:t>
            </a:r>
          </a:p>
          <a:p>
            <a:pPr algn="ctr" defTabSz="914400" eaLnBrk="0">
              <a:lnSpc>
                <a:spcPct val="100000"/>
              </a:lnSpc>
              <a:spcBef>
                <a:spcPct val="20000"/>
              </a:spcBef>
              <a:buClrTx/>
              <a:buSzTx/>
              <a:buFontTx/>
              <a:buNone/>
            </a:pPr>
            <a:r>
              <a:rPr lang="pt-BR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28/05/2013</a:t>
            </a:r>
          </a:p>
        </p:txBody>
      </p:sp>
      <p:pic>
        <p:nvPicPr>
          <p:cNvPr id="4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ítulo 1"/>
          <p:cNvSpPr>
            <a:spLocks noGrp="1"/>
          </p:cNvSpPr>
          <p:nvPr>
            <p:ph type="ctrTitle" idx="4294967295"/>
          </p:nvPr>
        </p:nvSpPr>
        <p:spPr>
          <a:xfrm>
            <a:off x="685800" y="2743200"/>
            <a:ext cx="7772400" cy="1470025"/>
          </a:xfrm>
        </p:spPr>
        <p:txBody>
          <a:bodyPr lIns="91440" tIns="45720" rIns="91440" bIns="45720"/>
          <a:lstStyle/>
          <a:p>
            <a:pPr algn="ctr"/>
            <a: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TCE/SC</a:t>
            </a:r>
            <a:b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Parecer Prévio x Julgamento</a:t>
            </a: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40968"/>
            <a:ext cx="1543050" cy="176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58089" name="Rectangle 9"/>
          <p:cNvSpPr>
            <a:spLocks noChangeArrowheads="1"/>
          </p:cNvSpPr>
          <p:nvPr/>
        </p:nvSpPr>
        <p:spPr bwMode="auto">
          <a:xfrm>
            <a:off x="179512" y="3501008"/>
            <a:ext cx="1543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1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RELATÓRIO</a:t>
            </a:r>
          </a:p>
          <a:p>
            <a:pPr algn="ctr">
              <a:defRPr/>
            </a:pPr>
            <a:r>
              <a:rPr lang="pt-BR" sz="1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DA</a:t>
            </a:r>
          </a:p>
          <a:p>
            <a:pPr algn="ctr">
              <a:defRPr/>
            </a:pPr>
            <a:r>
              <a:rPr lang="pt-BR" sz="1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INSTRUÇÃO</a:t>
            </a:r>
          </a:p>
        </p:txBody>
      </p:sp>
      <p:sp>
        <p:nvSpPr>
          <p:cNvPr id="558093" name="Text Box 13"/>
          <p:cNvSpPr txBox="1">
            <a:spLocks noChangeArrowheads="1"/>
          </p:cNvSpPr>
          <p:nvPr/>
        </p:nvSpPr>
        <p:spPr bwMode="auto">
          <a:xfrm>
            <a:off x="3923928" y="1988840"/>
            <a:ext cx="493564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just">
              <a:defRPr/>
            </a:pP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ANÁLISE DA GESTÃO E RECOMENDA AO PODER LEGISLATIVO A:</a:t>
            </a:r>
          </a:p>
          <a:p>
            <a:pPr algn="just">
              <a:buFontTx/>
              <a:buChar char="-"/>
              <a:defRPr/>
            </a:pPr>
            <a:r>
              <a:rPr lang="pt-BR" sz="2000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APROVAÇÃO</a:t>
            </a:r>
          </a:p>
          <a:p>
            <a:pPr algn="just">
              <a:buFontTx/>
              <a:buChar char="-"/>
              <a:defRPr/>
            </a:pPr>
            <a:r>
              <a:rPr lang="pt-BR" sz="2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2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REJEIÇÃO</a:t>
            </a:r>
            <a:endParaRPr lang="pt-BR" sz="2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8100" name="Rectangle 20"/>
          <p:cNvSpPr>
            <a:spLocks noChangeArrowheads="1"/>
          </p:cNvSpPr>
          <p:nvPr/>
        </p:nvSpPr>
        <p:spPr bwMode="auto">
          <a:xfrm>
            <a:off x="395536" y="2492896"/>
            <a:ext cx="98425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TCE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2064" name="Text Box 6"/>
          <p:cNvSpPr txBox="1">
            <a:spLocks noChangeArrowheads="1"/>
          </p:cNvSpPr>
          <p:nvPr/>
        </p:nvSpPr>
        <p:spPr bwMode="auto">
          <a:xfrm>
            <a:off x="250825" y="908050"/>
            <a:ext cx="87137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 dirty="0" smtClean="0">
                <a:latin typeface="Arial" charset="0"/>
                <a:cs typeface="Arial" charset="0"/>
              </a:rPr>
              <a:t>ANÁLISE DA PRESTAÇÃO DE CONTAS</a:t>
            </a:r>
            <a:endParaRPr lang="pt-BR" sz="2400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2339752" y="2204864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2339752" y="3645024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2339752" y="5157192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3923928" y="3429000"/>
            <a:ext cx="46085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 TRIBUNAL DE CONTAS JULGA:</a:t>
            </a:r>
          </a:p>
          <a:p>
            <a:pPr>
              <a:defRPr/>
            </a:pPr>
            <a:r>
              <a:rPr lang="pt-BR" sz="2000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pt-BR" sz="20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REGULARES</a:t>
            </a:r>
          </a:p>
          <a:p>
            <a:pPr>
              <a:defRPr/>
            </a:pPr>
            <a:r>
              <a:rPr lang="pt-BR" sz="2000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pt-BR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REGULARES COM RESSALVA</a:t>
            </a:r>
            <a:r>
              <a:rPr lang="pt-BR" sz="2000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OU</a:t>
            </a:r>
            <a:r>
              <a:rPr lang="pt-BR" sz="2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pt-BR" sz="2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IRREGULARES</a:t>
            </a:r>
            <a:endParaRPr lang="pt-BR" sz="20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tângulo 21"/>
          <p:cNvSpPr/>
          <p:nvPr/>
        </p:nvSpPr>
        <p:spPr>
          <a:xfrm>
            <a:off x="3923928" y="5013176"/>
            <a:ext cx="48630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 TRIBUNAL DE CONTAS CONSIDERA OS ATOS:</a:t>
            </a:r>
          </a:p>
          <a:p>
            <a:pPr>
              <a:defRPr/>
            </a:pPr>
            <a:r>
              <a:rPr lang="pt-BR" sz="2000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pt-BR" sz="20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REGULARES</a:t>
            </a:r>
          </a:p>
          <a:p>
            <a:pPr>
              <a:defRPr/>
            </a:pPr>
            <a:r>
              <a:rPr lang="pt-BR" sz="2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IRREGULARES</a:t>
            </a:r>
            <a:endParaRPr lang="pt-BR" sz="20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8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58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58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093" grpId="0" build="p"/>
      <p:bldP spid="21" grpId="0" build="p"/>
      <p:bldP spid="2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BD04914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205038"/>
            <a:ext cx="152400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2667000"/>
            <a:ext cx="990600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2627313" y="2420938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pic>
        <p:nvPicPr>
          <p:cNvPr id="20485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1931988"/>
            <a:ext cx="3276600" cy="2640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50825" y="908050"/>
            <a:ext cx="87137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>
                <a:latin typeface="Arial" charset="0"/>
                <a:cs typeface="Arial" charset="0"/>
              </a:rPr>
              <a:t>CONTAS PRESTADAS PELO PREFEITO</a:t>
            </a:r>
          </a:p>
          <a:p>
            <a:pPr algn="ctr"/>
            <a:r>
              <a:rPr lang="pt-BR" sz="2800">
                <a:latin typeface="Arial" charset="0"/>
                <a:cs typeface="Arial" charset="0"/>
              </a:rPr>
              <a:t>EMISSÃO DE PARECER PRÉVIO</a:t>
            </a:r>
            <a:r>
              <a:rPr lang="pt-BR" sz="240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20487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2705100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488" name="Picture 8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2895600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489" name="Picture 9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2800" y="4724400"/>
            <a:ext cx="1905000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490" name="Picture 10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6013" y="3933825"/>
            <a:ext cx="1466850" cy="167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56043" name="Rectangle 11"/>
          <p:cNvSpPr>
            <a:spLocks noChangeArrowheads="1"/>
          </p:cNvSpPr>
          <p:nvPr/>
        </p:nvSpPr>
        <p:spPr bwMode="auto">
          <a:xfrm>
            <a:off x="827088" y="4437063"/>
            <a:ext cx="1924050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1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DOCUMENTOS</a:t>
            </a:r>
          </a:p>
        </p:txBody>
      </p:sp>
      <p:sp>
        <p:nvSpPr>
          <p:cNvPr id="556044" name="Rectangle 12"/>
          <p:cNvSpPr>
            <a:spLocks noChangeArrowheads="1"/>
          </p:cNvSpPr>
          <p:nvPr/>
        </p:nvSpPr>
        <p:spPr bwMode="auto">
          <a:xfrm>
            <a:off x="5724525" y="5084763"/>
            <a:ext cx="1714500" cy="407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PROCESSO</a:t>
            </a:r>
          </a:p>
        </p:txBody>
      </p:sp>
      <p:sp>
        <p:nvSpPr>
          <p:cNvPr id="20493" name="AutoShape 13"/>
          <p:cNvSpPr>
            <a:spLocks noChangeArrowheads="1"/>
          </p:cNvSpPr>
          <p:nvPr/>
        </p:nvSpPr>
        <p:spPr bwMode="auto">
          <a:xfrm>
            <a:off x="2627313" y="4005263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 rot="5471609">
            <a:off x="7847806" y="3810794"/>
            <a:ext cx="763588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56052" name="Rectangle 20"/>
          <p:cNvSpPr>
            <a:spLocks noChangeArrowheads="1"/>
          </p:cNvSpPr>
          <p:nvPr/>
        </p:nvSpPr>
        <p:spPr bwMode="auto">
          <a:xfrm>
            <a:off x="4865688" y="2205038"/>
            <a:ext cx="98425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TCE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pic>
        <p:nvPicPr>
          <p:cNvPr id="1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2438400"/>
            <a:ext cx="990600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52" name="Picture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931988"/>
            <a:ext cx="2778125" cy="1878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053" name="Picture 4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3886200"/>
            <a:ext cx="1905000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054" name="AutoShape 6"/>
          <p:cNvSpPr>
            <a:spLocks noChangeArrowheads="1"/>
          </p:cNvSpPr>
          <p:nvPr/>
        </p:nvSpPr>
        <p:spPr bwMode="auto">
          <a:xfrm rot="-3050393">
            <a:off x="1059656" y="3679032"/>
            <a:ext cx="485775" cy="595312"/>
          </a:xfrm>
          <a:prstGeom prst="downArrow">
            <a:avLst>
              <a:gd name="adj1" fmla="val 50000"/>
              <a:gd name="adj2" fmla="val 30637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124200" y="3644900"/>
            <a:ext cx="976313" cy="7905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pic>
        <p:nvPicPr>
          <p:cNvPr id="2056" name="Picture 8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2852738"/>
            <a:ext cx="1543050" cy="176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58089" name="Rectangle 9"/>
          <p:cNvSpPr>
            <a:spLocks noChangeArrowheads="1"/>
          </p:cNvSpPr>
          <p:nvPr/>
        </p:nvSpPr>
        <p:spPr bwMode="auto">
          <a:xfrm>
            <a:off x="4427538" y="3213100"/>
            <a:ext cx="1543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1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RELATÓRIO</a:t>
            </a:r>
          </a:p>
          <a:p>
            <a:pPr algn="ctr">
              <a:defRPr/>
            </a:pPr>
            <a:r>
              <a:rPr lang="pt-BR" sz="1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DA</a:t>
            </a:r>
          </a:p>
          <a:p>
            <a:pPr algn="ctr">
              <a:defRPr/>
            </a:pPr>
            <a:r>
              <a:rPr lang="pt-BR" sz="18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INSTRUÇÃO</a:t>
            </a:r>
          </a:p>
        </p:txBody>
      </p:sp>
      <p:graphicFrame>
        <p:nvGraphicFramePr>
          <p:cNvPr id="2050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7235825" y="1989138"/>
          <a:ext cx="1676400" cy="1981200"/>
        </p:xfrm>
        <a:graphic>
          <a:graphicData uri="http://schemas.openxmlformats.org/presentationml/2006/ole">
            <p:oleObj spid="_x0000_s2050" r:id="rId8" imgW="2206440" imgH="2774880" progId="">
              <p:embed/>
            </p:oleObj>
          </a:graphicData>
        </a:graphic>
      </p:graphicFrame>
      <p:sp>
        <p:nvSpPr>
          <p:cNvPr id="2058" name="AutoShape 11"/>
          <p:cNvSpPr>
            <a:spLocks noChangeArrowheads="1"/>
          </p:cNvSpPr>
          <p:nvPr/>
        </p:nvSpPr>
        <p:spPr bwMode="auto">
          <a:xfrm>
            <a:off x="6186488" y="3284538"/>
            <a:ext cx="976312" cy="7905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58092" name="Rectangle 12"/>
          <p:cNvSpPr>
            <a:spLocks noChangeArrowheads="1"/>
          </p:cNvSpPr>
          <p:nvPr/>
        </p:nvSpPr>
        <p:spPr bwMode="auto">
          <a:xfrm>
            <a:off x="7235825" y="3975100"/>
            <a:ext cx="1657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DECISÃO </a:t>
            </a:r>
          </a:p>
          <a:p>
            <a:pPr algn="ctr">
              <a:defRPr/>
            </a:pPr>
            <a:r>
              <a:rPr lang="pt-BR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DO TCE</a:t>
            </a:r>
          </a:p>
        </p:txBody>
      </p:sp>
      <p:sp>
        <p:nvSpPr>
          <p:cNvPr id="558093" name="Text Box 13"/>
          <p:cNvSpPr txBox="1">
            <a:spLocks noChangeArrowheads="1"/>
          </p:cNvSpPr>
          <p:nvPr/>
        </p:nvSpPr>
        <p:spPr bwMode="auto">
          <a:xfrm>
            <a:off x="4648548" y="5270500"/>
            <a:ext cx="43665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RECOMENDAR</a:t>
            </a:r>
          </a:p>
          <a:p>
            <a:pPr algn="ctr">
              <a:defRPr/>
            </a:pPr>
            <a:r>
              <a:rPr lang="pt-BR" sz="2400" dirty="0" smtClean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APROVAÇÃO</a:t>
            </a:r>
            <a:r>
              <a:rPr lang="pt-BR" sz="2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OU</a:t>
            </a:r>
            <a:r>
              <a:rPr lang="pt-BR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24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REJEIÇÃO</a:t>
            </a:r>
            <a:r>
              <a:rPr lang="pt-BR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DAS CONTAS MUNICIPAIS</a:t>
            </a:r>
          </a:p>
        </p:txBody>
      </p:sp>
      <p:sp>
        <p:nvSpPr>
          <p:cNvPr id="558099" name="Rectangle 19"/>
          <p:cNvSpPr>
            <a:spLocks noChangeArrowheads="1"/>
          </p:cNvSpPr>
          <p:nvPr/>
        </p:nvSpPr>
        <p:spPr bwMode="auto">
          <a:xfrm>
            <a:off x="107950" y="5229225"/>
            <a:ext cx="1714500" cy="407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PROCESSO</a:t>
            </a:r>
          </a:p>
        </p:txBody>
      </p:sp>
      <p:sp>
        <p:nvSpPr>
          <p:cNvPr id="558100" name="Rectangle 20"/>
          <p:cNvSpPr>
            <a:spLocks noChangeArrowheads="1"/>
          </p:cNvSpPr>
          <p:nvPr/>
        </p:nvSpPr>
        <p:spPr bwMode="auto">
          <a:xfrm>
            <a:off x="395288" y="1844675"/>
            <a:ext cx="98425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TCE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2064" name="Text Box 6"/>
          <p:cNvSpPr txBox="1">
            <a:spLocks noChangeArrowheads="1"/>
          </p:cNvSpPr>
          <p:nvPr/>
        </p:nvSpPr>
        <p:spPr bwMode="auto">
          <a:xfrm>
            <a:off x="250825" y="908050"/>
            <a:ext cx="87137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>
                <a:latin typeface="Arial" charset="0"/>
                <a:cs typeface="Arial" charset="0"/>
              </a:rPr>
              <a:t>CONTAS PRESTADAS PELO PREFEITO</a:t>
            </a:r>
          </a:p>
          <a:p>
            <a:pPr algn="ctr"/>
            <a:r>
              <a:rPr lang="pt-BR" sz="2800">
                <a:latin typeface="Arial" charset="0"/>
                <a:cs typeface="Arial" charset="0"/>
              </a:rPr>
              <a:t>EMISSÃO DE PARECER PRÉVIO</a:t>
            </a:r>
            <a:r>
              <a:rPr lang="pt-BR" sz="240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617788"/>
            <a:ext cx="2778125" cy="1878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076" name="Picture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1400" y="4191000"/>
            <a:ext cx="1524000" cy="2057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2667000"/>
            <a:ext cx="1447800" cy="168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3962400"/>
            <a:ext cx="1905000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aphicFrame>
        <p:nvGraphicFramePr>
          <p:cNvPr id="3074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3657600" y="4114800"/>
          <a:ext cx="1676400" cy="1981200"/>
        </p:xfrm>
        <a:graphic>
          <a:graphicData uri="http://schemas.openxmlformats.org/presentationml/2006/ole">
            <p:oleObj spid="_x0000_s3074" r:id="rId8" imgW="2206440" imgH="2774880" progId="">
              <p:embed/>
            </p:oleObj>
          </a:graphicData>
        </a:graphic>
      </p:graphicFrame>
      <p:sp>
        <p:nvSpPr>
          <p:cNvPr id="3079" name="AutoShape 11"/>
          <p:cNvSpPr>
            <a:spLocks noChangeArrowheads="1"/>
          </p:cNvSpPr>
          <p:nvPr/>
        </p:nvSpPr>
        <p:spPr bwMode="auto">
          <a:xfrm>
            <a:off x="2971800" y="3352800"/>
            <a:ext cx="12192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3080" name="AutoShape 12"/>
          <p:cNvSpPr>
            <a:spLocks noChangeArrowheads="1"/>
          </p:cNvSpPr>
          <p:nvPr/>
        </p:nvSpPr>
        <p:spPr bwMode="auto">
          <a:xfrm>
            <a:off x="5943600" y="5181600"/>
            <a:ext cx="12192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60142" name="Text Box 14"/>
          <p:cNvSpPr txBox="1">
            <a:spLocks noChangeArrowheads="1"/>
          </p:cNvSpPr>
          <p:nvPr/>
        </p:nvSpPr>
        <p:spPr bwMode="auto">
          <a:xfrm>
            <a:off x="6851650" y="3357563"/>
            <a:ext cx="23241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4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CÂMARA DE </a:t>
            </a:r>
          </a:p>
          <a:p>
            <a:pPr algn="ctr">
              <a:defRPr/>
            </a:pPr>
            <a:r>
              <a:rPr lang="pt-BR" sz="24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VEREADORES</a:t>
            </a:r>
          </a:p>
        </p:txBody>
      </p:sp>
      <p:sp>
        <p:nvSpPr>
          <p:cNvPr id="560144" name="Text Box 16"/>
          <p:cNvSpPr txBox="1">
            <a:spLocks noChangeArrowheads="1"/>
          </p:cNvSpPr>
          <p:nvPr/>
        </p:nvSpPr>
        <p:spPr bwMode="auto">
          <a:xfrm>
            <a:off x="5951538" y="4918075"/>
            <a:ext cx="12557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0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REMETE</a:t>
            </a:r>
          </a:p>
        </p:txBody>
      </p:sp>
      <p:sp>
        <p:nvSpPr>
          <p:cNvPr id="560148" name="Rectangle 20"/>
          <p:cNvSpPr>
            <a:spLocks noChangeArrowheads="1"/>
          </p:cNvSpPr>
          <p:nvPr/>
        </p:nvSpPr>
        <p:spPr bwMode="auto">
          <a:xfrm>
            <a:off x="395288" y="2420938"/>
            <a:ext cx="98425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TCE</a:t>
            </a:r>
          </a:p>
        </p:txBody>
      </p:sp>
      <p:sp>
        <p:nvSpPr>
          <p:cNvPr id="560151" name="Rectangle 23"/>
          <p:cNvSpPr>
            <a:spLocks noChangeArrowheads="1"/>
          </p:cNvSpPr>
          <p:nvPr/>
        </p:nvSpPr>
        <p:spPr bwMode="auto">
          <a:xfrm>
            <a:off x="4067175" y="3500438"/>
            <a:ext cx="1714500" cy="407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PROCESSO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3086" name="Text Box 6"/>
          <p:cNvSpPr txBox="1">
            <a:spLocks noChangeArrowheads="1"/>
          </p:cNvSpPr>
          <p:nvPr/>
        </p:nvSpPr>
        <p:spPr bwMode="auto">
          <a:xfrm>
            <a:off x="250825" y="908050"/>
            <a:ext cx="87137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>
                <a:latin typeface="Arial" charset="0"/>
                <a:cs typeface="Arial" charset="0"/>
              </a:rPr>
              <a:t>CONTAS PRESTADAS PELO PREFEITO</a:t>
            </a:r>
          </a:p>
          <a:p>
            <a:pPr algn="ctr"/>
            <a:r>
              <a:rPr lang="pt-BR" sz="2800">
                <a:latin typeface="Arial" charset="0"/>
                <a:cs typeface="Arial" charset="0"/>
              </a:rPr>
              <a:t>EMISSÃO DE PARECER PRÉVIO</a:t>
            </a:r>
            <a:r>
              <a:rPr lang="pt-BR" sz="240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6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3475" y="3886200"/>
            <a:ext cx="2778125" cy="1878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100" name="Picture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590800"/>
            <a:ext cx="1524000" cy="2057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aphicFrame>
        <p:nvGraphicFramePr>
          <p:cNvPr id="4098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4419600" y="2590800"/>
          <a:ext cx="1676400" cy="1981200"/>
        </p:xfrm>
        <a:graphic>
          <a:graphicData uri="http://schemas.openxmlformats.org/presentationml/2006/ole">
            <p:oleObj spid="_x0000_s25602" r:id="rId6" imgW="2206440" imgH="2774880" progId="">
              <p:embed/>
            </p:oleObj>
          </a:graphicData>
        </a:graphic>
      </p:graphicFrame>
      <p:sp>
        <p:nvSpPr>
          <p:cNvPr id="562182" name="Rectangle 6"/>
          <p:cNvSpPr>
            <a:spLocks noChangeArrowheads="1"/>
          </p:cNvSpPr>
          <p:nvPr/>
        </p:nvSpPr>
        <p:spPr bwMode="auto">
          <a:xfrm>
            <a:off x="1882775" y="2762250"/>
            <a:ext cx="26844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algn="ctr">
              <a:defRPr/>
            </a:pPr>
            <a:r>
              <a:rPr lang="pt-BR" sz="20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JULGA AS CONTAS </a:t>
            </a:r>
          </a:p>
          <a:p>
            <a:pPr algn="ctr">
              <a:defRPr/>
            </a:pPr>
            <a:r>
              <a:rPr lang="pt-BR" sz="20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E EMITE O </a:t>
            </a:r>
          </a:p>
        </p:txBody>
      </p:sp>
      <p:sp>
        <p:nvSpPr>
          <p:cNvPr id="4102" name="AutoShape 7"/>
          <p:cNvSpPr>
            <a:spLocks noChangeArrowheads="1"/>
          </p:cNvSpPr>
          <p:nvPr/>
        </p:nvSpPr>
        <p:spPr bwMode="auto">
          <a:xfrm>
            <a:off x="2700338" y="3459163"/>
            <a:ext cx="12192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4103" name="AutoShape 8"/>
          <p:cNvSpPr>
            <a:spLocks noChangeArrowheads="1"/>
          </p:cNvSpPr>
          <p:nvPr/>
        </p:nvSpPr>
        <p:spPr bwMode="auto">
          <a:xfrm>
            <a:off x="4800600" y="4800600"/>
            <a:ext cx="12192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62186" name="Text Box 10"/>
          <p:cNvSpPr txBox="1">
            <a:spLocks noChangeArrowheads="1"/>
          </p:cNvSpPr>
          <p:nvPr/>
        </p:nvSpPr>
        <p:spPr bwMode="auto">
          <a:xfrm>
            <a:off x="6076950" y="5786438"/>
            <a:ext cx="3054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TRIBUNAL DE CONTAS</a:t>
            </a:r>
          </a:p>
        </p:txBody>
      </p:sp>
      <p:sp>
        <p:nvSpPr>
          <p:cNvPr id="562187" name="Text Box 11"/>
          <p:cNvSpPr txBox="1">
            <a:spLocks noChangeArrowheads="1"/>
          </p:cNvSpPr>
          <p:nvPr/>
        </p:nvSpPr>
        <p:spPr bwMode="auto">
          <a:xfrm>
            <a:off x="1595438" y="4799013"/>
            <a:ext cx="31924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REMETE CÓPIA DO</a:t>
            </a:r>
          </a:p>
          <a:p>
            <a:pPr algn="ctr"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DECRETO LEGISLATIVO</a:t>
            </a:r>
          </a:p>
          <a:p>
            <a:pPr algn="ctr"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E DA ATA DA SESSÃO</a:t>
            </a:r>
          </a:p>
        </p:txBody>
      </p:sp>
      <p:sp>
        <p:nvSpPr>
          <p:cNvPr id="562188" name="Text Box 12"/>
          <p:cNvSpPr txBox="1">
            <a:spLocks noChangeArrowheads="1"/>
          </p:cNvSpPr>
          <p:nvPr/>
        </p:nvSpPr>
        <p:spPr bwMode="auto">
          <a:xfrm>
            <a:off x="5292725" y="1989138"/>
            <a:ext cx="18780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0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DECRETO</a:t>
            </a:r>
          </a:p>
          <a:p>
            <a:pPr algn="ctr">
              <a:defRPr/>
            </a:pPr>
            <a:r>
              <a:rPr lang="pt-BR" sz="20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LEGISLATIVO</a:t>
            </a:r>
            <a:endParaRPr lang="pt-BR" sz="2000" dirty="0">
              <a:solidFill>
                <a:srgbClr val="990000"/>
              </a:solidFill>
            </a:endParaRPr>
          </a:p>
        </p:txBody>
      </p:sp>
      <p:sp>
        <p:nvSpPr>
          <p:cNvPr id="562193" name="Text Box 17"/>
          <p:cNvSpPr txBox="1">
            <a:spLocks noChangeArrowheads="1"/>
          </p:cNvSpPr>
          <p:nvPr/>
        </p:nvSpPr>
        <p:spPr bwMode="auto">
          <a:xfrm>
            <a:off x="147638" y="1743075"/>
            <a:ext cx="23241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4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CÂMARA DE </a:t>
            </a:r>
          </a:p>
          <a:p>
            <a:pPr algn="ctr">
              <a:defRPr/>
            </a:pPr>
            <a:r>
              <a:rPr lang="pt-BR" sz="24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VEREADORES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4109" name="Text Box 6"/>
          <p:cNvSpPr txBox="1">
            <a:spLocks noChangeArrowheads="1"/>
          </p:cNvSpPr>
          <p:nvPr/>
        </p:nvSpPr>
        <p:spPr bwMode="auto">
          <a:xfrm>
            <a:off x="250825" y="908050"/>
            <a:ext cx="87137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800">
                <a:latin typeface="Arial" charset="0"/>
                <a:cs typeface="Arial" charset="0"/>
              </a:rPr>
              <a:t>CONTAS PRESTADAS PELO PREFEITO</a:t>
            </a:r>
          </a:p>
          <a:p>
            <a:pPr algn="ctr"/>
            <a:r>
              <a:rPr lang="pt-BR" sz="2800">
                <a:latin typeface="Arial" charset="0"/>
                <a:cs typeface="Arial" charset="0"/>
              </a:rPr>
              <a:t>EMISSÃO DE PARECER PRÉVIO</a:t>
            </a:r>
            <a:r>
              <a:rPr lang="pt-BR" sz="240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1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95" name="Group 39"/>
          <p:cNvGraphicFramePr>
            <a:graphicFrameLocks noGrp="1"/>
          </p:cNvGraphicFramePr>
          <p:nvPr/>
        </p:nvGraphicFramePr>
        <p:xfrm>
          <a:off x="0" y="765175"/>
          <a:ext cx="9144000" cy="5674805"/>
        </p:xfrm>
        <a:graphic>
          <a:graphicData uri="http://schemas.openxmlformats.org/drawingml/2006/table">
            <a:tbl>
              <a:tblPr/>
              <a:tblGrid>
                <a:gridCol w="5146675"/>
                <a:gridCol w="3997325"/>
              </a:tblGrid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IRREGULARIDADES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DESCUMPRIMENTO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Déficit Orçamentário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LC nº 101/2000, art. 1º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7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Gastos c/ Educação – menos de 25% da receita de impostos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CF/88, art. 212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Gastos c/ Saúde  - menos de 15% da receita de impostos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LC nº 141/2012, art. 7º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Créditos adicionais sem lei </a:t>
                      </a:r>
                      <a:r>
                        <a:rPr kumimoji="0" lang="pt-BR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autorizativa</a:t>
                      </a:r>
                      <a:endParaRPr kumimoji="0" lang="pt-B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CF/88 art. 167, 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2 últimos quadrimestres do mandato – despesas sem disponibilidade de caixa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LC nº 101/2000, art. 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619250" y="0"/>
            <a:ext cx="7164388" cy="68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pt-BR" sz="3600" b="1">
                <a:solidFill>
                  <a:srgbClr val="FFFFFF"/>
                </a:solidFill>
                <a:latin typeface="Tahoma" pitchFamily="34" charset="0"/>
              </a:rPr>
              <a:t>CORPO DELIBERATIVO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500188"/>
            <a:ext cx="8510587" cy="25717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1116013" y="764704"/>
            <a:ext cx="7164387" cy="625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pt-BR" sz="3200" b="1" dirty="0">
                <a:latin typeface="Tahoma" pitchFamily="34" charset="0"/>
              </a:rPr>
              <a:t>7 CONSELHEIROS</a:t>
            </a:r>
          </a:p>
        </p:txBody>
      </p: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84883"/>
            <a:ext cx="1511300" cy="2016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51867" y="3501008"/>
            <a:ext cx="2447925" cy="576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Cesar </a:t>
            </a:r>
            <a:r>
              <a:rPr lang="pt-BR" sz="1400" dirty="0" err="1">
                <a:solidFill>
                  <a:srgbClr val="000000"/>
                </a:solidFill>
                <a:latin typeface="Tahoma" pitchFamily="34" charset="0"/>
              </a:rPr>
              <a:t>Filomeno</a:t>
            </a: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 Fontes 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b="1" dirty="0">
                <a:solidFill>
                  <a:srgbClr val="000000"/>
                </a:solidFill>
                <a:latin typeface="Tahoma" pitchFamily="34" charset="0"/>
              </a:rPr>
              <a:t>Conselheiro Presidente</a:t>
            </a:r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31565" y="1484785"/>
            <a:ext cx="1388507" cy="194421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2881040" y="3441502"/>
            <a:ext cx="3059112" cy="5635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Luiz Roberto </a:t>
            </a:r>
            <a:r>
              <a:rPr lang="pt-BR" sz="1400" dirty="0" err="1">
                <a:solidFill>
                  <a:srgbClr val="000000"/>
                </a:solidFill>
                <a:latin typeface="Tahoma" pitchFamily="34" charset="0"/>
              </a:rPr>
              <a:t>Herbst</a:t>
            </a: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 </a:t>
            </a:r>
            <a:br>
              <a:rPr lang="pt-BR" sz="1400" dirty="0">
                <a:solidFill>
                  <a:srgbClr val="000000"/>
                </a:solidFill>
                <a:latin typeface="Tahoma" pitchFamily="34" charset="0"/>
              </a:rPr>
            </a:br>
            <a:r>
              <a:rPr lang="pt-BR" sz="1400" b="1" dirty="0">
                <a:solidFill>
                  <a:srgbClr val="000000"/>
                </a:solidFill>
                <a:latin typeface="Tahoma" pitchFamily="34" charset="0"/>
              </a:rPr>
              <a:t>Conselheiro Vice-Presidente</a:t>
            </a:r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5684" y="4149080"/>
            <a:ext cx="1224508" cy="1584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4500339" y="5733256"/>
            <a:ext cx="2447925" cy="563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b="1" dirty="0">
                <a:solidFill>
                  <a:srgbClr val="000000"/>
                </a:solidFill>
                <a:latin typeface="Tahoma" pitchFamily="34" charset="0"/>
              </a:rPr>
              <a:t>Conselheiro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Julio Cesar Garcia </a:t>
            </a:r>
          </a:p>
        </p:txBody>
      </p:sp>
      <p:pic>
        <p:nvPicPr>
          <p:cNvPr id="16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4" name="Picture 2" descr="http://www.tce.sc.gov.br/images/composicao/salomao_boa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1412776"/>
            <a:ext cx="1368152" cy="2042314"/>
          </a:xfrm>
          <a:prstGeom prst="rect">
            <a:avLst/>
          </a:prstGeom>
          <a:noFill/>
        </p:spPr>
      </p:pic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6228531" y="3429000"/>
            <a:ext cx="2447925" cy="576262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dirty="0" smtClean="0">
                <a:solidFill>
                  <a:srgbClr val="000000"/>
                </a:solidFill>
                <a:latin typeface="Tahoma" pitchFamily="34" charset="0"/>
              </a:rPr>
              <a:t>Salomão Ribas Junior</a:t>
            </a: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 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b="1" dirty="0" smtClean="0">
                <a:solidFill>
                  <a:srgbClr val="000000"/>
                </a:solidFill>
                <a:latin typeface="Tahoma" pitchFamily="34" charset="0"/>
              </a:rPr>
              <a:t>Conselheiro Corregedor</a:t>
            </a:r>
            <a:endParaRPr lang="pt-BR" sz="1400" b="1" dirty="0">
              <a:solidFill>
                <a:srgbClr val="000000"/>
              </a:solidFill>
              <a:latin typeface="Tahoma" pitchFamily="34" charset="0"/>
            </a:endParaRPr>
          </a:p>
        </p:txBody>
      </p:sp>
      <p:pic>
        <p:nvPicPr>
          <p:cNvPr id="79876" name="Picture 4" descr="http://www.tce.sc.gov.br/images/composicao/wan-dal_boa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4149080"/>
            <a:ext cx="1080120" cy="1628009"/>
          </a:xfrm>
          <a:prstGeom prst="rect">
            <a:avLst/>
          </a:prstGeom>
          <a:noFill/>
        </p:spPr>
      </p:pic>
      <p:pic>
        <p:nvPicPr>
          <p:cNvPr id="79878" name="Picture 6" descr="http://www.tce.sc.gov.br/files/file/acom/conselheiro-nadda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4149080"/>
            <a:ext cx="1080120" cy="1628009"/>
          </a:xfrm>
          <a:prstGeom prst="rect">
            <a:avLst/>
          </a:prstGeom>
          <a:noFill/>
        </p:spPr>
      </p:pic>
      <p:pic>
        <p:nvPicPr>
          <p:cNvPr id="79880" name="Picture 8" descr="http://www.tce.sc.gov.br/files/file/acom/conselheiro-adircelio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52320" y="4149080"/>
            <a:ext cx="1080120" cy="1518430"/>
          </a:xfrm>
          <a:prstGeom prst="rect">
            <a:avLst/>
          </a:prstGeom>
          <a:noFill/>
        </p:spPr>
      </p:pic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-36512" y="5733256"/>
            <a:ext cx="2195735" cy="569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tIns="9144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b="1" dirty="0">
                <a:solidFill>
                  <a:srgbClr val="000000"/>
                </a:solidFill>
                <a:latin typeface="Tahoma" pitchFamily="34" charset="0"/>
              </a:rPr>
              <a:t>Conselheiro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dirty="0" smtClean="0">
                <a:solidFill>
                  <a:srgbClr val="000000"/>
                </a:solidFill>
                <a:latin typeface="Tahoma" pitchFamily="34" charset="0"/>
              </a:rPr>
              <a:t>Wilson Rogério </a:t>
            </a:r>
            <a:r>
              <a:rPr lang="pt-BR" sz="1400" dirty="0" err="1" smtClean="0">
                <a:solidFill>
                  <a:srgbClr val="000000"/>
                </a:solidFill>
                <a:latin typeface="Tahoma" pitchFamily="34" charset="0"/>
              </a:rPr>
              <a:t>Wan</a:t>
            </a:r>
            <a:r>
              <a:rPr lang="pt-BR" sz="1400" dirty="0" err="1" smtClean="0">
                <a:solidFill>
                  <a:srgbClr val="000000"/>
                </a:solidFill>
                <a:latin typeface="Tahoma" pitchFamily="34" charset="0"/>
              </a:rPr>
              <a:t>-</a:t>
            </a:r>
            <a:r>
              <a:rPr lang="pt-BR" sz="1400" dirty="0" err="1" smtClean="0">
                <a:solidFill>
                  <a:srgbClr val="000000"/>
                </a:solidFill>
                <a:latin typeface="Tahoma" pitchFamily="34" charset="0"/>
              </a:rPr>
              <a:t>dall</a:t>
            </a: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 </a:t>
            </a:r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2196083" y="5739933"/>
            <a:ext cx="2447925" cy="569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b="1" dirty="0">
                <a:solidFill>
                  <a:srgbClr val="000000"/>
                </a:solidFill>
                <a:latin typeface="Tahoma" pitchFamily="34" charset="0"/>
              </a:rPr>
              <a:t>Conselheiro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dirty="0" err="1" smtClean="0">
                <a:solidFill>
                  <a:srgbClr val="000000"/>
                </a:solidFill>
                <a:latin typeface="Tahoma" pitchFamily="34" charset="0"/>
              </a:rPr>
              <a:t>Herneus</a:t>
            </a:r>
            <a:r>
              <a:rPr lang="pt-BR" sz="1400" dirty="0" smtClean="0">
                <a:solidFill>
                  <a:srgbClr val="000000"/>
                </a:solidFill>
                <a:latin typeface="Tahoma" pitchFamily="34" charset="0"/>
              </a:rPr>
              <a:t> João de </a:t>
            </a:r>
            <a:r>
              <a:rPr lang="pt-BR" sz="1400" dirty="0" err="1" smtClean="0">
                <a:solidFill>
                  <a:srgbClr val="000000"/>
                </a:solidFill>
                <a:latin typeface="Tahoma" pitchFamily="34" charset="0"/>
              </a:rPr>
              <a:t>Nadal</a:t>
            </a:r>
            <a:endParaRPr lang="pt-BR" sz="1400" dirty="0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6696075" y="5733256"/>
            <a:ext cx="2447925" cy="7848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b="1" dirty="0">
                <a:solidFill>
                  <a:srgbClr val="000000"/>
                </a:solidFill>
                <a:latin typeface="Tahoma" pitchFamily="34" charset="0"/>
              </a:rPr>
              <a:t>Conselheiro</a:t>
            </a:r>
          </a:p>
          <a:p>
            <a:pPr algn="ctr" hangingPunct="1">
              <a:lnSpc>
                <a:spcPct val="100000"/>
              </a:lnSpc>
              <a:tabLst>
                <a:tab pos="723900" algn="l"/>
                <a:tab pos="1447800" algn="l"/>
                <a:tab pos="2171700" algn="l"/>
              </a:tabLst>
            </a:pPr>
            <a:r>
              <a:rPr lang="pt-BR" sz="1400" dirty="0" err="1" smtClean="0">
                <a:solidFill>
                  <a:srgbClr val="000000"/>
                </a:solidFill>
                <a:latin typeface="Tahoma" pitchFamily="34" charset="0"/>
              </a:rPr>
              <a:t>Adircélio</a:t>
            </a:r>
            <a:r>
              <a:rPr lang="pt-BR" sz="1400" dirty="0" smtClean="0">
                <a:solidFill>
                  <a:srgbClr val="000000"/>
                </a:solidFill>
                <a:latin typeface="Tahoma" pitchFamily="34" charset="0"/>
              </a:rPr>
              <a:t> de Moraes Ferreira Junior</a:t>
            </a:r>
            <a:r>
              <a:rPr lang="pt-BR" sz="1400" dirty="0">
                <a:solidFill>
                  <a:srgbClr val="000000"/>
                </a:solidFill>
                <a:latin typeface="Tahoma" pitchFamily="34" charset="0"/>
              </a:rPr>
              <a:t> 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814" name="Group 38"/>
          <p:cNvGraphicFramePr>
            <a:graphicFrameLocks noGrp="1"/>
          </p:cNvGraphicFramePr>
          <p:nvPr/>
        </p:nvGraphicFramePr>
        <p:xfrm>
          <a:off x="0" y="883557"/>
          <a:ext cx="9144000" cy="5646464"/>
        </p:xfrm>
        <a:graphic>
          <a:graphicData uri="http://schemas.openxmlformats.org/drawingml/2006/table">
            <a:tbl>
              <a:tblPr/>
              <a:tblGrid>
                <a:gridCol w="5257800"/>
                <a:gridCol w="3886200"/>
              </a:tblGrid>
              <a:tr h="807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IRREGULARIDADES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DESCUMPRIMENTO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endParaRPr kumimoji="0" lang="pt-BR" sz="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576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Não remessa de dados eletrônicos através do Sistema e-SFINGE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Instrução Normativa nº TC-04/2004, art. 2º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6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Despesas com pessoal do Poder Executivo acima do limite de 54% da RCL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LC nº 101/2000, art. 20, III, b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Ausência de efetiva atuação do Sistema de Controle Interno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CF/88, art. 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19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FUNDEB – Despesas com manutenção e desenvolvimento da educação básica -  Menos de 95%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Lei nº 11.494,2007, art. 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16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FUNDEB - pagamento da remuneração dos profissionais do magistério da educação básica em efetivo exercício na rede pública – menos de 60%</a:t>
                      </a:r>
                      <a:endParaRPr kumimoji="0" lang="pt-B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SimSun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buNone/>
                        <a:tabLst/>
                      </a:pPr>
                      <a:r>
                        <a:rPr kumimoji="0" lang="pt-BR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SimSun" pitchFamily="2" charset="-122"/>
                          <a:cs typeface="Arial" pitchFamily="34" charset="0"/>
                        </a:rPr>
                        <a:t>Lei nº 11.494,2007, art. 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BD0491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35200"/>
            <a:ext cx="15240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2667000"/>
            <a:ext cx="990600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5604" name="AutoShape 6"/>
          <p:cNvSpPr>
            <a:spLocks noChangeArrowheads="1"/>
          </p:cNvSpPr>
          <p:nvPr/>
        </p:nvSpPr>
        <p:spPr bwMode="auto">
          <a:xfrm>
            <a:off x="2819400" y="2286000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pic>
        <p:nvPicPr>
          <p:cNvPr id="25605" name="Picture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931988"/>
            <a:ext cx="3276600" cy="26400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06" name="Picture 9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2705100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07" name="Picture 10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2895600"/>
            <a:ext cx="457200" cy="41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08" name="Picture 1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4724400"/>
            <a:ext cx="1905000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09" name="Picture 12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3886200"/>
            <a:ext cx="1466850" cy="167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64237" name="Rectangle 13"/>
          <p:cNvSpPr>
            <a:spLocks noChangeArrowheads="1"/>
          </p:cNvSpPr>
          <p:nvPr/>
        </p:nvSpPr>
        <p:spPr bwMode="auto">
          <a:xfrm>
            <a:off x="1066800" y="4419600"/>
            <a:ext cx="1924050" cy="381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1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DOCUMENTOS</a:t>
            </a:r>
          </a:p>
        </p:txBody>
      </p:sp>
      <p:sp>
        <p:nvSpPr>
          <p:cNvPr id="564238" name="Rectangle 14"/>
          <p:cNvSpPr>
            <a:spLocks noChangeArrowheads="1"/>
          </p:cNvSpPr>
          <p:nvPr/>
        </p:nvSpPr>
        <p:spPr bwMode="auto">
          <a:xfrm>
            <a:off x="5724525" y="5084763"/>
            <a:ext cx="1714500" cy="407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PROCESSO</a:t>
            </a:r>
          </a:p>
        </p:txBody>
      </p:sp>
      <p:sp>
        <p:nvSpPr>
          <p:cNvPr id="25612" name="AutoShape 15"/>
          <p:cNvSpPr>
            <a:spLocks noChangeArrowheads="1"/>
          </p:cNvSpPr>
          <p:nvPr/>
        </p:nvSpPr>
        <p:spPr bwMode="auto">
          <a:xfrm>
            <a:off x="2971800" y="3886200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25613" name="AutoShape 16"/>
          <p:cNvSpPr>
            <a:spLocks noChangeArrowheads="1"/>
          </p:cNvSpPr>
          <p:nvPr/>
        </p:nvSpPr>
        <p:spPr bwMode="auto">
          <a:xfrm rot="5471609">
            <a:off x="7847806" y="3810794"/>
            <a:ext cx="763588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64242" name="Rectangle 18"/>
          <p:cNvSpPr>
            <a:spLocks noChangeArrowheads="1"/>
          </p:cNvSpPr>
          <p:nvPr/>
        </p:nvSpPr>
        <p:spPr bwMode="auto">
          <a:xfrm>
            <a:off x="4865688" y="2205038"/>
            <a:ext cx="98425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TCE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256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smtClean="0">
                <a:solidFill>
                  <a:schemeClr val="tx1"/>
                </a:solidFill>
                <a:latin typeface="Arial" charset="0"/>
                <a:cs typeface="Arial" charset="0"/>
              </a:rPr>
              <a:t>O Julgamento de Contas pelo TCE</a:t>
            </a:r>
          </a:p>
        </p:txBody>
      </p:sp>
      <p:pic>
        <p:nvPicPr>
          <p:cNvPr id="1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2014538"/>
            <a:ext cx="990600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24" name="Picture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628775"/>
            <a:ext cx="2778125" cy="1878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125" name="Picture 4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6775" y="3716338"/>
            <a:ext cx="1905000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126" name="AutoShape 5"/>
          <p:cNvSpPr>
            <a:spLocks noChangeArrowheads="1"/>
          </p:cNvSpPr>
          <p:nvPr/>
        </p:nvSpPr>
        <p:spPr bwMode="auto">
          <a:xfrm rot="-3050393">
            <a:off x="881856" y="3536157"/>
            <a:ext cx="485775" cy="595312"/>
          </a:xfrm>
          <a:prstGeom prst="downArrow">
            <a:avLst>
              <a:gd name="adj1" fmla="val 50000"/>
              <a:gd name="adj2" fmla="val 30637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127" name="AutoShape 6"/>
          <p:cNvSpPr>
            <a:spLocks noChangeArrowheads="1"/>
          </p:cNvSpPr>
          <p:nvPr/>
        </p:nvSpPr>
        <p:spPr bwMode="auto">
          <a:xfrm>
            <a:off x="2916238" y="3430588"/>
            <a:ext cx="976312" cy="7905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pic>
        <p:nvPicPr>
          <p:cNvPr id="5128" name="Picture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37013" y="2781300"/>
            <a:ext cx="1543050" cy="1765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66280" name="Rectangle 8"/>
          <p:cNvSpPr>
            <a:spLocks noChangeArrowheads="1"/>
          </p:cNvSpPr>
          <p:nvPr/>
        </p:nvSpPr>
        <p:spPr bwMode="auto">
          <a:xfrm>
            <a:off x="4037013" y="3429000"/>
            <a:ext cx="15430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1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RELATÓRIO</a:t>
            </a:r>
          </a:p>
          <a:p>
            <a:pPr algn="ctr">
              <a:defRPr/>
            </a:pPr>
            <a:r>
              <a:rPr lang="pt-BR" sz="1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DA</a:t>
            </a:r>
          </a:p>
          <a:p>
            <a:pPr algn="ctr">
              <a:defRPr/>
            </a:pPr>
            <a:r>
              <a:rPr lang="pt-BR" sz="1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INSTRUÇÃO</a:t>
            </a:r>
          </a:p>
        </p:txBody>
      </p:sp>
      <p:graphicFrame>
        <p:nvGraphicFramePr>
          <p:cNvPr id="5122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6804025" y="1700213"/>
          <a:ext cx="1676400" cy="1981200"/>
        </p:xfrm>
        <a:graphic>
          <a:graphicData uri="http://schemas.openxmlformats.org/presentationml/2006/ole">
            <p:oleObj spid="_x0000_s26626" r:id="rId8" imgW="2206440" imgH="2774880" progId="">
              <p:embed/>
            </p:oleObj>
          </a:graphicData>
        </a:graphic>
      </p:graphicFrame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5683250" y="2852738"/>
            <a:ext cx="976313" cy="7905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66283" name="Rectangle 11"/>
          <p:cNvSpPr>
            <a:spLocks noChangeArrowheads="1"/>
          </p:cNvSpPr>
          <p:nvPr/>
        </p:nvSpPr>
        <p:spPr bwMode="auto">
          <a:xfrm>
            <a:off x="6877050" y="3573463"/>
            <a:ext cx="1657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DECISÃO </a:t>
            </a:r>
          </a:p>
          <a:p>
            <a:pPr algn="ctr">
              <a:defRPr/>
            </a:pPr>
            <a:r>
              <a:rPr lang="pt-BR" sz="24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DO TCE</a:t>
            </a:r>
          </a:p>
        </p:txBody>
      </p:sp>
      <p:sp>
        <p:nvSpPr>
          <p:cNvPr id="566284" name="Text Box 12"/>
          <p:cNvSpPr txBox="1">
            <a:spLocks noChangeArrowheads="1"/>
          </p:cNvSpPr>
          <p:nvPr/>
        </p:nvSpPr>
        <p:spPr bwMode="auto">
          <a:xfrm>
            <a:off x="3708400" y="4868863"/>
            <a:ext cx="53546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>
              <a:defRPr/>
            </a:pP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 TRIBUNAL DE CONTAS JULGA:</a:t>
            </a:r>
          </a:p>
          <a:p>
            <a:pPr>
              <a:defRPr/>
            </a:pPr>
            <a:r>
              <a:rPr lang="pt-BR" sz="2400" dirty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pt-BR" sz="24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REGULARES</a:t>
            </a:r>
          </a:p>
          <a:p>
            <a:pPr>
              <a:defRPr/>
            </a:pPr>
            <a:r>
              <a:rPr lang="pt-BR" sz="2400" dirty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</a:t>
            </a:r>
            <a:r>
              <a:rPr lang="pt-BR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REGULARES COM RESSALVA</a:t>
            </a:r>
            <a:r>
              <a:rPr lang="pt-BR" sz="2400" dirty="0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OU</a:t>
            </a:r>
            <a:r>
              <a:rPr lang="pt-BR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defRPr/>
            </a:pPr>
            <a:r>
              <a:rPr lang="pt-BR" sz="24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- IRREGULARES</a:t>
            </a:r>
            <a:endParaRPr lang="pt-BR" sz="24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66287" name="Rectangle 15"/>
          <p:cNvSpPr>
            <a:spLocks noChangeArrowheads="1"/>
          </p:cNvSpPr>
          <p:nvPr/>
        </p:nvSpPr>
        <p:spPr bwMode="auto">
          <a:xfrm>
            <a:off x="-22225" y="5084763"/>
            <a:ext cx="1714500" cy="407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PROCESSO</a:t>
            </a:r>
          </a:p>
        </p:txBody>
      </p:sp>
      <p:sp>
        <p:nvSpPr>
          <p:cNvPr id="566288" name="Rectangle 16"/>
          <p:cNvSpPr>
            <a:spLocks noChangeArrowheads="1"/>
          </p:cNvSpPr>
          <p:nvPr/>
        </p:nvSpPr>
        <p:spPr bwMode="auto">
          <a:xfrm>
            <a:off x="250825" y="1700213"/>
            <a:ext cx="98425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TCE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51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smtClean="0">
                <a:solidFill>
                  <a:schemeClr val="tx1"/>
                </a:solidFill>
                <a:latin typeface="Arial" charset="0"/>
                <a:cs typeface="Arial" charset="0"/>
              </a:rPr>
              <a:t>O Julgamento de Contas pelo TCE</a:t>
            </a:r>
          </a:p>
        </p:txBody>
      </p:sp>
      <p:pic>
        <p:nvPicPr>
          <p:cNvPr id="1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1911350"/>
            <a:ext cx="2778125" cy="18780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aphicFrame>
        <p:nvGraphicFramePr>
          <p:cNvPr id="6146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763713" y="3933825"/>
          <a:ext cx="1676400" cy="1981200"/>
        </p:xfrm>
        <a:graphic>
          <a:graphicData uri="http://schemas.openxmlformats.org/presentationml/2006/ole">
            <p:oleObj spid="_x0000_s27650" r:id="rId5" imgW="2206440" imgH="2774880" progId="">
              <p:embed/>
            </p:oleObj>
          </a:graphicData>
        </a:graphic>
      </p:graphicFrame>
      <p:sp>
        <p:nvSpPr>
          <p:cNvPr id="568330" name="Text Box 10"/>
          <p:cNvSpPr txBox="1">
            <a:spLocks noChangeArrowheads="1"/>
          </p:cNvSpPr>
          <p:nvPr/>
        </p:nvSpPr>
        <p:spPr bwMode="auto">
          <a:xfrm>
            <a:off x="3051175" y="3176588"/>
            <a:ext cx="1325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  <a:flatTx/>
          </a:bodyPr>
          <a:lstStyle/>
          <a:p>
            <a:pPr algn="ctr">
              <a:defRPr/>
            </a:pPr>
            <a:r>
              <a:rPr lang="pt-BR" sz="20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REMETE:</a:t>
            </a:r>
          </a:p>
        </p:txBody>
      </p:sp>
      <p:sp>
        <p:nvSpPr>
          <p:cNvPr id="568333" name="Rectangle 13"/>
          <p:cNvSpPr>
            <a:spLocks noChangeArrowheads="1"/>
          </p:cNvSpPr>
          <p:nvPr/>
        </p:nvSpPr>
        <p:spPr bwMode="auto">
          <a:xfrm>
            <a:off x="179388" y="1903413"/>
            <a:ext cx="984250" cy="517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8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TCE</a:t>
            </a:r>
          </a:p>
        </p:txBody>
      </p:sp>
      <p:pic>
        <p:nvPicPr>
          <p:cNvPr id="6150" name="Picture 1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6775" y="3716338"/>
            <a:ext cx="1905000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51" name="AutoShape 16"/>
          <p:cNvSpPr>
            <a:spLocks noChangeArrowheads="1"/>
          </p:cNvSpPr>
          <p:nvPr/>
        </p:nvSpPr>
        <p:spPr bwMode="auto">
          <a:xfrm rot="-3050393">
            <a:off x="881856" y="3536157"/>
            <a:ext cx="485775" cy="595312"/>
          </a:xfrm>
          <a:prstGeom prst="downArrow">
            <a:avLst>
              <a:gd name="adj1" fmla="val 50000"/>
              <a:gd name="adj2" fmla="val 30637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6152" name="AutoShape 17"/>
          <p:cNvSpPr>
            <a:spLocks noChangeArrowheads="1"/>
          </p:cNvSpPr>
          <p:nvPr/>
        </p:nvSpPr>
        <p:spPr bwMode="auto">
          <a:xfrm>
            <a:off x="3348038" y="3573463"/>
            <a:ext cx="976312" cy="79057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568338" name="Rectangle 18"/>
          <p:cNvSpPr>
            <a:spLocks noChangeArrowheads="1"/>
          </p:cNvSpPr>
          <p:nvPr/>
        </p:nvSpPr>
        <p:spPr bwMode="auto">
          <a:xfrm>
            <a:off x="-22225" y="5084763"/>
            <a:ext cx="1714500" cy="407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35732" tIns="66675" rIns="135732" bIns="66675">
            <a:spAutoFit/>
          </a:bodyPr>
          <a:lstStyle/>
          <a:p>
            <a:pPr algn="ctr" defTabSz="1143000" eaLnBrk="0" hangingPunct="0">
              <a:lnSpc>
                <a:spcPct val="90000"/>
              </a:lnSpc>
              <a:defRPr/>
            </a:pPr>
            <a:r>
              <a:rPr lang="pt-BR" sz="2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PROCESSO</a:t>
            </a:r>
          </a:p>
        </p:txBody>
      </p:sp>
      <p:sp>
        <p:nvSpPr>
          <p:cNvPr id="568339" name="Text Box 19"/>
          <p:cNvSpPr txBox="1">
            <a:spLocks noChangeArrowheads="1"/>
          </p:cNvSpPr>
          <p:nvPr/>
        </p:nvSpPr>
        <p:spPr bwMode="auto">
          <a:xfrm>
            <a:off x="4572000" y="1939925"/>
            <a:ext cx="4427538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algn="just">
              <a:defRPr/>
            </a:pPr>
            <a:r>
              <a:rPr lang="pt-BR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DANO AO ERÁRIO: </a:t>
            </a:r>
          </a:p>
          <a:p>
            <a:pPr algn="just">
              <a:defRPr/>
            </a:pPr>
            <a:r>
              <a:rPr lang="pt-BR" sz="2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 – À PROCURADORIA DO MUNICÍPIO PARA EXECUÇÃO</a:t>
            </a:r>
          </a:p>
          <a:p>
            <a:pPr algn="just">
              <a:defRPr/>
            </a:pPr>
            <a:endParaRPr lang="pt-BR" sz="2200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pt-BR" sz="2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2 – AO MINISTÉRIO PÚBLICO PARA PROVIDÊNCIAS</a:t>
            </a:r>
          </a:p>
        </p:txBody>
      </p:sp>
      <p:sp>
        <p:nvSpPr>
          <p:cNvPr id="568341" name="Text Box 21"/>
          <p:cNvSpPr txBox="1">
            <a:spLocks noChangeArrowheads="1"/>
          </p:cNvSpPr>
          <p:nvPr/>
        </p:nvSpPr>
        <p:spPr bwMode="auto">
          <a:xfrm>
            <a:off x="4572000" y="4510088"/>
            <a:ext cx="44275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algn="just">
              <a:defRPr/>
            </a:pPr>
            <a:r>
              <a:rPr lang="pt-BR" sz="2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MULTA: </a:t>
            </a:r>
          </a:p>
          <a:p>
            <a:pPr algn="just">
              <a:defRPr/>
            </a:pPr>
            <a:r>
              <a:rPr lang="pt-BR" sz="2200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 – À PROCURADORIA-GERAL DO ESTADO PARA COBRANÇA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61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O Julgamento de Contas pelo TCE</a:t>
            </a:r>
          </a:p>
        </p:txBody>
      </p:sp>
      <p:pic>
        <p:nvPicPr>
          <p:cNvPr id="1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052513"/>
            <a:ext cx="4572000" cy="5329237"/>
          </a:xfrm>
        </p:spPr>
        <p:txBody>
          <a:bodyPr/>
          <a:lstStyle/>
          <a:p>
            <a:pPr algn="ctr">
              <a:buFontTx/>
              <a:buNone/>
            </a:pPr>
            <a:r>
              <a:rPr lang="pt-B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CÂMARA MUNICIPAL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Natureza Política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Verificar a boa/má gestão (ensino, educação, saúde, pessoal, metas fiscais, equilíbrio orçamentário, etc.)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Prestação de Contas de Governo (Consolidada)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Parecer Prévio é imprescindível </a:t>
            </a:r>
            <a:r>
              <a:rPr lang="pt-BR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(</a:t>
            </a:r>
            <a:r>
              <a:rPr lang="pt-BR" sz="20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CE-art</a:t>
            </a:r>
            <a:r>
              <a:rPr lang="pt-BR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. 113, § 2º) (STF – ADI 261-9</a:t>
            </a:r>
            <a:r>
              <a:rPr lang="pt-BR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)</a:t>
            </a:r>
          </a:p>
          <a:p>
            <a:r>
              <a:rPr lang="en-US" sz="24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Contraditório</a:t>
            </a:r>
            <a:r>
              <a:rPr lang="en-US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é </a:t>
            </a:r>
            <a:r>
              <a:rPr lang="en-US" sz="24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imprescindível</a:t>
            </a:r>
            <a:endParaRPr lang="pt-BR" sz="24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1052513"/>
            <a:ext cx="4427537" cy="5329237"/>
          </a:xfrm>
        </p:spPr>
        <p:txBody>
          <a:bodyPr/>
          <a:lstStyle/>
          <a:p>
            <a:pPr algn="ctr">
              <a:buFontTx/>
              <a:buNone/>
            </a:pPr>
            <a:r>
              <a:rPr lang="pt-BR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TRIBUNAL DE CONTAS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Natureza Administrativa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Verificar a legalidade, legitimidade e/ou economicidade dos atos administrativos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Prestação de Contas de Administrador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Auditorias “in loco”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Denúncias/Representações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Aposentadorias</a:t>
            </a:r>
          </a:p>
          <a:p>
            <a:pPr algn="just"/>
            <a:r>
              <a:rPr lang="pt-BR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Recursos Antecipados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BR" sz="2800" b="1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FISCALIZAÇÃO NO TCE-SC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pic>
        <p:nvPicPr>
          <p:cNvPr id="6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8" y="2636912"/>
            <a:ext cx="77724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Novos</a:t>
            </a:r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Regulamentos</a:t>
            </a:r>
            <a:endParaRPr lang="pt-BR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ítulo 1"/>
          <p:cNvSpPr>
            <a:spLocks noGrp="1"/>
          </p:cNvSpPr>
          <p:nvPr>
            <p:ph type="title" idx="4294967295"/>
          </p:nvPr>
        </p:nvSpPr>
        <p:spPr>
          <a:xfrm>
            <a:off x="304800" y="846138"/>
            <a:ext cx="8515350" cy="906462"/>
          </a:xfrm>
        </p:spPr>
        <p:txBody>
          <a:bodyPr lIns="91440" tIns="45720" rIns="91440" bIns="45720"/>
          <a:lstStyle/>
          <a:p>
            <a:pPr algn="ctr"/>
            <a:r>
              <a:rPr lang="pt-BR" sz="4000" dirty="0">
                <a:latin typeface="Arial" pitchFamily="34" charset="0"/>
                <a:cs typeface="Arial" pitchFamily="34" charset="0"/>
              </a:rPr>
              <a:t>TOMADA DE CONTAS ESPECIAL</a:t>
            </a:r>
          </a:p>
        </p:txBody>
      </p:sp>
      <p:sp>
        <p:nvSpPr>
          <p:cNvPr id="7680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81000" y="2132856"/>
            <a:ext cx="8389938" cy="3734544"/>
          </a:xfrm>
        </p:spPr>
        <p:txBody>
          <a:bodyPr lIns="91440" tIns="45720" rIns="91440" bIns="45720"/>
          <a:lstStyle/>
          <a:p>
            <a:pPr marL="0" indent="0" algn="ctr">
              <a:buNone/>
            </a:pPr>
            <a:r>
              <a:rPr lang="pt-BR" sz="2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INSTRUÇÃO NORMATIVA Nº </a:t>
            </a:r>
            <a:r>
              <a:rPr lang="pt-BR" sz="2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13/2012</a:t>
            </a:r>
          </a:p>
          <a:p>
            <a:pPr marL="0" indent="0" algn="ctr">
              <a:buNone/>
            </a:pPr>
            <a:endParaRPr lang="pt-BR" sz="26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pt-BR" sz="26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Art</a:t>
            </a:r>
            <a:r>
              <a:rPr lang="pt-BR" sz="26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7º Esgotadas as providências administrativas sem a consecução da prestação de contas, da restituição de recurso repassado e não aplicado ou da reparação do dano ao erário, a autoridade administrativa competente, sob pena de </a:t>
            </a:r>
            <a:r>
              <a:rPr lang="pt-BR" sz="2600" b="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responsabilidade solidária</a:t>
            </a:r>
            <a:r>
              <a:rPr lang="pt-BR" sz="26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deverá providenciar a instauração do procedimento de tomada de contas especial. </a:t>
            </a:r>
          </a:p>
        </p:txBody>
      </p:sp>
      <p:pic>
        <p:nvPicPr>
          <p:cNvPr id="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ítulo 1"/>
          <p:cNvSpPr>
            <a:spLocks noGrp="1"/>
          </p:cNvSpPr>
          <p:nvPr>
            <p:ph type="title" idx="4294967295"/>
          </p:nvPr>
        </p:nvSpPr>
        <p:spPr>
          <a:xfrm>
            <a:off x="304800" y="846138"/>
            <a:ext cx="8515350" cy="906462"/>
          </a:xfrm>
        </p:spPr>
        <p:txBody>
          <a:bodyPr lIns="91440" tIns="45720" rIns="91440" bIns="45720"/>
          <a:lstStyle/>
          <a:p>
            <a:pPr algn="ctr"/>
            <a:r>
              <a:rPr lang="pt-BR" sz="4000" dirty="0">
                <a:latin typeface="Arial" pitchFamily="34" charset="0"/>
                <a:cs typeface="Arial" pitchFamily="34" charset="0"/>
              </a:rPr>
              <a:t>TOMADA DE CONTAS ESPECIAL</a:t>
            </a:r>
          </a:p>
        </p:txBody>
      </p:sp>
      <p:sp>
        <p:nvSpPr>
          <p:cNvPr id="76803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81000" y="2132856"/>
            <a:ext cx="8389938" cy="3734544"/>
          </a:xfrm>
        </p:spPr>
        <p:txBody>
          <a:bodyPr lIns="91440" tIns="45720" rIns="91440" bIns="45720"/>
          <a:lstStyle/>
          <a:p>
            <a:pPr marL="0" indent="0" algn="ctr">
              <a:buNone/>
            </a:pPr>
            <a:r>
              <a:rPr lang="pt-BR" sz="2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DECISÃO </a:t>
            </a:r>
            <a:r>
              <a:rPr lang="pt-BR" sz="2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NORMATIVA Nº </a:t>
            </a:r>
            <a:r>
              <a:rPr lang="pt-BR" sz="2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02/2006</a:t>
            </a:r>
          </a:p>
          <a:p>
            <a:pPr marL="0" indent="0" algn="ctr">
              <a:buNone/>
            </a:pPr>
            <a:endParaRPr lang="pt-BR" sz="26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Estabelece orientações para a adoção de  providências administrativas pelas autoridades competentes e pelas áreas técnicas deste Tribunal, em face do recebimento dos relatórios do controle interno e/ou dos relatórios/pareceres de auditoria externa contratada pelos entes, órgãos e entidades jurisdicionadas e esta Corte de Contas. </a:t>
            </a:r>
            <a:endParaRPr lang="pt-BR" sz="26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ítulo 1"/>
          <p:cNvSpPr>
            <a:spLocks noGrp="1"/>
          </p:cNvSpPr>
          <p:nvPr>
            <p:ph type="title" idx="4294967295"/>
          </p:nvPr>
        </p:nvSpPr>
        <p:spPr>
          <a:xfrm>
            <a:off x="304800" y="836613"/>
            <a:ext cx="8515350" cy="992187"/>
          </a:xfrm>
        </p:spPr>
        <p:txBody>
          <a:bodyPr lIns="91440" tIns="45720" rIns="91440" bIns="45720"/>
          <a:lstStyle/>
          <a:p>
            <a:pPr algn="ctr"/>
            <a:r>
              <a:rPr lang="pt-BR" b="1" dirty="0">
                <a:latin typeface="Arial" pitchFamily="34" charset="0"/>
                <a:cs typeface="Arial" pitchFamily="34" charset="0"/>
              </a:rPr>
              <a:t>PRESTAÇÃO DE CONTAS </a:t>
            </a:r>
          </a:p>
        </p:txBody>
      </p:sp>
      <p:sp>
        <p:nvSpPr>
          <p:cNvPr id="77827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39751" y="2564904"/>
            <a:ext cx="8136706" cy="3531096"/>
          </a:xfrm>
        </p:spPr>
        <p:txBody>
          <a:bodyPr lIns="91440" tIns="45720" rIns="91440" bIns="45720"/>
          <a:lstStyle/>
          <a:p>
            <a:pPr algn="ctr">
              <a:buNone/>
            </a:pPr>
            <a:r>
              <a:rPr lang="pt-BR" sz="3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INSTRUÇÃO NORMATIVA Nº 14/2012</a:t>
            </a:r>
          </a:p>
          <a:p>
            <a:pPr algn="just"/>
            <a:endParaRPr lang="pt-BR" sz="3200" b="0" dirty="0">
              <a:latin typeface="Arial" pitchFamily="34" charset="0"/>
              <a:cs typeface="Arial" pitchFamily="34" charset="0"/>
            </a:endParaRPr>
          </a:p>
          <a:p>
            <a:pPr marL="0" indent="15875" algn="just">
              <a:buNone/>
            </a:pPr>
            <a:r>
              <a:rPr lang="pt-BR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pt-BR" sz="3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rganiza </a:t>
            </a:r>
            <a:r>
              <a:rPr lang="pt-BR" sz="3200" b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 prestação de contas de recursos transferidos a qualquer título: </a:t>
            </a:r>
            <a:r>
              <a:rPr lang="pt-BR" sz="3200" b="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auxílios, contribuições, subvenções sociais, </a:t>
            </a:r>
            <a:r>
              <a:rPr lang="pt-BR" sz="3200" b="0" u="sng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adiantamentos, diárias e convênios</a:t>
            </a:r>
            <a:r>
              <a:rPr lang="pt-BR" sz="32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pt-BR" sz="3200" b="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619672" y="2996952"/>
            <a:ext cx="611507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pt-BR" sz="4400" b="1" dirty="0">
                <a:latin typeface="Arial" pitchFamily="34" charset="0"/>
                <a:cs typeface="Arial" pitchFamily="34" charset="0"/>
              </a:rPr>
              <a:t>Transição de Governo</a:t>
            </a: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275"/>
            <a:ext cx="2698750" cy="328136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636838"/>
            <a:ext cx="2160587" cy="33845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565400"/>
            <a:ext cx="2592387" cy="3527425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619250" y="0"/>
            <a:ext cx="7164388" cy="685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pt-BR" sz="3600" b="1">
                <a:solidFill>
                  <a:srgbClr val="FFFFFF"/>
                </a:solidFill>
                <a:latin typeface="Tahoma" pitchFamily="34" charset="0"/>
              </a:rPr>
              <a:t>CORPO DELIBERATIVO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116013" y="908050"/>
            <a:ext cx="7164387" cy="1112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</a:pPr>
            <a:r>
              <a:rPr lang="pt-BR" sz="3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 AUDITORES SUBSTITUTOS DE CONSELHEIROS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6767513" y="3141663"/>
            <a:ext cx="2376487" cy="1112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>
            <a:spAutoFit/>
          </a:bodyPr>
          <a:lstStyle/>
          <a:p>
            <a:pPr algn="ctr"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</a:tabLst>
            </a:pPr>
            <a:r>
              <a:rPr lang="pt-BR" sz="3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 VAGAS ABERTAS</a:t>
            </a:r>
          </a:p>
        </p:txBody>
      </p:sp>
      <p:pic>
        <p:nvPicPr>
          <p:cNvPr id="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ítulo 1"/>
          <p:cNvSpPr>
            <a:spLocks noGrp="1"/>
          </p:cNvSpPr>
          <p:nvPr>
            <p:ph type="ctrTitle" idx="4294967295"/>
          </p:nvPr>
        </p:nvSpPr>
        <p:spPr>
          <a:xfrm>
            <a:off x="228600" y="1752600"/>
            <a:ext cx="8686800" cy="4191000"/>
          </a:xfrm>
        </p:spPr>
        <p:txBody>
          <a:bodyPr lIns="91440" tIns="45720" rIns="91440" bIns="45720"/>
          <a:lstStyle/>
          <a:p>
            <a:pPr>
              <a:buFont typeface="Wingdings" pitchFamily="2" charset="2"/>
              <a:buNone/>
            </a:pPr>
            <a:r>
              <a:rPr lang="pt-B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Transição afinada. </a:t>
            </a:r>
            <a: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pt-B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Vamos trabalhar a quatro mãos, eu e o prefeito eleito Haddad”, disse. “Tudo o que vier demandado por ele será por nós encaminhado, porque afinal de contas ele tem legitimidade”.</a:t>
            </a:r>
            <a:r>
              <a:rPr lang="pt-B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Prefeito de São Paulo - Gilberto </a:t>
            </a:r>
            <a:r>
              <a:rPr lang="pt-BR" sz="2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Kassab</a:t>
            </a:r>
            <a:endParaRPr lang="pt-BR" sz="2400" dirty="0">
              <a:solidFill>
                <a:schemeClr val="tx1"/>
              </a:solidFill>
              <a:latin typeface="Arial" pitchFamily="34" charset="0"/>
              <a:cs typeface="Times New Roman" pitchFamily="18" charset="0"/>
            </a:endParaRP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ítulo 1"/>
          <p:cNvSpPr>
            <a:spLocks noGrp="1"/>
          </p:cNvSpPr>
          <p:nvPr>
            <p:ph type="ctrTitle" idx="4294967295"/>
          </p:nvPr>
        </p:nvSpPr>
        <p:spPr>
          <a:xfrm>
            <a:off x="539552" y="2492896"/>
            <a:ext cx="8352928" cy="3470920"/>
          </a:xfrm>
        </p:spPr>
        <p:txBody>
          <a:bodyPr lIns="91440" tIns="45720" rIns="91440" bIns="45720"/>
          <a:lstStyle/>
          <a:p>
            <a:pPr algn="just">
              <a:buFont typeface="Wingdings" pitchFamily="2" charset="2"/>
              <a:buNone/>
            </a:pPr>
            <a: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Dispõe </a:t>
            </a:r>
            <a:r>
              <a:rPr lang="pt-B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sobre a instituição de equipe de transição pelo candidato eleito para o cargo de Presidente da República, cria cargos em comissão, e dá outras providências</a:t>
            </a:r>
            <a: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pt-BR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 bwMode="auto">
          <a:xfrm>
            <a:off x="467544" y="1268760"/>
            <a:ext cx="83529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pt-BR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Lei federal nº 10.609/2002</a:t>
            </a:r>
            <a:endParaRPr kumimoji="0" lang="pt-BR" sz="4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ítulo 1"/>
          <p:cNvSpPr>
            <a:spLocks noGrp="1"/>
          </p:cNvSpPr>
          <p:nvPr>
            <p:ph type="ctrTitle" idx="4294967295"/>
          </p:nvPr>
        </p:nvSpPr>
        <p:spPr>
          <a:xfrm>
            <a:off x="251520" y="1700808"/>
            <a:ext cx="8712968" cy="4776192"/>
          </a:xfrm>
        </p:spPr>
        <p:txBody>
          <a:bodyPr lIns="91440" tIns="45720" rIns="91440" bIns="45720"/>
          <a:lstStyle/>
          <a:p>
            <a:pPr algn="just">
              <a:buFont typeface="Wingdings" pitchFamily="2" charset="2"/>
              <a:buNone/>
            </a:pPr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Considerando </a:t>
            </a:r>
            <a:r>
              <a:rPr lang="pt-BR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que um dos pilares da democracia é a alternância harmoniosa do Poder</a:t>
            </a:r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  <a:b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Considerando </a:t>
            </a:r>
            <a:r>
              <a:rPr lang="pt-BR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que a transição de governo recomenda a transferência de dados fundamentais para facilitar o desenvolvimento dos programas, projetos e ações do candidato eleito para o cargo de Governador do Estado;</a:t>
            </a:r>
            <a:br>
              <a:rPr lang="pt-BR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2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Considerando a importância de um processo de transição governamental para preservação da continuidade dos serviços públicos, visando aos interesses da população do Estado de São Paulo, Decreta:</a:t>
            </a:r>
          </a:p>
        </p:txBody>
      </p:sp>
      <p:sp>
        <p:nvSpPr>
          <p:cNvPr id="3" name="Retângulo 2"/>
          <p:cNvSpPr/>
          <p:nvPr/>
        </p:nvSpPr>
        <p:spPr>
          <a:xfrm>
            <a:off x="251520" y="908720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Decreto nº 51.145, de 2 de outubro de 2006</a:t>
            </a:r>
            <a:endParaRPr lang="pt-BR" dirty="0"/>
          </a:p>
        </p:txBody>
      </p:sp>
      <p:pic>
        <p:nvPicPr>
          <p:cNvPr id="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93" name="Text Box 13"/>
          <p:cNvSpPr txBox="1">
            <a:spLocks noChangeArrowheads="1"/>
          </p:cNvSpPr>
          <p:nvPr/>
        </p:nvSpPr>
        <p:spPr bwMode="auto">
          <a:xfrm>
            <a:off x="5580112" y="1772816"/>
            <a:ext cx="32794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just">
              <a:defRPr/>
            </a:pPr>
            <a:r>
              <a:rPr lang="pt-BR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TEMPORÁRIO</a:t>
            </a:r>
          </a:p>
          <a:p>
            <a:pPr algn="just">
              <a:defRPr/>
            </a:pP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TRANSITÓRIO</a:t>
            </a:r>
          </a:p>
          <a:p>
            <a:pPr algn="just">
              <a:defRPr/>
            </a:pP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GESTÃO</a:t>
            </a:r>
            <a:endParaRPr lang="pt-BR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88" y="188913"/>
            <a:ext cx="8215312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TRANSIÇÃO</a:t>
            </a:r>
            <a:endParaRPr lang="pt-BR" sz="2800" b="1" dirty="0">
              <a:solidFill>
                <a:schemeClr val="bg1"/>
              </a:solidFill>
              <a:latin typeface="Verdana" pitchFamily="34" charset="0"/>
              <a:cs typeface="Arial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endParaRPr lang="pt-BR" sz="2800" b="1" kern="0" dirty="0">
              <a:latin typeface="Verdana" pitchFamily="34" charset="0"/>
              <a:cs typeface="Arial" charset="0"/>
            </a:endParaRPr>
          </a:p>
        </p:txBody>
      </p:sp>
      <p:sp>
        <p:nvSpPr>
          <p:cNvPr id="2064" name="Text Box 6"/>
          <p:cNvSpPr txBox="1">
            <a:spLocks noChangeArrowheads="1"/>
          </p:cNvSpPr>
          <p:nvPr/>
        </p:nvSpPr>
        <p:spPr bwMode="auto">
          <a:xfrm>
            <a:off x="0" y="1916832"/>
            <a:ext cx="43211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3600" dirty="0" smtClean="0">
                <a:latin typeface="Arial" charset="0"/>
                <a:cs typeface="Arial" charset="0"/>
              </a:rPr>
              <a:t>GOVERNO </a:t>
            </a:r>
          </a:p>
          <a:p>
            <a:pPr algn="ctr"/>
            <a:endParaRPr lang="pt-BR" sz="3600" dirty="0" smtClean="0">
              <a:latin typeface="Arial" charset="0"/>
              <a:cs typeface="Arial" charset="0"/>
            </a:endParaRPr>
          </a:p>
          <a:p>
            <a:pPr algn="ctr"/>
            <a:r>
              <a:rPr lang="pt-BR" sz="3600" dirty="0" smtClean="0">
                <a:latin typeface="Arial" charset="0"/>
                <a:cs typeface="Arial" charset="0"/>
              </a:rPr>
              <a:t>X</a:t>
            </a:r>
          </a:p>
          <a:p>
            <a:pPr algn="ctr"/>
            <a:r>
              <a:rPr lang="pt-BR" sz="3600" dirty="0" smtClean="0">
                <a:latin typeface="Arial" charset="0"/>
                <a:cs typeface="Arial" charset="0"/>
              </a:rPr>
              <a:t> </a:t>
            </a:r>
          </a:p>
          <a:p>
            <a:pPr algn="ctr"/>
            <a:r>
              <a:rPr lang="pt-BR" sz="3600" dirty="0" smtClean="0">
                <a:latin typeface="Arial" charset="0"/>
                <a:cs typeface="Arial" charset="0"/>
              </a:rPr>
              <a:t>ADMINISTRAÇÃO PÚBLICA</a:t>
            </a:r>
            <a:endParaRPr lang="pt-BR" sz="3600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4139952" y="1916832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4139952" y="4149080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Bottom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anchor="ctr">
            <a:spAutoFit/>
            <a:flatTx/>
          </a:bodyPr>
          <a:lstStyle/>
          <a:p>
            <a:endParaRPr lang="pt-BR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5724128" y="4131077"/>
            <a:ext cx="327946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just">
              <a:defRPr/>
            </a:pPr>
            <a:r>
              <a:rPr lang="pt-BR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 PERMANENTE</a:t>
            </a:r>
          </a:p>
          <a:p>
            <a:pPr algn="just">
              <a:defRPr/>
            </a:pPr>
            <a:r>
              <a:rPr lang="en-US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sz="2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CONTÍNUA</a:t>
            </a:r>
            <a:endParaRPr lang="en-US" sz="28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8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58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58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8093" grpId="0" build="p"/>
      <p:bldP spid="1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57200" y="1981200"/>
            <a:ext cx="8134350" cy="4114800"/>
          </a:xfrm>
        </p:spPr>
        <p:txBody>
          <a:bodyPr lIns="91440" tIns="45720" rIns="91440" bIns="45720"/>
          <a:lstStyle/>
          <a:p>
            <a:pPr marL="457200" indent="-457200" algn="just"/>
            <a:endParaRPr lang="pt-BR" sz="2800" dirty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Times New Roman" pitchFamily="18" charset="0"/>
              <a:buChar char="•"/>
            </a:pPr>
            <a:r>
              <a:rPr lang="pt-BR" sz="3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Nomear a equipe de governo;</a:t>
            </a:r>
          </a:p>
          <a:p>
            <a:pPr marL="457200" indent="-457200" algn="just">
              <a:buFont typeface="Times New Roman" pitchFamily="18" charset="0"/>
              <a:buChar char="•"/>
            </a:pPr>
            <a:r>
              <a:rPr lang="pt-BR" sz="3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Nomear a equipe para acompanhar a transição;</a:t>
            </a:r>
          </a:p>
          <a:p>
            <a:pPr marL="457200" indent="-457200" algn="just">
              <a:buFont typeface="Times New Roman" pitchFamily="18" charset="0"/>
              <a:buChar char="•"/>
            </a:pPr>
            <a:r>
              <a:rPr lang="pt-BR" sz="3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Solicitar da atual administração transparência na transição;</a:t>
            </a:r>
          </a:p>
        </p:txBody>
      </p:sp>
      <p:pic>
        <p:nvPicPr>
          <p:cNvPr id="6246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>
            <a:spLocks noGrp="1"/>
          </p:cNvSpPr>
          <p:nvPr>
            <p:ph type="title" idx="4294967295"/>
          </p:nvPr>
        </p:nvSpPr>
        <p:spPr>
          <a:xfrm>
            <a:off x="381000" y="990600"/>
            <a:ext cx="8353425" cy="687388"/>
          </a:xfrm>
        </p:spPr>
        <p:txBody>
          <a:bodyPr lIns="91440" tIns="45720" rIns="91440" bIns="45720"/>
          <a:lstStyle/>
          <a:p>
            <a:pPr algn="ctr"/>
            <a:r>
              <a:rPr lang="pt-B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PRIMEIROS PASSOS ANTES E APÓS A POSSE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 idx="4294967295"/>
          </p:nvPr>
        </p:nvSpPr>
        <p:spPr>
          <a:xfrm>
            <a:off x="395288" y="836613"/>
            <a:ext cx="8353425" cy="915987"/>
          </a:xfrm>
        </p:spPr>
        <p:txBody>
          <a:bodyPr lIns="91440" tIns="45720" rIns="91440" bIns="45720"/>
          <a:lstStyle/>
          <a:p>
            <a:pPr algn="ctr"/>
            <a:r>
              <a:rPr lang="pt-B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PRIMEIROS PASSOS ANTES E APÓS A POSSE</a:t>
            </a:r>
          </a:p>
        </p:txBody>
      </p:sp>
      <p:sp>
        <p:nvSpPr>
          <p:cNvPr id="63491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95288" y="1981200"/>
            <a:ext cx="8353425" cy="4114800"/>
          </a:xfrm>
        </p:spPr>
        <p:txBody>
          <a:bodyPr lIns="91440" tIns="45720" rIns="91440" bIns="45720"/>
          <a:lstStyle/>
          <a:p>
            <a:pPr marL="0" indent="0" algn="just">
              <a:buFont typeface="Times New Roman" pitchFamily="18" charset="0"/>
              <a:buChar char="•"/>
            </a:pP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Dados do PPA, LDO e LOA;</a:t>
            </a:r>
          </a:p>
          <a:p>
            <a:pPr marL="0" indent="0" algn="just">
              <a:buFont typeface="Times New Roman" pitchFamily="18" charset="0"/>
              <a:buChar char="•"/>
            </a:pP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Relação das contas bancárias, conciliações bancárias e saldos;</a:t>
            </a:r>
          </a:p>
          <a:p>
            <a:pPr marL="0" indent="0" algn="just">
              <a:buFont typeface="Times New Roman" pitchFamily="18" charset="0"/>
              <a:buChar char="•"/>
            </a:pP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Relação dos convênios em andamento (execução) e assinados;</a:t>
            </a:r>
          </a:p>
          <a:p>
            <a:pPr marL="0" indent="0" algn="just">
              <a:buFont typeface="Times New Roman" pitchFamily="18" charset="0"/>
              <a:buChar char="•"/>
            </a:pP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Relação atualizada dos bens patrimoniais;</a:t>
            </a:r>
          </a:p>
          <a:p>
            <a:pPr marL="0" indent="0" algn="just">
              <a:buFont typeface="Times New Roman" pitchFamily="18" charset="0"/>
              <a:buChar char="•"/>
            </a:pP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Relação atualizada dos servidores e sua vinculação com a administração;</a:t>
            </a:r>
          </a:p>
        </p:txBody>
      </p:sp>
      <p:pic>
        <p:nvPicPr>
          <p:cNvPr id="63492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95288" y="1981200"/>
            <a:ext cx="8569325" cy="4114800"/>
          </a:xfrm>
        </p:spPr>
        <p:txBody>
          <a:bodyPr lIns="91440" tIns="45720" rIns="91440" bIns="45720"/>
          <a:lstStyle/>
          <a:p>
            <a:pPr algn="just">
              <a:buFont typeface="Times New Roman" pitchFamily="18" charset="0"/>
              <a:buChar char="•"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Relação </a:t>
            </a: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das despesas liquidadas e não pagas em 2012; (empenhadas ou não)</a:t>
            </a:r>
          </a:p>
          <a:p>
            <a:pPr algn="just">
              <a:buFont typeface="Times New Roman" pitchFamily="18" charset="0"/>
              <a:buChar char="•"/>
            </a:pP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Relação dos contratos em andamento (execução) e assinados;</a:t>
            </a:r>
          </a:p>
          <a:p>
            <a:pPr marL="358775" indent="-358775" algn="just">
              <a:buFont typeface="Times New Roman" pitchFamily="18" charset="0"/>
              <a:buChar char="•"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Relação </a:t>
            </a: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das concessões e permissões em execução</a:t>
            </a: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 </a:t>
            </a:r>
          </a:p>
          <a:p>
            <a:pPr marL="358775" indent="-358775" algn="just">
              <a:buFont typeface="Times New Roman" pitchFamily="18" charset="0"/>
              <a:buChar char="•"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Relação </a:t>
            </a: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dos programas e projetos (obras) em andamento e paralisadas;</a:t>
            </a:r>
          </a:p>
          <a:p>
            <a:pPr algn="just">
              <a:buFont typeface="Times New Roman" pitchFamily="18" charset="0"/>
              <a:buChar char="•"/>
            </a:pPr>
            <a:endParaRPr lang="pt-BR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>
            <a:spLocks noGrp="1"/>
          </p:cNvSpPr>
          <p:nvPr>
            <p:ph type="title" idx="4294967295"/>
          </p:nvPr>
        </p:nvSpPr>
        <p:spPr>
          <a:xfrm>
            <a:off x="395288" y="836613"/>
            <a:ext cx="8353425" cy="915987"/>
          </a:xfrm>
        </p:spPr>
        <p:txBody>
          <a:bodyPr lIns="91440" tIns="45720" rIns="91440" bIns="45720"/>
          <a:lstStyle/>
          <a:p>
            <a:pPr algn="ctr"/>
            <a:r>
              <a:rPr lang="pt-B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PRIMEIROS PASSOS ANTES E APÓS A POSSE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395288" y="1981200"/>
            <a:ext cx="8569325" cy="4114800"/>
          </a:xfrm>
        </p:spPr>
        <p:txBody>
          <a:bodyPr lIns="91440" tIns="45720" rIns="91440" bIns="45720"/>
          <a:lstStyle/>
          <a:p>
            <a:pPr marL="358775" indent="-358775" algn="just">
              <a:buFont typeface="Times New Roman" pitchFamily="18" charset="0"/>
              <a:buChar char="•"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Relação das dívidas de curto e logo prazo do município; </a:t>
            </a:r>
          </a:p>
          <a:p>
            <a:pPr marL="358775" indent="-358775" algn="just">
              <a:buFont typeface="Times New Roman" pitchFamily="18" charset="0"/>
              <a:buChar char="•"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Relação </a:t>
            </a: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dos devedores inscritos em dívida ativa e as providências adotadas para cobrança;</a:t>
            </a:r>
          </a:p>
          <a:p>
            <a:pPr marL="358775" indent="-358775" algn="just">
              <a:buFont typeface="Times New Roman" pitchFamily="18" charset="0"/>
              <a:buChar char="•"/>
            </a:pPr>
            <a:r>
              <a:rPr lang="pt-BR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Processos judiciais em andamento</a:t>
            </a: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358775" indent="-358775" algn="just">
              <a:buFont typeface="Times New Roman" pitchFamily="18" charset="0"/>
              <a:buChar char="•"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Elaboração de atas das reuniões entre as equipes de transição;</a:t>
            </a:r>
          </a:p>
          <a:p>
            <a:pPr marL="358775" indent="-358775" algn="just">
              <a:buFont typeface="Times New Roman" pitchFamily="18" charset="0"/>
              <a:buChar char="•"/>
            </a:pPr>
            <a:r>
              <a:rPr lang="pt-BR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Backup do banco de dados;</a:t>
            </a:r>
            <a:endParaRPr lang="pt-BR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5539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1"/>
          <p:cNvSpPr>
            <a:spLocks noGrp="1"/>
          </p:cNvSpPr>
          <p:nvPr>
            <p:ph type="title" idx="4294967295"/>
          </p:nvPr>
        </p:nvSpPr>
        <p:spPr>
          <a:xfrm>
            <a:off x="395288" y="836613"/>
            <a:ext cx="8353425" cy="915987"/>
          </a:xfrm>
        </p:spPr>
        <p:txBody>
          <a:bodyPr lIns="91440" tIns="45720" rIns="91440" bIns="45720"/>
          <a:lstStyle/>
          <a:p>
            <a:pPr algn="ctr"/>
            <a:r>
              <a:rPr lang="pt-B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PRIMEIROS PASSOS ANTES E APÓS A POSSE</a:t>
            </a: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539552" y="2780928"/>
            <a:ext cx="8351391" cy="2671762"/>
          </a:xfrm>
        </p:spPr>
        <p:txBody>
          <a:bodyPr lIns="91440" tIns="45720" rIns="91440" bIns="45720"/>
          <a:lstStyle/>
          <a:p>
            <a:pPr algn="just">
              <a:buFont typeface="Times New Roman" pitchFamily="18" charset="0"/>
              <a:buChar char="•"/>
            </a:pPr>
            <a:r>
              <a:rPr lang="pt-B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Alterar os cartões bancários, inclusive senhas;</a:t>
            </a:r>
          </a:p>
          <a:p>
            <a:pPr algn="just">
              <a:buFont typeface="Times New Roman" pitchFamily="18" charset="0"/>
              <a:buChar char="•"/>
            </a:pPr>
            <a:r>
              <a:rPr lang="pt-B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Alterar senhas junto ao TCE – (Sistema </a:t>
            </a:r>
            <a:r>
              <a:rPr lang="pt-BR" sz="4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e-Sfinge</a:t>
            </a:r>
            <a:r>
              <a:rPr lang="pt-BR" sz="4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).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 idx="4294967295"/>
          </p:nvPr>
        </p:nvSpPr>
        <p:spPr>
          <a:xfrm>
            <a:off x="395288" y="1073150"/>
            <a:ext cx="8353425" cy="915988"/>
          </a:xfrm>
        </p:spPr>
        <p:txBody>
          <a:bodyPr lIns="91440" tIns="45720" rIns="91440" bIns="45720"/>
          <a:lstStyle/>
          <a:p>
            <a:pPr algn="ctr"/>
            <a:r>
              <a:rPr lang="pt-B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PRIMEIROS PASSOS ANTES E APÓS A POSSE</a:t>
            </a:r>
          </a:p>
        </p:txBody>
      </p:sp>
      <p:pic>
        <p:nvPicPr>
          <p:cNvPr id="5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026"/>
          <p:cNvSpPr>
            <a:spLocks noChangeArrowheads="1"/>
          </p:cNvSpPr>
          <p:nvPr/>
        </p:nvSpPr>
        <p:spPr bwMode="auto">
          <a:xfrm>
            <a:off x="381000" y="2209800"/>
            <a:ext cx="8382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1" lang="pt-BR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CONCLUSÃO</a:t>
            </a:r>
          </a:p>
          <a:p>
            <a:pPr algn="ctr" defTabSz="914400" hangingPunct="1">
              <a:lnSpc>
                <a:spcPct val="100000"/>
              </a:lnSpc>
              <a:buClrTx/>
              <a:buSzTx/>
              <a:buFontTx/>
              <a:buNone/>
            </a:pPr>
            <a:endParaRPr kumimoji="1" lang="pt-BR" sz="32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 defTabSz="91440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1" lang="pt-B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Uma transição de governo conduzida com civilidade permitirá </a:t>
            </a:r>
            <a:r>
              <a:rPr kumimoji="1" lang="pt-BR" sz="3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QUE O INTERESSE PÚBLICO seja atendido na sua plenitude.. </a:t>
            </a:r>
            <a:endParaRPr kumimoji="1" lang="pt-BR" sz="3200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02" name="Picture 2" descr="relat_ativ_anual_2010_capitulo_1_Pic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272808" cy="5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ângulo 11"/>
          <p:cNvSpPr/>
          <p:nvPr/>
        </p:nvSpPr>
        <p:spPr>
          <a:xfrm>
            <a:off x="1619672" y="0"/>
            <a:ext cx="7164288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pt-B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ORGANOGRAMA </a:t>
            </a:r>
            <a:endParaRPr lang="pt-BR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Espaço Reservado para Conteúdo 2"/>
          <p:cNvSpPr>
            <a:spLocks noGrp="1"/>
          </p:cNvSpPr>
          <p:nvPr>
            <p:ph idx="4294967295"/>
          </p:nvPr>
        </p:nvSpPr>
        <p:spPr>
          <a:xfrm>
            <a:off x="457200" y="1916832"/>
            <a:ext cx="8134350" cy="4464496"/>
          </a:xfrm>
        </p:spPr>
        <p:txBody>
          <a:bodyPr lIns="91440" tIns="45720" rIns="91440" bIns="45720"/>
          <a:lstStyle/>
          <a:p>
            <a:pPr marL="457200" indent="-457200" algn="just">
              <a:buFont typeface="Times New Roman" pitchFamily="18" charset="0"/>
              <a:buChar char="•"/>
            </a:pPr>
            <a:r>
              <a:rPr lang="pt-B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Nomear equipe </a:t>
            </a:r>
            <a:r>
              <a:rPr lang="pt-B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técnica capacitada</a:t>
            </a:r>
            <a:r>
              <a:rPr lang="pt-B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 algn="just">
              <a:buFont typeface="Times New Roman" pitchFamily="18" charset="0"/>
              <a:buChar char="•"/>
            </a:pP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Dar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continuidade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aos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projetos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já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iniciados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 algn="just">
              <a:buFont typeface="Times New Roman" pitchFamily="18" charset="0"/>
              <a:buChar char="•"/>
            </a:pP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Instituir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lan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çar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arrecadar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os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tributos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 algn="just">
              <a:buFont typeface="Times New Roman" pitchFamily="18" charset="0"/>
              <a:buChar char="•"/>
            </a:pP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Estabelecer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Regime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Previdenciário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en-US" sz="3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Font typeface="Times New Roman" pitchFamily="18" charset="0"/>
              <a:buChar char="•"/>
            </a:pP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Disponibilizar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as </a:t>
            </a:r>
            <a:r>
              <a:rPr lang="en-US" sz="3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informações</a:t>
            </a:r>
            <a:r>
              <a:rPr lang="en-US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6246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1"/>
          <p:cNvSpPr>
            <a:spLocks noGrp="1"/>
          </p:cNvSpPr>
          <p:nvPr>
            <p:ph type="title" idx="4294967295"/>
          </p:nvPr>
        </p:nvSpPr>
        <p:spPr>
          <a:xfrm>
            <a:off x="381000" y="990600"/>
            <a:ext cx="8353425" cy="687388"/>
          </a:xfrm>
        </p:spPr>
        <p:txBody>
          <a:bodyPr lIns="91440" tIns="45720" rIns="91440" bIns="45720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AVISOS PAROQUIAIS…</a:t>
            </a:r>
            <a:endParaRPr lang="pt-BR" sz="40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>
          <a:xfrm>
            <a:off x="611188" y="981075"/>
            <a:ext cx="7772400" cy="4103688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Quando estamos satisfeitos nos acomodamos, nos rendemos à sedução do repouso e nos imobilizamos.</a:t>
            </a:r>
            <a:b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É a insatisfação que nos move.</a:t>
            </a:r>
            <a:b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pt-BR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Quando estamos insatisfeitos, criamos, inovamos, refazemos, modificamos e, assim, vamos construindo.</a:t>
            </a:r>
            <a:endParaRPr lang="pt-BR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>
          <a:xfrm>
            <a:off x="4067175" y="5516563"/>
            <a:ext cx="4392613" cy="649287"/>
          </a:xfrm>
        </p:spPr>
        <p:txBody>
          <a:bodyPr/>
          <a:lstStyle/>
          <a:p>
            <a:pPr>
              <a:defRPr/>
            </a:pPr>
            <a:r>
              <a:rPr lang="pt-B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Mário Sérgio </a:t>
            </a:r>
            <a:r>
              <a:rPr lang="pt-BR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Cortella</a:t>
            </a:r>
            <a:endParaRPr lang="pt-BR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ítulo 2"/>
          <p:cNvSpPr>
            <a:spLocks noGrp="1"/>
          </p:cNvSpPr>
          <p:nvPr>
            <p:ph type="ctrTitle"/>
          </p:nvPr>
        </p:nvSpPr>
        <p:spPr>
          <a:xfrm>
            <a:off x="611560" y="1556792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t-B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Muito Obrigado</a:t>
            </a:r>
          </a:p>
        </p:txBody>
      </p:sp>
      <p:sp>
        <p:nvSpPr>
          <p:cNvPr id="62467" name="Subtítulo 3"/>
          <p:cNvSpPr>
            <a:spLocks noGrp="1"/>
          </p:cNvSpPr>
          <p:nvPr>
            <p:ph type="subTitle" idx="1"/>
          </p:nvPr>
        </p:nvSpPr>
        <p:spPr>
          <a:xfrm>
            <a:off x="1403648" y="3140968"/>
            <a:ext cx="6400800" cy="2664296"/>
          </a:xfrm>
        </p:spPr>
        <p:txBody>
          <a:bodyPr/>
          <a:lstStyle/>
          <a:p>
            <a: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Kliwer Schmitt</a:t>
            </a:r>
          </a:p>
          <a:p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Diretoria de Controle dos Municípios – DMU</a:t>
            </a:r>
          </a:p>
          <a:p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Fone: (48) 3221-3764</a:t>
            </a:r>
          </a:p>
          <a:p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2"/>
              </a:rPr>
              <a:t>kliwer@tce.sc.gov.br</a:t>
            </a:r>
            <a:endParaRPr lang="pt-BR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hlinkClick r:id="rId3"/>
              </a:rPr>
              <a:t>dmu@tce.sc.gov.br</a:t>
            </a:r>
            <a:r>
              <a:rPr lang="pt-BR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4475"/>
          </a:xfrm>
        </p:spPr>
        <p:txBody>
          <a:bodyPr/>
          <a:lstStyle/>
          <a:p>
            <a:pPr>
              <a:defRPr/>
            </a:pPr>
            <a:fld id="{07E855EC-D823-46BA-B208-ABAE02E0E2FA}" type="slidenum">
              <a:rPr lang="pt-BR"/>
              <a:pPr>
                <a:defRPr/>
              </a:pPr>
              <a:t>7</a:t>
            </a:fld>
            <a:endParaRPr lang="pt-BR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172200" y="980728"/>
            <a:ext cx="2819400" cy="4608512"/>
          </a:xfrm>
          <a:prstGeom prst="rect">
            <a:avLst/>
          </a:prstGeom>
          <a:solidFill>
            <a:srgbClr val="336600"/>
          </a:soli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 sz="2400" b="1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5" name="Picture 3" descr="Constituição 19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1124744"/>
            <a:ext cx="1750619" cy="2592288"/>
          </a:xfrm>
          <a:prstGeom prst="rect">
            <a:avLst/>
          </a:prstGeom>
          <a:noFill/>
          <a:ln w="9525">
            <a:solidFill>
              <a:srgbClr val="070337"/>
            </a:solidFill>
            <a:miter lim="800000"/>
            <a:headEnd/>
            <a:tailEnd/>
          </a:ln>
        </p:spPr>
      </p:pic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139952" y="1052736"/>
            <a:ext cx="2590800" cy="504056"/>
          </a:xfrm>
          <a:prstGeom prst="leftArrowCallout">
            <a:avLst>
              <a:gd name="adj1" fmla="val 46759"/>
              <a:gd name="adj2" fmla="val 50000"/>
              <a:gd name="adj3" fmla="val 68216"/>
              <a:gd name="adj4" fmla="val 78856"/>
            </a:avLst>
          </a:prstGeom>
          <a:gradFill rotWithShape="0">
            <a:gsLst>
              <a:gs pos="0">
                <a:srgbClr val="6F6F6F"/>
              </a:gs>
              <a:gs pos="50000">
                <a:srgbClr val="F0F0F0"/>
              </a:gs>
              <a:gs pos="100000">
                <a:srgbClr val="6F6F6F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 I</a:t>
            </a:r>
          </a:p>
          <a:p>
            <a:pPr>
              <a:defRPr/>
            </a:pPr>
            <a:endParaRPr lang="pt-BR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74725" y="16414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pt-BR" sz="24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4114800" y="1700808"/>
            <a:ext cx="2590800" cy="504056"/>
          </a:xfrm>
          <a:prstGeom prst="leftArrowCallout">
            <a:avLst>
              <a:gd name="adj1" fmla="val 46759"/>
              <a:gd name="adj2" fmla="val 50000"/>
              <a:gd name="adj3" fmla="val 68216"/>
              <a:gd name="adj4" fmla="val 78856"/>
            </a:avLst>
          </a:prstGeom>
          <a:gradFill rotWithShape="0">
            <a:gsLst>
              <a:gs pos="0">
                <a:srgbClr val="6F6F6F"/>
              </a:gs>
              <a:gs pos="50000">
                <a:srgbClr val="F0F0F0"/>
              </a:gs>
              <a:gs pos="100000">
                <a:srgbClr val="6F6F6F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INCISOS II e III</a:t>
            </a:r>
          </a:p>
          <a:p>
            <a:pPr>
              <a:defRPr/>
            </a:pPr>
            <a:endParaRPr lang="pt-BR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4114800" y="3068960"/>
            <a:ext cx="2590800" cy="576064"/>
          </a:xfrm>
          <a:prstGeom prst="leftArrowCallout">
            <a:avLst>
              <a:gd name="adj1" fmla="val 46759"/>
              <a:gd name="adj2" fmla="val 50000"/>
              <a:gd name="adj3" fmla="val 60637"/>
              <a:gd name="adj4" fmla="val 78856"/>
            </a:avLst>
          </a:prstGeom>
          <a:gradFill rotWithShape="0">
            <a:gsLst>
              <a:gs pos="0">
                <a:srgbClr val="6F6F6F"/>
              </a:gs>
              <a:gs pos="50000">
                <a:srgbClr val="F0F0F0"/>
              </a:gs>
              <a:gs pos="100000">
                <a:srgbClr val="6F6F6F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 VII</a:t>
            </a: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endParaRPr lang="pt-BR" sz="2000" dirty="0">
              <a:ln w="1905"/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114800" y="2383160"/>
            <a:ext cx="2590800" cy="541784"/>
          </a:xfrm>
          <a:prstGeom prst="leftArrowCallout">
            <a:avLst>
              <a:gd name="adj1" fmla="val 46759"/>
              <a:gd name="adj2" fmla="val 50000"/>
              <a:gd name="adj3" fmla="val 60637"/>
              <a:gd name="adj4" fmla="val 78856"/>
            </a:avLst>
          </a:prstGeom>
          <a:gradFill rotWithShape="0">
            <a:gsLst>
              <a:gs pos="0">
                <a:srgbClr val="6F6F6F"/>
              </a:gs>
              <a:gs pos="50000">
                <a:srgbClr val="F0F0F0"/>
              </a:gs>
              <a:gs pos="100000">
                <a:srgbClr val="6F6F6F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1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r>
              <a:rPr lang="pt-BR" sz="1800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INCISOS IV, V e VI  </a:t>
            </a: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endParaRPr lang="pt-BR" sz="2000" dirty="0">
              <a:ln w="1905"/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52400" y="3140968"/>
            <a:ext cx="3962400" cy="3693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FUNÇÃO </a:t>
            </a:r>
            <a:r>
              <a:rPr lang="pt-BR" sz="20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INFORMADORA</a:t>
            </a:r>
            <a:endParaRPr lang="pt-BR" sz="20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52400" y="2420888"/>
            <a:ext cx="3962400" cy="3693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FUNÇÃO </a:t>
            </a:r>
            <a:r>
              <a:rPr lang="pt-BR" sz="20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FISCALIZADORA</a:t>
            </a:r>
            <a:endParaRPr lang="pt-BR" sz="20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52400" y="3861048"/>
            <a:ext cx="3962400" cy="3693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FUNÇÃO </a:t>
            </a:r>
            <a:r>
              <a:rPr lang="pt-BR" sz="20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SANCIONADORA</a:t>
            </a:r>
            <a:endParaRPr lang="pt-BR" sz="20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" y="1115452"/>
            <a:ext cx="3962400" cy="3693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Font typeface="Wingdings" pitchFamily="2" charset="2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FUNÇÃO </a:t>
            </a:r>
            <a:r>
              <a:rPr lang="pt-BR" sz="20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OPINATIVA</a:t>
            </a:r>
            <a:endParaRPr lang="pt-BR" sz="20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152400" y="5219908"/>
            <a:ext cx="3962400" cy="3693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None/>
              <a:defRPr/>
            </a:pPr>
            <a:r>
              <a:rPr lang="pt-BR" sz="20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FUNÇÃO REPRESENTATIVA</a:t>
            </a:r>
            <a:endParaRPr lang="pt-BR" sz="20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4114800" y="3830960"/>
            <a:ext cx="2590800" cy="462136"/>
          </a:xfrm>
          <a:prstGeom prst="leftArrowCallout">
            <a:avLst>
              <a:gd name="adj1" fmla="val 46759"/>
              <a:gd name="adj2" fmla="val 50000"/>
              <a:gd name="adj3" fmla="val 68216"/>
              <a:gd name="adj4" fmla="val 78856"/>
            </a:avLst>
          </a:prstGeom>
          <a:gradFill rotWithShape="0">
            <a:gsLst>
              <a:gs pos="0">
                <a:srgbClr val="6F6F6F"/>
              </a:gs>
              <a:gs pos="50000">
                <a:srgbClr val="F0F0F0"/>
              </a:gs>
              <a:gs pos="100000">
                <a:srgbClr val="6F6F6F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INCISOS </a:t>
            </a:r>
            <a:r>
              <a:rPr lang="pt-BR" sz="2000" dirty="0" smtClean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VIII </a:t>
            </a:r>
            <a:endParaRPr lang="pt-BR" sz="2000" dirty="0">
              <a:ln w="1905"/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endParaRPr lang="pt-BR" sz="2000" dirty="0">
              <a:ln w="1905"/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4114800" y="5126360"/>
            <a:ext cx="2590800" cy="533400"/>
          </a:xfrm>
          <a:prstGeom prst="leftArrowCallout">
            <a:avLst>
              <a:gd name="adj1" fmla="val 46759"/>
              <a:gd name="adj2" fmla="val 50000"/>
              <a:gd name="adj3" fmla="val 77962"/>
              <a:gd name="adj4" fmla="val 78856"/>
            </a:avLst>
          </a:prstGeom>
          <a:gradFill rotWithShape="0">
            <a:gsLst>
              <a:gs pos="0">
                <a:srgbClr val="6F6F6F"/>
              </a:gs>
              <a:gs pos="50000">
                <a:srgbClr val="F0F0F0"/>
              </a:gs>
              <a:gs pos="100000">
                <a:srgbClr val="6F6F6F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 XI</a:t>
            </a:r>
          </a:p>
          <a:p>
            <a:pPr>
              <a:lnSpc>
                <a:spcPct val="90000"/>
              </a:lnSpc>
              <a:defRPr/>
            </a:pPr>
            <a:endParaRPr lang="pt-BR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6876256" y="4005064"/>
            <a:ext cx="19442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pt-BR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ART 71 </a:t>
            </a:r>
            <a:r>
              <a:rPr lang="pt-B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DA CRFB/88</a:t>
            </a:r>
            <a:endParaRPr lang="pt-B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77552" y="1772816"/>
            <a:ext cx="3962400" cy="3693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None/>
              <a:defRPr/>
            </a:pPr>
            <a:r>
              <a:rPr lang="pt-BR" sz="2000" dirty="0" smtClean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FUNÇÃO JULGADORA</a:t>
            </a:r>
            <a:endParaRPr lang="pt-BR" sz="2000" dirty="0">
              <a:ln w="1905"/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52400" y="4567560"/>
            <a:ext cx="3962400" cy="369332"/>
          </a:xfrm>
          <a:prstGeom prst="rect">
            <a:avLst/>
          </a:prstGeom>
          <a:gradFill flip="none" rotWithShape="1">
            <a:gsLst>
              <a:gs pos="0">
                <a:srgbClr val="990000">
                  <a:tint val="66000"/>
                  <a:satMod val="160000"/>
                </a:srgbClr>
              </a:gs>
              <a:gs pos="50000">
                <a:srgbClr val="990000">
                  <a:tint val="44500"/>
                  <a:satMod val="160000"/>
                </a:srgbClr>
              </a:gs>
              <a:gs pos="100000">
                <a:srgbClr val="99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9525">
            <a:solidFill>
              <a:srgbClr val="00001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CC3300"/>
              </a:buClr>
              <a:buSzPct val="9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FUNÇÃO CORRETIVA</a:t>
            </a:r>
          </a:p>
        </p:txBody>
      </p:sp>
      <p:sp>
        <p:nvSpPr>
          <p:cNvPr id="21" name="AutoShape 20"/>
          <p:cNvSpPr>
            <a:spLocks noChangeArrowheads="1"/>
          </p:cNvSpPr>
          <p:nvPr/>
        </p:nvSpPr>
        <p:spPr bwMode="auto">
          <a:xfrm>
            <a:off x="4114800" y="4516760"/>
            <a:ext cx="2590800" cy="457200"/>
          </a:xfrm>
          <a:prstGeom prst="leftArrowCallout">
            <a:avLst>
              <a:gd name="adj1" fmla="val 46759"/>
              <a:gd name="adj2" fmla="val 50000"/>
              <a:gd name="adj3" fmla="val 90955"/>
              <a:gd name="adj4" fmla="val 78856"/>
            </a:avLst>
          </a:prstGeom>
          <a:gradFill rotWithShape="0">
            <a:gsLst>
              <a:gs pos="0">
                <a:srgbClr val="6F6F6F"/>
              </a:gs>
              <a:gs pos="50000">
                <a:srgbClr val="F0F0F0"/>
              </a:gs>
              <a:gs pos="100000">
                <a:srgbClr val="6F6F6F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ct val="40000"/>
              </a:spcBef>
              <a:buClr>
                <a:srgbClr val="CC3300"/>
              </a:buClr>
              <a:buSzPct val="110000"/>
              <a:buNone/>
              <a:defRPr/>
            </a:pPr>
            <a:r>
              <a:rPr lang="pt-BR" sz="2000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 </a:t>
            </a:r>
            <a:r>
              <a:rPr lang="pt-BR" sz="2000" dirty="0" smtClean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IX e X</a:t>
            </a:r>
            <a:endParaRPr lang="pt-BR" sz="2000" dirty="0">
              <a:ln w="1905"/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defRPr/>
            </a:pPr>
            <a:endParaRPr lang="pt-BR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179512" y="5877272"/>
            <a:ext cx="3962400" cy="461665"/>
          </a:xfrm>
          <a:prstGeom prst="rect">
            <a:avLst/>
          </a:prstGeom>
          <a:gradFill rotWithShape="0">
            <a:gsLst>
              <a:gs pos="0">
                <a:srgbClr val="CC3300"/>
              </a:gs>
              <a:gs pos="50000">
                <a:srgbClr val="CC3300">
                  <a:gamma/>
                  <a:tint val="0"/>
                  <a:invGamma/>
                </a:srgbClr>
              </a:gs>
              <a:gs pos="100000">
                <a:srgbClr val="CC3300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10000"/>
              </a:spcBef>
              <a:spcAft>
                <a:spcPct val="10000"/>
              </a:spcAft>
              <a:buNone/>
              <a:defRPr/>
            </a:pPr>
            <a:r>
              <a:rPr lang="pt-BR" sz="2400" b="1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Narrow" pitchFamily="34" charset="0"/>
              </a:rPr>
              <a:t>FUNÇÃO ORIENTADORA</a:t>
            </a:r>
          </a:p>
        </p:txBody>
      </p:sp>
      <p:sp>
        <p:nvSpPr>
          <p:cNvPr id="23" name="AutoShape 24"/>
          <p:cNvSpPr>
            <a:spLocks noChangeArrowheads="1"/>
          </p:cNvSpPr>
          <p:nvPr/>
        </p:nvSpPr>
        <p:spPr bwMode="auto">
          <a:xfrm>
            <a:off x="4114800" y="5877272"/>
            <a:ext cx="2590800" cy="457200"/>
          </a:xfrm>
          <a:prstGeom prst="leftArrowCallout">
            <a:avLst>
              <a:gd name="adj1" fmla="val 46759"/>
              <a:gd name="adj2" fmla="val 50000"/>
              <a:gd name="adj3" fmla="val 90955"/>
              <a:gd name="adj4" fmla="val 78856"/>
            </a:avLst>
          </a:prstGeom>
          <a:gradFill rotWithShape="0">
            <a:gsLst>
              <a:gs pos="0">
                <a:srgbClr val="339933"/>
              </a:gs>
              <a:gs pos="50000">
                <a:srgbClr val="FFFFFF"/>
              </a:gs>
              <a:gs pos="100000">
                <a:srgbClr val="339933"/>
              </a:gs>
            </a:gsLst>
            <a:lin ang="5400000" scaled="1"/>
          </a:gradFill>
          <a:ln w="9525">
            <a:solidFill>
              <a:srgbClr val="070337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endParaRPr lang="pt-BR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CC3300"/>
              </a:buClr>
              <a:buSzPct val="110000"/>
              <a:buFont typeface="Wingdings" pitchFamily="2" charset="2"/>
              <a:buNone/>
              <a:defRPr/>
            </a:pPr>
            <a:r>
              <a:rPr lang="pt-BR" sz="2000" b="1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INCISO XII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pt-BR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pic>
        <p:nvPicPr>
          <p:cNvPr id="24" name="Picture 21" descr="Constituição Estadual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5229200"/>
            <a:ext cx="612879" cy="1059160"/>
          </a:xfrm>
          <a:prstGeom prst="rect">
            <a:avLst/>
          </a:prstGeom>
          <a:noFill/>
          <a:ln w="9525">
            <a:solidFill>
              <a:srgbClr val="070337"/>
            </a:solidFill>
            <a:miter lim="800000"/>
            <a:headEnd/>
            <a:tailEnd/>
          </a:ln>
        </p:spPr>
      </p:pic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6804248" y="5661249"/>
            <a:ext cx="15121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pt-BR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ART </a:t>
            </a:r>
            <a:r>
              <a:rPr lang="pt-B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59 </a:t>
            </a:r>
            <a:r>
              <a:rPr lang="pt-BR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DA</a:t>
            </a:r>
          </a:p>
          <a:p>
            <a:pPr>
              <a:buNone/>
              <a:defRPr/>
            </a:pPr>
            <a:r>
              <a:rPr lang="pt-B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entury Gothic" pitchFamily="34" charset="0"/>
              </a:rPr>
              <a:t>CE/SC</a:t>
            </a:r>
            <a:endParaRPr lang="pt-BR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6" name="Retângulo 25"/>
          <p:cNvSpPr/>
          <p:nvPr/>
        </p:nvSpPr>
        <p:spPr>
          <a:xfrm>
            <a:off x="1619672" y="0"/>
            <a:ext cx="7164288" cy="646331"/>
          </a:xfrm>
          <a:prstGeom prst="rect">
            <a:avLst/>
          </a:prstGeom>
          <a:noFill/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pt-BR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FUNÇÕES</a:t>
            </a:r>
            <a:endParaRPr lang="pt-BR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470525" y="3941763"/>
            <a:ext cx="2614613" cy="58420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5148263" y="1196975"/>
            <a:ext cx="3995737" cy="12811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pt-BR" sz="2400" b="1">
                <a:solidFill>
                  <a:srgbClr val="0D0D0D"/>
                </a:solidFill>
                <a:latin typeface="Arial Narrow" pitchFamily="34" charset="0"/>
              </a:rPr>
              <a:t>LEI ORGÂNICA</a:t>
            </a:r>
          </a:p>
          <a:p>
            <a:pPr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</a:pPr>
            <a:r>
              <a:rPr lang="pt-BR" sz="2400" b="1">
                <a:solidFill>
                  <a:srgbClr val="0D0D0D"/>
                </a:solidFill>
                <a:latin typeface="Arial Narrow" pitchFamily="34" charset="0"/>
              </a:rPr>
              <a:t>LEI COMPLEMENTAR N° 202/2000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148263" y="3429000"/>
            <a:ext cx="3408362" cy="1281113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  <p:txBody>
          <a:bodyPr tIns="91440">
            <a:spAutoFit/>
          </a:bodyPr>
          <a:lstStyle/>
          <a:p>
            <a:pPr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BR" sz="2400" b="1">
                <a:solidFill>
                  <a:srgbClr val="0D0D0D"/>
                </a:solidFill>
                <a:latin typeface="Arial Narrow" pitchFamily="34" charset="0"/>
              </a:rPr>
              <a:t>REGIMENTO INTERNO </a:t>
            </a:r>
          </a:p>
          <a:p>
            <a:pPr hangingPunct="1">
              <a:lnSpc>
                <a:spcPct val="100000"/>
              </a:lnSpc>
              <a:spcBef>
                <a:spcPts val="363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</a:pPr>
            <a:r>
              <a:rPr lang="pt-BR" sz="2400" b="1">
                <a:solidFill>
                  <a:srgbClr val="0D0D0D"/>
                </a:solidFill>
                <a:latin typeface="Arial Narrow" pitchFamily="34" charset="0"/>
              </a:rPr>
              <a:t>Aprovado pela Resolução nº TC-06/2001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1052513"/>
            <a:ext cx="3300413" cy="5219700"/>
          </a:xfrm>
          <a:prstGeom prst="rect">
            <a:avLst/>
          </a:prstGeom>
          <a:solidFill>
            <a:srgbClr val="FFFF00">
              <a:alpha val="18999"/>
            </a:srgbClr>
          </a:solidFill>
          <a:ln w="9360">
            <a:solidFill>
              <a:srgbClr val="339933"/>
            </a:solidFill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1052513"/>
            <a:ext cx="1398588" cy="2012950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3549650"/>
            <a:ext cx="1389063" cy="2039938"/>
          </a:xfrm>
          <a:prstGeom prst="rect">
            <a:avLst/>
          </a:prstGeom>
          <a:noFill/>
          <a:ln w="9360">
            <a:noFill/>
            <a:miter lim="800000"/>
            <a:headEnd/>
            <a:tailEnd/>
          </a:ln>
          <a:effectLst/>
        </p:spPr>
      </p:pic>
      <p:pic>
        <p:nvPicPr>
          <p:cNvPr id="8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ítulo 1"/>
          <p:cNvSpPr>
            <a:spLocks noGrp="1"/>
          </p:cNvSpPr>
          <p:nvPr>
            <p:ph type="ctrTitle" idx="4294967295"/>
          </p:nvPr>
        </p:nvSpPr>
        <p:spPr>
          <a:xfrm>
            <a:off x="685800" y="2819400"/>
            <a:ext cx="7772400" cy="1066800"/>
          </a:xfrm>
        </p:spPr>
        <p:txBody>
          <a:bodyPr lIns="91440" tIns="45720" rIns="91440" bIns="45720"/>
          <a:lstStyle/>
          <a:p>
            <a:pPr algn="ctr"/>
            <a:r>
              <a:rPr lang="pt-BR"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28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pt-BR" sz="3600" b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Pesquisa de legislação do Tribunal de Contas</a:t>
            </a:r>
          </a:p>
        </p:txBody>
      </p:sp>
      <p:pic>
        <p:nvPicPr>
          <p:cNvPr id="3" name="Imagem 2" descr="http://www.tce.sc.gov.br/files/file/acom/selo_TCE_orienta_itineran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75" y="0"/>
            <a:ext cx="809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rutura padrão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trutura padrã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609600" marR="0" indent="-6096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pt-BR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609600" marR="0" indent="-6096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pt-BR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Estrutura padrã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trutura padrã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trutura padrã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7960</TotalTime>
  <Words>1714</Words>
  <Application>Microsoft Office PowerPoint</Application>
  <PresentationFormat>Apresentação na tela (4:3)</PresentationFormat>
  <Paragraphs>392</Paragraphs>
  <Slides>62</Slides>
  <Notes>17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0</vt:i4>
      </vt:variant>
      <vt:variant>
        <vt:lpstr>Títulos de slides</vt:lpstr>
      </vt:variant>
      <vt:variant>
        <vt:i4>62</vt:i4>
      </vt:variant>
    </vt:vector>
  </HeadingPairs>
  <TitlesOfParts>
    <vt:vector size="63" baseType="lpstr">
      <vt:lpstr>Estrutura padrão</vt:lpstr>
      <vt:lpstr> Kliwer Schmitt Diretor de Controle dos Municípios - DMU </vt:lpstr>
      <vt:lpstr>Slide 2</vt:lpstr>
      <vt:lpstr>Slide 3</vt:lpstr>
      <vt:lpstr>Slide 4</vt:lpstr>
      <vt:lpstr>Slide 5</vt:lpstr>
      <vt:lpstr>Slide 6</vt:lpstr>
      <vt:lpstr>Slide 7</vt:lpstr>
      <vt:lpstr>Slide 8</vt:lpstr>
      <vt:lpstr> Pesquisa de legislação do Tribunal de Contas</vt:lpstr>
      <vt:lpstr>Slide 10</vt:lpstr>
      <vt:lpstr>Slide 11</vt:lpstr>
      <vt:lpstr>Slide 12</vt:lpstr>
      <vt:lpstr>Slide 13</vt:lpstr>
      <vt:lpstr>Slide 14</vt:lpstr>
      <vt:lpstr> Pesquisa de Prejulgados do Tribunal de Contas</vt:lpstr>
      <vt:lpstr>Slide 16</vt:lpstr>
      <vt:lpstr>Consultando decisões pela Internet</vt:lpstr>
      <vt:lpstr>Slide 18</vt:lpstr>
      <vt:lpstr>Slide 19</vt:lpstr>
      <vt:lpstr>Slide 20</vt:lpstr>
      <vt:lpstr>Sistema e-Sfinge Sistema de Fiscalização Integrada de Gestão</vt:lpstr>
      <vt:lpstr>Slide 22</vt:lpstr>
      <vt:lpstr>Portal do Cidadão</vt:lpstr>
      <vt:lpstr>Slide 24</vt:lpstr>
      <vt:lpstr>Slide 25</vt:lpstr>
      <vt:lpstr>Slide 26</vt:lpstr>
      <vt:lpstr>Slide 27</vt:lpstr>
      <vt:lpstr>Lei de Responsabilidade Fiscal LC nº 101/2000</vt:lpstr>
      <vt:lpstr>Slide 29</vt:lpstr>
      <vt:lpstr>O que são dívidas para fins do artigo 42?</vt:lpstr>
      <vt:lpstr>Slide 31</vt:lpstr>
      <vt:lpstr>Slide 32</vt:lpstr>
      <vt:lpstr>TCE/SC Parecer Prévio x Julgamento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O Julgamento de Contas pelo TCE</vt:lpstr>
      <vt:lpstr>O Julgamento de Contas pelo TCE</vt:lpstr>
      <vt:lpstr>O Julgamento de Contas pelo TCE</vt:lpstr>
      <vt:lpstr>Slide 44</vt:lpstr>
      <vt:lpstr>Novos Regulamentos</vt:lpstr>
      <vt:lpstr>TOMADA DE CONTAS ESPECIAL</vt:lpstr>
      <vt:lpstr>TOMADA DE CONTAS ESPECIAL</vt:lpstr>
      <vt:lpstr>PRESTAÇÃO DE CONTAS </vt:lpstr>
      <vt:lpstr>Slide 49</vt:lpstr>
      <vt:lpstr>Transição afinada.  “Vamos trabalhar a quatro mãos, eu e o prefeito eleito Haddad”, disse. “Tudo o que vier demandado por ele será por nós encaminhado, porque afinal de contas ele tem legitimidade”.  Prefeito de São Paulo - Gilberto Kassab</vt:lpstr>
      <vt:lpstr>Dispõe sobre a instituição de equipe de transição pelo candidato eleito para o cargo de Presidente da República, cria cargos em comissão, e dá outras providências.</vt:lpstr>
      <vt:lpstr>Considerando que um dos pilares da democracia é a alternância harmoniosa do Poder;  Considerando que a transição de governo recomenda a transferência de dados fundamentais para facilitar o desenvolvimento dos programas, projetos e ações do candidato eleito para o cargo de Governador do Estado;  Considerando a importância de um processo de transição governamental para preservação da continuidade dos serviços públicos, visando aos interesses da população do Estado de São Paulo, Decreta:</vt:lpstr>
      <vt:lpstr>Slide 53</vt:lpstr>
      <vt:lpstr>PRIMEIROS PASSOS ANTES E APÓS A POSSE</vt:lpstr>
      <vt:lpstr>PRIMEIROS PASSOS ANTES E APÓS A POSSE</vt:lpstr>
      <vt:lpstr>PRIMEIROS PASSOS ANTES E APÓS A POSSE</vt:lpstr>
      <vt:lpstr>PRIMEIROS PASSOS ANTES E APÓS A POSSE</vt:lpstr>
      <vt:lpstr>PRIMEIROS PASSOS ANTES E APÓS A POSSE</vt:lpstr>
      <vt:lpstr>Slide 59</vt:lpstr>
      <vt:lpstr>AVISOS PAROQUIAIS…</vt:lpstr>
      <vt:lpstr>Quando estamos satisfeitos nos acomodamos, nos rendemos à sedução do repouso e nos imobilizamos.  É a insatisfação que nos move.  Quando estamos insatisfeitos, criamos, inovamos, refazemos, modificamos e, assim, vamos construindo.</vt:lpstr>
      <vt:lpstr>Muito Obrigado</vt:lpstr>
    </vt:vector>
  </TitlesOfParts>
  <Company>TCSC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Mister Kormick</dc:creator>
  <cp:lastModifiedBy>Usuario</cp:lastModifiedBy>
  <cp:revision>639</cp:revision>
  <dcterms:created xsi:type="dcterms:W3CDTF">2002-04-17T16:51:02Z</dcterms:created>
  <dcterms:modified xsi:type="dcterms:W3CDTF">2012-12-03T00:35:16Z</dcterms:modified>
</cp:coreProperties>
</file>