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png" ContentType="image/png"/>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6" r:id="rId4"/>
    <p:sldId id="257" r:id="rId5"/>
    <p:sldId id="267" r:id="rId6"/>
    <p:sldId id="258" r:id="rId7"/>
    <p:sldId id="327" r:id="rId8"/>
    <p:sldId id="328" r:id="rId9"/>
    <p:sldId id="329" r:id="rId10"/>
    <p:sldId id="268" r:id="rId11"/>
    <p:sldId id="269" r:id="rId12"/>
    <p:sldId id="270" r:id="rId13"/>
    <p:sldId id="271" r:id="rId14"/>
    <p:sldId id="272" r:id="rId15"/>
    <p:sldId id="325" r:id="rId16"/>
    <p:sldId id="326" r:id="rId17"/>
    <p:sldId id="330" r:id="rId18"/>
    <p:sldId id="273" r:id="rId19"/>
    <p:sldId id="261" r:id="rId20"/>
    <p:sldId id="262" r:id="rId21"/>
    <p:sldId id="340" r:id="rId22"/>
    <p:sldId id="323" r:id="rId23"/>
    <p:sldId id="274" r:id="rId24"/>
    <p:sldId id="275" r:id="rId25"/>
    <p:sldId id="276" r:id="rId26"/>
    <p:sldId id="277" r:id="rId27"/>
    <p:sldId id="331" r:id="rId28"/>
    <p:sldId id="341" r:id="rId29"/>
    <p:sldId id="332" r:id="rId30"/>
    <p:sldId id="342" r:id="rId31"/>
    <p:sldId id="333" r:id="rId32"/>
    <p:sldId id="334" r:id="rId33"/>
    <p:sldId id="335" r:id="rId34"/>
    <p:sldId id="336" r:id="rId35"/>
    <p:sldId id="280" r:id="rId36"/>
    <p:sldId id="286" r:id="rId37"/>
    <p:sldId id="315" r:id="rId38"/>
    <p:sldId id="320" r:id="rId39"/>
    <p:sldId id="321" r:id="rId40"/>
    <p:sldId id="322" r:id="rId41"/>
    <p:sldId id="281" r:id="rId42"/>
    <p:sldId id="284" r:id="rId43"/>
    <p:sldId id="288" r:id="rId44"/>
    <p:sldId id="290" r:id="rId45"/>
    <p:sldId id="292" r:id="rId46"/>
    <p:sldId id="294" r:id="rId47"/>
    <p:sldId id="296" r:id="rId48"/>
    <p:sldId id="298" r:id="rId49"/>
    <p:sldId id="300" r:id="rId50"/>
    <p:sldId id="302" r:id="rId51"/>
    <p:sldId id="304" r:id="rId52"/>
    <p:sldId id="306" r:id="rId53"/>
    <p:sldId id="308" r:id="rId54"/>
    <p:sldId id="310" r:id="rId55"/>
    <p:sldId id="312" r:id="rId56"/>
    <p:sldId id="314" r:id="rId57"/>
    <p:sldId id="316" r:id="rId58"/>
    <p:sldId id="339" r:id="rId59"/>
    <p:sldId id="337" r:id="rId60"/>
    <p:sldId id="338" r:id="rId61"/>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375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4" autoAdjust="0"/>
    <p:restoredTop sz="94660"/>
  </p:normalViewPr>
  <p:slideViewPr>
    <p:cSldViewPr>
      <p:cViewPr varScale="1">
        <p:scale>
          <a:sx n="68" d="100"/>
          <a:sy n="68" d="100"/>
        </p:scale>
        <p:origin x="-138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EC6A9B-EFD6-4BA0-A2E9-FAB65D0659FF}" type="doc">
      <dgm:prSet loTypeId="urn:microsoft.com/office/officeart/2005/8/layout/arrow2" loCatId="process" qsTypeId="urn:microsoft.com/office/officeart/2005/8/quickstyle/simple1" qsCatId="simple" csTypeId="urn:microsoft.com/office/officeart/2005/8/colors/accent1_2" csCatId="accent1" phldr="1"/>
      <dgm:spPr/>
    </dgm:pt>
    <dgm:pt modelId="{DA7E16A4-EA01-402F-ADDF-0C1ED2F7C306}">
      <dgm:prSet phldrT="[Texto]" phldr="1" custT="1"/>
      <dgm:spPr/>
      <dgm:t>
        <a:bodyPr/>
        <a:lstStyle/>
        <a:p>
          <a:endParaRPr lang="pt-BR" sz="800" dirty="0"/>
        </a:p>
      </dgm:t>
    </dgm:pt>
    <dgm:pt modelId="{A3CAAF5B-FD3C-48B2-B69B-69D3191DDEF6}" type="sibTrans" cxnId="{816A5AF6-9C8D-4858-90CF-1CE597E44F1D}">
      <dgm:prSet/>
      <dgm:spPr/>
      <dgm:t>
        <a:bodyPr/>
        <a:lstStyle/>
        <a:p>
          <a:endParaRPr lang="pt-BR"/>
        </a:p>
      </dgm:t>
    </dgm:pt>
    <dgm:pt modelId="{04C54A2F-C870-42DB-A639-C8DAEE9986BA}" type="parTrans" cxnId="{816A5AF6-9C8D-4858-90CF-1CE597E44F1D}">
      <dgm:prSet/>
      <dgm:spPr/>
      <dgm:t>
        <a:bodyPr/>
        <a:lstStyle/>
        <a:p>
          <a:endParaRPr lang="pt-BR"/>
        </a:p>
      </dgm:t>
    </dgm:pt>
    <dgm:pt modelId="{FB025F28-2BCC-405F-A771-6EF502C0544D}" type="pres">
      <dgm:prSet presAssocID="{9BEC6A9B-EFD6-4BA0-A2E9-FAB65D0659FF}" presName="arrowDiagram" presStyleCnt="0">
        <dgm:presLayoutVars>
          <dgm:chMax val="5"/>
          <dgm:dir/>
          <dgm:resizeHandles val="exact"/>
        </dgm:presLayoutVars>
      </dgm:prSet>
      <dgm:spPr/>
    </dgm:pt>
    <dgm:pt modelId="{11908782-9288-4131-A0A8-608A73683A1A}" type="pres">
      <dgm:prSet presAssocID="{9BEC6A9B-EFD6-4BA0-A2E9-FAB65D0659FF}" presName="arrow" presStyleLbl="bgShp" presStyleIdx="0" presStyleCnt="1" custScaleX="59701" custScaleY="57613" custLinFactNeighborX="22762" custLinFactNeighborY="-41278"/>
      <dgm:spPr>
        <a:solidFill>
          <a:srgbClr val="17375E">
            <a:alpha val="69804"/>
          </a:srgbClr>
        </a:solidFill>
      </dgm:spPr>
      <dgm:t>
        <a:bodyPr/>
        <a:lstStyle/>
        <a:p>
          <a:endParaRPr lang="pt-BR"/>
        </a:p>
      </dgm:t>
    </dgm:pt>
    <dgm:pt modelId="{49D2DB50-CE72-477F-986C-66072C66015A}" type="pres">
      <dgm:prSet presAssocID="{9BEC6A9B-EFD6-4BA0-A2E9-FAB65D0659FF}" presName="arrowDiagram1" presStyleCnt="0">
        <dgm:presLayoutVars>
          <dgm:bulletEnabled val="1"/>
        </dgm:presLayoutVars>
      </dgm:prSet>
      <dgm:spPr/>
    </dgm:pt>
    <dgm:pt modelId="{5CF4998B-06B3-44B0-A805-E9B7EB2B11EE}" type="pres">
      <dgm:prSet presAssocID="{DA7E16A4-EA01-402F-ADDF-0C1ED2F7C306}" presName="bullet1" presStyleLbl="node1" presStyleIdx="0" presStyleCnt="1" custFlipVert="1" custFlipHor="0" custScaleX="137171" custScaleY="155993" custLinFactX="-757074" custLinFactY="214325" custLinFactNeighborX="-800000" custLinFactNeighborY="300000"/>
      <dgm:spPr>
        <a:noFill/>
        <a:ln>
          <a:noFill/>
        </a:ln>
      </dgm:spPr>
    </dgm:pt>
    <dgm:pt modelId="{89AD05A5-3667-443B-AE7A-C6629C55888F}" type="pres">
      <dgm:prSet presAssocID="{DA7E16A4-EA01-402F-ADDF-0C1ED2F7C306}" presName="textBox1" presStyleLbl="revTx" presStyleIdx="0" presStyleCnt="1" custFlipHor="1" custScaleX="4109" custScaleY="3106">
        <dgm:presLayoutVars>
          <dgm:bulletEnabled val="1"/>
        </dgm:presLayoutVars>
      </dgm:prSet>
      <dgm:spPr/>
      <dgm:t>
        <a:bodyPr/>
        <a:lstStyle/>
        <a:p>
          <a:endParaRPr lang="pt-BR"/>
        </a:p>
      </dgm:t>
    </dgm:pt>
  </dgm:ptLst>
  <dgm:cxnLst>
    <dgm:cxn modelId="{26A07A17-0768-4E4B-B282-59F2B089F7D8}" type="presOf" srcId="{DA7E16A4-EA01-402F-ADDF-0C1ED2F7C306}" destId="{89AD05A5-3667-443B-AE7A-C6629C55888F}" srcOrd="0" destOrd="0" presId="urn:microsoft.com/office/officeart/2005/8/layout/arrow2"/>
    <dgm:cxn modelId="{816A5AF6-9C8D-4858-90CF-1CE597E44F1D}" srcId="{9BEC6A9B-EFD6-4BA0-A2E9-FAB65D0659FF}" destId="{DA7E16A4-EA01-402F-ADDF-0C1ED2F7C306}" srcOrd="0" destOrd="0" parTransId="{04C54A2F-C870-42DB-A639-C8DAEE9986BA}" sibTransId="{A3CAAF5B-FD3C-48B2-B69B-69D3191DDEF6}"/>
    <dgm:cxn modelId="{76B7FB47-DD97-4FD7-9505-214399FE40F6}" type="presOf" srcId="{9BEC6A9B-EFD6-4BA0-A2E9-FAB65D0659FF}" destId="{FB025F28-2BCC-405F-A771-6EF502C0544D}" srcOrd="0" destOrd="0" presId="urn:microsoft.com/office/officeart/2005/8/layout/arrow2"/>
    <dgm:cxn modelId="{968E6665-E772-4276-9A0F-32589FB9E6C8}" type="presParOf" srcId="{FB025F28-2BCC-405F-A771-6EF502C0544D}" destId="{11908782-9288-4131-A0A8-608A73683A1A}" srcOrd="0" destOrd="0" presId="urn:microsoft.com/office/officeart/2005/8/layout/arrow2"/>
    <dgm:cxn modelId="{EDD9BE3C-7F77-4C59-9C2A-E3D4200160FF}" type="presParOf" srcId="{FB025F28-2BCC-405F-A771-6EF502C0544D}" destId="{49D2DB50-CE72-477F-986C-66072C66015A}" srcOrd="1" destOrd="0" presId="urn:microsoft.com/office/officeart/2005/8/layout/arrow2"/>
    <dgm:cxn modelId="{B8E7921E-9D7A-4D2F-A98D-9B8AE9B8CFA9}" type="presParOf" srcId="{49D2DB50-CE72-477F-986C-66072C66015A}" destId="{5CF4998B-06B3-44B0-A805-E9B7EB2B11EE}" srcOrd="0" destOrd="0" presId="urn:microsoft.com/office/officeart/2005/8/layout/arrow2"/>
    <dgm:cxn modelId="{5FE0622C-B098-4F5D-8979-22257EBA1091}" type="presParOf" srcId="{49D2DB50-CE72-477F-986C-66072C66015A}" destId="{89AD05A5-3667-443B-AE7A-C6629C55888F}" srcOrd="1" destOrd="0" presId="urn:microsoft.com/office/officeart/2005/8/layout/arrow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EC6A9B-EFD6-4BA0-A2E9-FAB65D0659FF}" type="doc">
      <dgm:prSet loTypeId="urn:microsoft.com/office/officeart/2005/8/layout/arrow2" loCatId="process" qsTypeId="urn:microsoft.com/office/officeart/2005/8/quickstyle/simple1" qsCatId="simple" csTypeId="urn:microsoft.com/office/officeart/2005/8/colors/accent1_2" csCatId="accent1" phldr="1"/>
      <dgm:spPr/>
    </dgm:pt>
    <dgm:pt modelId="{DA7E16A4-EA01-402F-ADDF-0C1ED2F7C306}">
      <dgm:prSet phldrT="[Texto]" phldr="1" custT="1"/>
      <dgm:spPr/>
      <dgm:t>
        <a:bodyPr/>
        <a:lstStyle/>
        <a:p>
          <a:endParaRPr lang="pt-BR" sz="800" dirty="0"/>
        </a:p>
      </dgm:t>
    </dgm:pt>
    <dgm:pt modelId="{A3CAAF5B-FD3C-48B2-B69B-69D3191DDEF6}" type="sibTrans" cxnId="{816A5AF6-9C8D-4858-90CF-1CE597E44F1D}">
      <dgm:prSet/>
      <dgm:spPr/>
      <dgm:t>
        <a:bodyPr/>
        <a:lstStyle/>
        <a:p>
          <a:endParaRPr lang="pt-BR"/>
        </a:p>
      </dgm:t>
    </dgm:pt>
    <dgm:pt modelId="{04C54A2F-C870-42DB-A639-C8DAEE9986BA}" type="parTrans" cxnId="{816A5AF6-9C8D-4858-90CF-1CE597E44F1D}">
      <dgm:prSet/>
      <dgm:spPr/>
      <dgm:t>
        <a:bodyPr/>
        <a:lstStyle/>
        <a:p>
          <a:endParaRPr lang="pt-BR"/>
        </a:p>
      </dgm:t>
    </dgm:pt>
    <dgm:pt modelId="{FB025F28-2BCC-405F-A771-6EF502C0544D}" type="pres">
      <dgm:prSet presAssocID="{9BEC6A9B-EFD6-4BA0-A2E9-FAB65D0659FF}" presName="arrowDiagram" presStyleCnt="0">
        <dgm:presLayoutVars>
          <dgm:chMax val="5"/>
          <dgm:dir/>
          <dgm:resizeHandles val="exact"/>
        </dgm:presLayoutVars>
      </dgm:prSet>
      <dgm:spPr/>
    </dgm:pt>
    <dgm:pt modelId="{11908782-9288-4131-A0A8-608A73683A1A}" type="pres">
      <dgm:prSet presAssocID="{9BEC6A9B-EFD6-4BA0-A2E9-FAB65D0659FF}" presName="arrow" presStyleLbl="bgShp" presStyleIdx="0" presStyleCnt="1" custAng="10800000" custScaleX="59701" custScaleY="57613" custLinFactNeighborX="4851" custLinFactNeighborY="-45746"/>
      <dgm:spPr>
        <a:solidFill>
          <a:srgbClr val="17375E">
            <a:alpha val="69804"/>
          </a:srgbClr>
        </a:solidFill>
      </dgm:spPr>
      <dgm:t>
        <a:bodyPr/>
        <a:lstStyle/>
        <a:p>
          <a:endParaRPr lang="pt-BR"/>
        </a:p>
      </dgm:t>
    </dgm:pt>
    <dgm:pt modelId="{49D2DB50-CE72-477F-986C-66072C66015A}" type="pres">
      <dgm:prSet presAssocID="{9BEC6A9B-EFD6-4BA0-A2E9-FAB65D0659FF}" presName="arrowDiagram1" presStyleCnt="0">
        <dgm:presLayoutVars>
          <dgm:bulletEnabled val="1"/>
        </dgm:presLayoutVars>
      </dgm:prSet>
      <dgm:spPr/>
    </dgm:pt>
    <dgm:pt modelId="{5CF4998B-06B3-44B0-A805-E9B7EB2B11EE}" type="pres">
      <dgm:prSet presAssocID="{DA7E16A4-EA01-402F-ADDF-0C1ED2F7C306}" presName="bullet1" presStyleLbl="node1" presStyleIdx="0" presStyleCnt="1" custFlipVert="1" custFlipHor="0" custScaleX="137171" custScaleY="155993" custLinFactX="-757074" custLinFactY="214325" custLinFactNeighborX="-800000" custLinFactNeighborY="300000"/>
      <dgm:spPr>
        <a:noFill/>
        <a:ln>
          <a:noFill/>
        </a:ln>
      </dgm:spPr>
    </dgm:pt>
    <dgm:pt modelId="{89AD05A5-3667-443B-AE7A-C6629C55888F}" type="pres">
      <dgm:prSet presAssocID="{DA7E16A4-EA01-402F-ADDF-0C1ED2F7C306}" presName="textBox1" presStyleLbl="revTx" presStyleIdx="0" presStyleCnt="1" custFlipHor="1" custScaleX="4109" custScaleY="3106">
        <dgm:presLayoutVars>
          <dgm:bulletEnabled val="1"/>
        </dgm:presLayoutVars>
      </dgm:prSet>
      <dgm:spPr/>
      <dgm:t>
        <a:bodyPr/>
        <a:lstStyle/>
        <a:p>
          <a:endParaRPr lang="pt-BR"/>
        </a:p>
      </dgm:t>
    </dgm:pt>
  </dgm:ptLst>
  <dgm:cxnLst>
    <dgm:cxn modelId="{AFE9ABF3-70F7-4608-A477-49195535611A}" type="presOf" srcId="{DA7E16A4-EA01-402F-ADDF-0C1ED2F7C306}" destId="{89AD05A5-3667-443B-AE7A-C6629C55888F}" srcOrd="0" destOrd="0" presId="urn:microsoft.com/office/officeart/2005/8/layout/arrow2"/>
    <dgm:cxn modelId="{816A5AF6-9C8D-4858-90CF-1CE597E44F1D}" srcId="{9BEC6A9B-EFD6-4BA0-A2E9-FAB65D0659FF}" destId="{DA7E16A4-EA01-402F-ADDF-0C1ED2F7C306}" srcOrd="0" destOrd="0" parTransId="{04C54A2F-C870-42DB-A639-C8DAEE9986BA}" sibTransId="{A3CAAF5B-FD3C-48B2-B69B-69D3191DDEF6}"/>
    <dgm:cxn modelId="{7449048D-C07B-47BC-A882-A4917C7F7D9C}" type="presOf" srcId="{9BEC6A9B-EFD6-4BA0-A2E9-FAB65D0659FF}" destId="{FB025F28-2BCC-405F-A771-6EF502C0544D}" srcOrd="0" destOrd="0" presId="urn:microsoft.com/office/officeart/2005/8/layout/arrow2"/>
    <dgm:cxn modelId="{D01C1A45-B7ED-45C0-ABC5-7843B15985FA}" type="presParOf" srcId="{FB025F28-2BCC-405F-A771-6EF502C0544D}" destId="{11908782-9288-4131-A0A8-608A73683A1A}" srcOrd="0" destOrd="0" presId="urn:microsoft.com/office/officeart/2005/8/layout/arrow2"/>
    <dgm:cxn modelId="{6D4B5A10-DAAF-4D17-B957-F13D01E80017}" type="presParOf" srcId="{FB025F28-2BCC-405F-A771-6EF502C0544D}" destId="{49D2DB50-CE72-477F-986C-66072C66015A}" srcOrd="1" destOrd="0" presId="urn:microsoft.com/office/officeart/2005/8/layout/arrow2"/>
    <dgm:cxn modelId="{DCF5A6FF-94EC-442F-9A86-A4D19F019E0D}" type="presParOf" srcId="{49D2DB50-CE72-477F-986C-66072C66015A}" destId="{5CF4998B-06B3-44B0-A805-E9B7EB2B11EE}" srcOrd="0" destOrd="0" presId="urn:microsoft.com/office/officeart/2005/8/layout/arrow2"/>
    <dgm:cxn modelId="{DF640E64-6F59-4E53-AADD-ACF73F825A1A}" type="presParOf" srcId="{49D2DB50-CE72-477F-986C-66072C66015A}" destId="{89AD05A5-3667-443B-AE7A-C6629C55888F}" srcOrd="1" destOrd="0" presId="urn:microsoft.com/office/officeart/2005/8/layout/arrow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BEC6A9B-EFD6-4BA0-A2E9-FAB65D0659FF}" type="doc">
      <dgm:prSet loTypeId="urn:microsoft.com/office/officeart/2005/8/layout/arrow2" loCatId="process" qsTypeId="urn:microsoft.com/office/officeart/2005/8/quickstyle/simple1" qsCatId="simple" csTypeId="urn:microsoft.com/office/officeart/2005/8/colors/accent1_2" csCatId="accent1" phldr="1"/>
      <dgm:spPr/>
    </dgm:pt>
    <dgm:pt modelId="{DA7E16A4-EA01-402F-ADDF-0C1ED2F7C306}">
      <dgm:prSet phldrT="[Texto]" phldr="1" custT="1"/>
      <dgm:spPr/>
      <dgm:t>
        <a:bodyPr/>
        <a:lstStyle/>
        <a:p>
          <a:endParaRPr lang="pt-BR" sz="800" dirty="0"/>
        </a:p>
      </dgm:t>
    </dgm:pt>
    <dgm:pt modelId="{A3CAAF5B-FD3C-48B2-B69B-69D3191DDEF6}" type="sibTrans" cxnId="{816A5AF6-9C8D-4858-90CF-1CE597E44F1D}">
      <dgm:prSet/>
      <dgm:spPr/>
      <dgm:t>
        <a:bodyPr/>
        <a:lstStyle/>
        <a:p>
          <a:endParaRPr lang="pt-BR"/>
        </a:p>
      </dgm:t>
    </dgm:pt>
    <dgm:pt modelId="{04C54A2F-C870-42DB-A639-C8DAEE9986BA}" type="parTrans" cxnId="{816A5AF6-9C8D-4858-90CF-1CE597E44F1D}">
      <dgm:prSet/>
      <dgm:spPr/>
      <dgm:t>
        <a:bodyPr/>
        <a:lstStyle/>
        <a:p>
          <a:endParaRPr lang="pt-BR"/>
        </a:p>
      </dgm:t>
    </dgm:pt>
    <dgm:pt modelId="{FB025F28-2BCC-405F-A771-6EF502C0544D}" type="pres">
      <dgm:prSet presAssocID="{9BEC6A9B-EFD6-4BA0-A2E9-FAB65D0659FF}" presName="arrowDiagram" presStyleCnt="0">
        <dgm:presLayoutVars>
          <dgm:chMax val="5"/>
          <dgm:dir/>
          <dgm:resizeHandles val="exact"/>
        </dgm:presLayoutVars>
      </dgm:prSet>
      <dgm:spPr/>
    </dgm:pt>
    <dgm:pt modelId="{11908782-9288-4131-A0A8-608A73683A1A}" type="pres">
      <dgm:prSet presAssocID="{9BEC6A9B-EFD6-4BA0-A2E9-FAB65D0659FF}" presName="arrow" presStyleLbl="bgShp" presStyleIdx="0" presStyleCnt="1" custScaleX="59701" custScaleY="57613" custLinFactNeighborX="22762" custLinFactNeighborY="-45746"/>
      <dgm:spPr>
        <a:solidFill>
          <a:srgbClr val="17375E">
            <a:alpha val="69804"/>
          </a:srgbClr>
        </a:solidFill>
      </dgm:spPr>
      <dgm:t>
        <a:bodyPr/>
        <a:lstStyle/>
        <a:p>
          <a:endParaRPr lang="pt-BR"/>
        </a:p>
      </dgm:t>
    </dgm:pt>
    <dgm:pt modelId="{49D2DB50-CE72-477F-986C-66072C66015A}" type="pres">
      <dgm:prSet presAssocID="{9BEC6A9B-EFD6-4BA0-A2E9-FAB65D0659FF}" presName="arrowDiagram1" presStyleCnt="0">
        <dgm:presLayoutVars>
          <dgm:bulletEnabled val="1"/>
        </dgm:presLayoutVars>
      </dgm:prSet>
      <dgm:spPr/>
    </dgm:pt>
    <dgm:pt modelId="{5CF4998B-06B3-44B0-A805-E9B7EB2B11EE}" type="pres">
      <dgm:prSet presAssocID="{DA7E16A4-EA01-402F-ADDF-0C1ED2F7C306}" presName="bullet1" presStyleLbl="node1" presStyleIdx="0" presStyleCnt="1" custFlipVert="1" custFlipHor="0" custScaleX="137171" custScaleY="155993" custLinFactX="-757074" custLinFactY="214325" custLinFactNeighborX="-800000" custLinFactNeighborY="300000"/>
      <dgm:spPr>
        <a:noFill/>
        <a:ln>
          <a:noFill/>
        </a:ln>
      </dgm:spPr>
    </dgm:pt>
    <dgm:pt modelId="{89AD05A5-3667-443B-AE7A-C6629C55888F}" type="pres">
      <dgm:prSet presAssocID="{DA7E16A4-EA01-402F-ADDF-0C1ED2F7C306}" presName="textBox1" presStyleLbl="revTx" presStyleIdx="0" presStyleCnt="1" custFlipHor="1" custScaleX="4109" custScaleY="3106">
        <dgm:presLayoutVars>
          <dgm:bulletEnabled val="1"/>
        </dgm:presLayoutVars>
      </dgm:prSet>
      <dgm:spPr/>
      <dgm:t>
        <a:bodyPr/>
        <a:lstStyle/>
        <a:p>
          <a:endParaRPr lang="pt-BR"/>
        </a:p>
      </dgm:t>
    </dgm:pt>
  </dgm:ptLst>
  <dgm:cxnLst>
    <dgm:cxn modelId="{9BD2E504-DFFC-4315-89F8-F3C43B0C0230}" type="presOf" srcId="{DA7E16A4-EA01-402F-ADDF-0C1ED2F7C306}" destId="{89AD05A5-3667-443B-AE7A-C6629C55888F}" srcOrd="0" destOrd="0" presId="urn:microsoft.com/office/officeart/2005/8/layout/arrow2"/>
    <dgm:cxn modelId="{816A5AF6-9C8D-4858-90CF-1CE597E44F1D}" srcId="{9BEC6A9B-EFD6-4BA0-A2E9-FAB65D0659FF}" destId="{DA7E16A4-EA01-402F-ADDF-0C1ED2F7C306}" srcOrd="0" destOrd="0" parTransId="{04C54A2F-C870-42DB-A639-C8DAEE9986BA}" sibTransId="{A3CAAF5B-FD3C-48B2-B69B-69D3191DDEF6}"/>
    <dgm:cxn modelId="{8E51DEC6-45B7-4E73-8D4D-2F71AD251965}" type="presOf" srcId="{9BEC6A9B-EFD6-4BA0-A2E9-FAB65D0659FF}" destId="{FB025F28-2BCC-405F-A771-6EF502C0544D}" srcOrd="0" destOrd="0" presId="urn:microsoft.com/office/officeart/2005/8/layout/arrow2"/>
    <dgm:cxn modelId="{444D4C7F-87BA-4D4C-B72A-EBC707270DB9}" type="presParOf" srcId="{FB025F28-2BCC-405F-A771-6EF502C0544D}" destId="{11908782-9288-4131-A0A8-608A73683A1A}" srcOrd="0" destOrd="0" presId="urn:microsoft.com/office/officeart/2005/8/layout/arrow2"/>
    <dgm:cxn modelId="{16B536A4-F1EC-4327-8980-DFCA3036236B}" type="presParOf" srcId="{FB025F28-2BCC-405F-A771-6EF502C0544D}" destId="{49D2DB50-CE72-477F-986C-66072C66015A}" srcOrd="1" destOrd="0" presId="urn:microsoft.com/office/officeart/2005/8/layout/arrow2"/>
    <dgm:cxn modelId="{518FB2EE-31B8-47C5-B5B3-34D20CEE2C24}" type="presParOf" srcId="{49D2DB50-CE72-477F-986C-66072C66015A}" destId="{5CF4998B-06B3-44B0-A805-E9B7EB2B11EE}" srcOrd="0" destOrd="0" presId="urn:microsoft.com/office/officeart/2005/8/layout/arrow2"/>
    <dgm:cxn modelId="{B2213B82-17E2-48A2-82AB-A090AD68694C}" type="presParOf" srcId="{49D2DB50-CE72-477F-986C-66072C66015A}" destId="{89AD05A5-3667-443B-AE7A-C6629C55888F}" srcOrd="1" destOrd="0" presId="urn:microsoft.com/office/officeart/2005/8/layout/arrow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BEC6A9B-EFD6-4BA0-A2E9-FAB65D0659FF}" type="doc">
      <dgm:prSet loTypeId="urn:microsoft.com/office/officeart/2005/8/layout/arrow2" loCatId="process" qsTypeId="urn:microsoft.com/office/officeart/2005/8/quickstyle/simple1" qsCatId="simple" csTypeId="urn:microsoft.com/office/officeart/2005/8/colors/accent1_2" csCatId="accent1" phldr="1"/>
      <dgm:spPr/>
    </dgm:pt>
    <dgm:pt modelId="{DA7E16A4-EA01-402F-ADDF-0C1ED2F7C306}">
      <dgm:prSet phldrT="[Texto]" phldr="1" custT="1"/>
      <dgm:spPr/>
      <dgm:t>
        <a:bodyPr/>
        <a:lstStyle/>
        <a:p>
          <a:endParaRPr lang="pt-BR" sz="800" dirty="0"/>
        </a:p>
      </dgm:t>
    </dgm:pt>
    <dgm:pt modelId="{A3CAAF5B-FD3C-48B2-B69B-69D3191DDEF6}" type="sibTrans" cxnId="{816A5AF6-9C8D-4858-90CF-1CE597E44F1D}">
      <dgm:prSet/>
      <dgm:spPr/>
      <dgm:t>
        <a:bodyPr/>
        <a:lstStyle/>
        <a:p>
          <a:endParaRPr lang="pt-BR"/>
        </a:p>
      </dgm:t>
    </dgm:pt>
    <dgm:pt modelId="{04C54A2F-C870-42DB-A639-C8DAEE9986BA}" type="parTrans" cxnId="{816A5AF6-9C8D-4858-90CF-1CE597E44F1D}">
      <dgm:prSet/>
      <dgm:spPr/>
      <dgm:t>
        <a:bodyPr/>
        <a:lstStyle/>
        <a:p>
          <a:endParaRPr lang="pt-BR"/>
        </a:p>
      </dgm:t>
    </dgm:pt>
    <dgm:pt modelId="{FB025F28-2BCC-405F-A771-6EF502C0544D}" type="pres">
      <dgm:prSet presAssocID="{9BEC6A9B-EFD6-4BA0-A2E9-FAB65D0659FF}" presName="arrowDiagram" presStyleCnt="0">
        <dgm:presLayoutVars>
          <dgm:chMax val="5"/>
          <dgm:dir/>
          <dgm:resizeHandles val="exact"/>
        </dgm:presLayoutVars>
      </dgm:prSet>
      <dgm:spPr/>
    </dgm:pt>
    <dgm:pt modelId="{11908782-9288-4131-A0A8-608A73683A1A}" type="pres">
      <dgm:prSet presAssocID="{9BEC6A9B-EFD6-4BA0-A2E9-FAB65D0659FF}" presName="arrow" presStyleLbl="bgShp" presStyleIdx="0" presStyleCnt="1" custAng="10800000" custScaleX="59701" custScaleY="57613" custLinFactNeighborX="4851" custLinFactNeighborY="-45746"/>
      <dgm:spPr>
        <a:solidFill>
          <a:srgbClr val="17375E">
            <a:alpha val="69804"/>
          </a:srgbClr>
        </a:solidFill>
      </dgm:spPr>
      <dgm:t>
        <a:bodyPr/>
        <a:lstStyle/>
        <a:p>
          <a:endParaRPr lang="pt-BR"/>
        </a:p>
      </dgm:t>
    </dgm:pt>
    <dgm:pt modelId="{49D2DB50-CE72-477F-986C-66072C66015A}" type="pres">
      <dgm:prSet presAssocID="{9BEC6A9B-EFD6-4BA0-A2E9-FAB65D0659FF}" presName="arrowDiagram1" presStyleCnt="0">
        <dgm:presLayoutVars>
          <dgm:bulletEnabled val="1"/>
        </dgm:presLayoutVars>
      </dgm:prSet>
      <dgm:spPr/>
    </dgm:pt>
    <dgm:pt modelId="{5CF4998B-06B3-44B0-A805-E9B7EB2B11EE}" type="pres">
      <dgm:prSet presAssocID="{DA7E16A4-EA01-402F-ADDF-0C1ED2F7C306}" presName="bullet1" presStyleLbl="node1" presStyleIdx="0" presStyleCnt="1" custFlipVert="1" custFlipHor="0" custScaleX="137171" custScaleY="155993" custLinFactX="-757074" custLinFactY="214325" custLinFactNeighborX="-800000" custLinFactNeighborY="300000"/>
      <dgm:spPr>
        <a:noFill/>
        <a:ln>
          <a:noFill/>
        </a:ln>
      </dgm:spPr>
    </dgm:pt>
    <dgm:pt modelId="{89AD05A5-3667-443B-AE7A-C6629C55888F}" type="pres">
      <dgm:prSet presAssocID="{DA7E16A4-EA01-402F-ADDF-0C1ED2F7C306}" presName="textBox1" presStyleLbl="revTx" presStyleIdx="0" presStyleCnt="1" custFlipHor="1" custScaleX="4109" custScaleY="3106">
        <dgm:presLayoutVars>
          <dgm:bulletEnabled val="1"/>
        </dgm:presLayoutVars>
      </dgm:prSet>
      <dgm:spPr/>
      <dgm:t>
        <a:bodyPr/>
        <a:lstStyle/>
        <a:p>
          <a:endParaRPr lang="pt-BR"/>
        </a:p>
      </dgm:t>
    </dgm:pt>
  </dgm:ptLst>
  <dgm:cxnLst>
    <dgm:cxn modelId="{786EDBB1-9FA8-4B78-8631-AC9FDFFDA34B}" type="presOf" srcId="{9BEC6A9B-EFD6-4BA0-A2E9-FAB65D0659FF}" destId="{FB025F28-2BCC-405F-A771-6EF502C0544D}" srcOrd="0" destOrd="0" presId="urn:microsoft.com/office/officeart/2005/8/layout/arrow2"/>
    <dgm:cxn modelId="{816A5AF6-9C8D-4858-90CF-1CE597E44F1D}" srcId="{9BEC6A9B-EFD6-4BA0-A2E9-FAB65D0659FF}" destId="{DA7E16A4-EA01-402F-ADDF-0C1ED2F7C306}" srcOrd="0" destOrd="0" parTransId="{04C54A2F-C870-42DB-A639-C8DAEE9986BA}" sibTransId="{A3CAAF5B-FD3C-48B2-B69B-69D3191DDEF6}"/>
    <dgm:cxn modelId="{E852F6F7-A608-4126-BC70-6D2FA8404433}" type="presOf" srcId="{DA7E16A4-EA01-402F-ADDF-0C1ED2F7C306}" destId="{89AD05A5-3667-443B-AE7A-C6629C55888F}" srcOrd="0" destOrd="0" presId="urn:microsoft.com/office/officeart/2005/8/layout/arrow2"/>
    <dgm:cxn modelId="{F4B602BE-C80C-40B2-8BF4-355BA6D5AAAF}" type="presParOf" srcId="{FB025F28-2BCC-405F-A771-6EF502C0544D}" destId="{11908782-9288-4131-A0A8-608A73683A1A}" srcOrd="0" destOrd="0" presId="urn:microsoft.com/office/officeart/2005/8/layout/arrow2"/>
    <dgm:cxn modelId="{ECB4EC8B-EF6A-405D-887B-D799656DBA41}" type="presParOf" srcId="{FB025F28-2BCC-405F-A771-6EF502C0544D}" destId="{49D2DB50-CE72-477F-986C-66072C66015A}" srcOrd="1" destOrd="0" presId="urn:microsoft.com/office/officeart/2005/8/layout/arrow2"/>
    <dgm:cxn modelId="{519FDE09-18F2-482A-BD1E-80421E61929B}" type="presParOf" srcId="{49D2DB50-CE72-477F-986C-66072C66015A}" destId="{5CF4998B-06B3-44B0-A805-E9B7EB2B11EE}" srcOrd="0" destOrd="0" presId="urn:microsoft.com/office/officeart/2005/8/layout/arrow2"/>
    <dgm:cxn modelId="{5DB8D08B-07DF-402A-98CA-989952242F9A}" type="presParOf" srcId="{49D2DB50-CE72-477F-986C-66072C66015A}" destId="{89AD05A5-3667-443B-AE7A-C6629C55888F}" srcOrd="1" destOrd="0" presId="urn:microsoft.com/office/officeart/2005/8/layout/arrow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BEC6A9B-EFD6-4BA0-A2E9-FAB65D0659FF}" type="doc">
      <dgm:prSet loTypeId="urn:microsoft.com/office/officeart/2005/8/layout/arrow2" loCatId="process" qsTypeId="urn:microsoft.com/office/officeart/2005/8/quickstyle/simple1" qsCatId="simple" csTypeId="urn:microsoft.com/office/officeart/2005/8/colors/accent1_2" csCatId="accent1" phldr="1"/>
      <dgm:spPr/>
    </dgm:pt>
    <dgm:pt modelId="{DA7E16A4-EA01-402F-ADDF-0C1ED2F7C306}">
      <dgm:prSet phldrT="[Texto]" phldr="1" custT="1"/>
      <dgm:spPr/>
      <dgm:t>
        <a:bodyPr/>
        <a:lstStyle/>
        <a:p>
          <a:endParaRPr lang="pt-BR" sz="800" dirty="0"/>
        </a:p>
      </dgm:t>
    </dgm:pt>
    <dgm:pt modelId="{A3CAAF5B-FD3C-48B2-B69B-69D3191DDEF6}" type="sibTrans" cxnId="{816A5AF6-9C8D-4858-90CF-1CE597E44F1D}">
      <dgm:prSet/>
      <dgm:spPr/>
      <dgm:t>
        <a:bodyPr/>
        <a:lstStyle/>
        <a:p>
          <a:endParaRPr lang="pt-BR"/>
        </a:p>
      </dgm:t>
    </dgm:pt>
    <dgm:pt modelId="{04C54A2F-C870-42DB-A639-C8DAEE9986BA}" type="parTrans" cxnId="{816A5AF6-9C8D-4858-90CF-1CE597E44F1D}">
      <dgm:prSet/>
      <dgm:spPr/>
      <dgm:t>
        <a:bodyPr/>
        <a:lstStyle/>
        <a:p>
          <a:endParaRPr lang="pt-BR"/>
        </a:p>
      </dgm:t>
    </dgm:pt>
    <dgm:pt modelId="{FB025F28-2BCC-405F-A771-6EF502C0544D}" type="pres">
      <dgm:prSet presAssocID="{9BEC6A9B-EFD6-4BA0-A2E9-FAB65D0659FF}" presName="arrowDiagram" presStyleCnt="0">
        <dgm:presLayoutVars>
          <dgm:chMax val="5"/>
          <dgm:dir/>
          <dgm:resizeHandles val="exact"/>
        </dgm:presLayoutVars>
      </dgm:prSet>
      <dgm:spPr/>
    </dgm:pt>
    <dgm:pt modelId="{11908782-9288-4131-A0A8-608A73683A1A}" type="pres">
      <dgm:prSet presAssocID="{9BEC6A9B-EFD6-4BA0-A2E9-FAB65D0659FF}" presName="arrow" presStyleLbl="bgShp" presStyleIdx="0" presStyleCnt="1" custScaleX="59701" custScaleY="57613" custLinFactNeighborX="22762" custLinFactNeighborY="-41278"/>
      <dgm:spPr>
        <a:solidFill>
          <a:srgbClr val="17375E">
            <a:alpha val="69804"/>
          </a:srgbClr>
        </a:solidFill>
      </dgm:spPr>
      <dgm:t>
        <a:bodyPr/>
        <a:lstStyle/>
        <a:p>
          <a:endParaRPr lang="pt-BR"/>
        </a:p>
      </dgm:t>
    </dgm:pt>
    <dgm:pt modelId="{49D2DB50-CE72-477F-986C-66072C66015A}" type="pres">
      <dgm:prSet presAssocID="{9BEC6A9B-EFD6-4BA0-A2E9-FAB65D0659FF}" presName="arrowDiagram1" presStyleCnt="0">
        <dgm:presLayoutVars>
          <dgm:bulletEnabled val="1"/>
        </dgm:presLayoutVars>
      </dgm:prSet>
      <dgm:spPr/>
    </dgm:pt>
    <dgm:pt modelId="{5CF4998B-06B3-44B0-A805-E9B7EB2B11EE}" type="pres">
      <dgm:prSet presAssocID="{DA7E16A4-EA01-402F-ADDF-0C1ED2F7C306}" presName="bullet1" presStyleLbl="node1" presStyleIdx="0" presStyleCnt="1" custFlipVert="1" custFlipHor="0" custScaleX="137171" custScaleY="155993" custLinFactX="-757074" custLinFactY="214325" custLinFactNeighborX="-800000" custLinFactNeighborY="300000"/>
      <dgm:spPr>
        <a:noFill/>
        <a:ln>
          <a:noFill/>
        </a:ln>
      </dgm:spPr>
    </dgm:pt>
    <dgm:pt modelId="{89AD05A5-3667-443B-AE7A-C6629C55888F}" type="pres">
      <dgm:prSet presAssocID="{DA7E16A4-EA01-402F-ADDF-0C1ED2F7C306}" presName="textBox1" presStyleLbl="revTx" presStyleIdx="0" presStyleCnt="1" custFlipHor="1" custScaleX="4109" custScaleY="3106">
        <dgm:presLayoutVars>
          <dgm:bulletEnabled val="1"/>
        </dgm:presLayoutVars>
      </dgm:prSet>
      <dgm:spPr/>
      <dgm:t>
        <a:bodyPr/>
        <a:lstStyle/>
        <a:p>
          <a:endParaRPr lang="pt-BR"/>
        </a:p>
      </dgm:t>
    </dgm:pt>
  </dgm:ptLst>
  <dgm:cxnLst>
    <dgm:cxn modelId="{39F74DDD-3B74-48F2-86C7-818CC1CF2938}" type="presOf" srcId="{9BEC6A9B-EFD6-4BA0-A2E9-FAB65D0659FF}" destId="{FB025F28-2BCC-405F-A771-6EF502C0544D}" srcOrd="0" destOrd="0" presId="urn:microsoft.com/office/officeart/2005/8/layout/arrow2"/>
    <dgm:cxn modelId="{816A5AF6-9C8D-4858-90CF-1CE597E44F1D}" srcId="{9BEC6A9B-EFD6-4BA0-A2E9-FAB65D0659FF}" destId="{DA7E16A4-EA01-402F-ADDF-0C1ED2F7C306}" srcOrd="0" destOrd="0" parTransId="{04C54A2F-C870-42DB-A639-C8DAEE9986BA}" sibTransId="{A3CAAF5B-FD3C-48B2-B69B-69D3191DDEF6}"/>
    <dgm:cxn modelId="{4F3561A6-1D6C-4B05-A8AD-5852839747F9}" type="presOf" srcId="{DA7E16A4-EA01-402F-ADDF-0C1ED2F7C306}" destId="{89AD05A5-3667-443B-AE7A-C6629C55888F}" srcOrd="0" destOrd="0" presId="urn:microsoft.com/office/officeart/2005/8/layout/arrow2"/>
    <dgm:cxn modelId="{CBF39CEF-91ED-4E65-8FBE-1B0D55CC8103}" type="presParOf" srcId="{FB025F28-2BCC-405F-A771-6EF502C0544D}" destId="{11908782-9288-4131-A0A8-608A73683A1A}" srcOrd="0" destOrd="0" presId="urn:microsoft.com/office/officeart/2005/8/layout/arrow2"/>
    <dgm:cxn modelId="{4C90ECD1-3BCD-4C12-AD74-59346A9AAB5B}" type="presParOf" srcId="{FB025F28-2BCC-405F-A771-6EF502C0544D}" destId="{49D2DB50-CE72-477F-986C-66072C66015A}" srcOrd="1" destOrd="0" presId="urn:microsoft.com/office/officeart/2005/8/layout/arrow2"/>
    <dgm:cxn modelId="{8C072A97-7E3F-41D4-817A-709017967EAB}" type="presParOf" srcId="{49D2DB50-CE72-477F-986C-66072C66015A}" destId="{5CF4998B-06B3-44B0-A805-E9B7EB2B11EE}" srcOrd="0" destOrd="0" presId="urn:microsoft.com/office/officeart/2005/8/layout/arrow2"/>
    <dgm:cxn modelId="{1535768D-C54E-4081-A8D5-33222D430D76}" type="presParOf" srcId="{49D2DB50-CE72-477F-986C-66072C66015A}" destId="{89AD05A5-3667-443B-AE7A-C6629C55888F}" srcOrd="1" destOrd="0" presId="urn:microsoft.com/office/officeart/2005/8/layout/arrow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BEC6A9B-EFD6-4BA0-A2E9-FAB65D0659FF}" type="doc">
      <dgm:prSet loTypeId="urn:microsoft.com/office/officeart/2005/8/layout/arrow2" loCatId="process" qsTypeId="urn:microsoft.com/office/officeart/2005/8/quickstyle/simple1" qsCatId="simple" csTypeId="urn:microsoft.com/office/officeart/2005/8/colors/accent1_2" csCatId="accent1" phldr="1"/>
      <dgm:spPr/>
    </dgm:pt>
    <dgm:pt modelId="{DA7E16A4-EA01-402F-ADDF-0C1ED2F7C306}">
      <dgm:prSet phldrT="[Texto]" phldr="1" custT="1"/>
      <dgm:spPr/>
      <dgm:t>
        <a:bodyPr/>
        <a:lstStyle/>
        <a:p>
          <a:endParaRPr lang="pt-BR" sz="800" dirty="0"/>
        </a:p>
      </dgm:t>
    </dgm:pt>
    <dgm:pt modelId="{A3CAAF5B-FD3C-48B2-B69B-69D3191DDEF6}" type="sibTrans" cxnId="{816A5AF6-9C8D-4858-90CF-1CE597E44F1D}">
      <dgm:prSet/>
      <dgm:spPr/>
      <dgm:t>
        <a:bodyPr/>
        <a:lstStyle/>
        <a:p>
          <a:endParaRPr lang="pt-BR"/>
        </a:p>
      </dgm:t>
    </dgm:pt>
    <dgm:pt modelId="{04C54A2F-C870-42DB-A639-C8DAEE9986BA}" type="parTrans" cxnId="{816A5AF6-9C8D-4858-90CF-1CE597E44F1D}">
      <dgm:prSet/>
      <dgm:spPr/>
      <dgm:t>
        <a:bodyPr/>
        <a:lstStyle/>
        <a:p>
          <a:endParaRPr lang="pt-BR"/>
        </a:p>
      </dgm:t>
    </dgm:pt>
    <dgm:pt modelId="{FB025F28-2BCC-405F-A771-6EF502C0544D}" type="pres">
      <dgm:prSet presAssocID="{9BEC6A9B-EFD6-4BA0-A2E9-FAB65D0659FF}" presName="arrowDiagram" presStyleCnt="0">
        <dgm:presLayoutVars>
          <dgm:chMax val="5"/>
          <dgm:dir/>
          <dgm:resizeHandles val="exact"/>
        </dgm:presLayoutVars>
      </dgm:prSet>
      <dgm:spPr/>
    </dgm:pt>
    <dgm:pt modelId="{11908782-9288-4131-A0A8-608A73683A1A}" type="pres">
      <dgm:prSet presAssocID="{9BEC6A9B-EFD6-4BA0-A2E9-FAB65D0659FF}" presName="arrow" presStyleLbl="bgShp" presStyleIdx="0" presStyleCnt="1" custAng="10800000" custScaleX="59701" custScaleY="57613" custLinFactNeighborX="6343" custLinFactNeighborY="-49328"/>
      <dgm:spPr>
        <a:solidFill>
          <a:srgbClr val="17375E">
            <a:alpha val="69804"/>
          </a:srgbClr>
        </a:solidFill>
      </dgm:spPr>
      <dgm:t>
        <a:bodyPr/>
        <a:lstStyle/>
        <a:p>
          <a:endParaRPr lang="pt-BR"/>
        </a:p>
      </dgm:t>
    </dgm:pt>
    <dgm:pt modelId="{49D2DB50-CE72-477F-986C-66072C66015A}" type="pres">
      <dgm:prSet presAssocID="{9BEC6A9B-EFD6-4BA0-A2E9-FAB65D0659FF}" presName="arrowDiagram1" presStyleCnt="0">
        <dgm:presLayoutVars>
          <dgm:bulletEnabled val="1"/>
        </dgm:presLayoutVars>
      </dgm:prSet>
      <dgm:spPr/>
    </dgm:pt>
    <dgm:pt modelId="{5CF4998B-06B3-44B0-A805-E9B7EB2B11EE}" type="pres">
      <dgm:prSet presAssocID="{DA7E16A4-EA01-402F-ADDF-0C1ED2F7C306}" presName="bullet1" presStyleLbl="node1" presStyleIdx="0" presStyleCnt="1" custFlipVert="1" custFlipHor="0" custScaleX="137171" custScaleY="155993" custLinFactX="-757074" custLinFactY="214325" custLinFactNeighborX="-800000" custLinFactNeighborY="300000"/>
      <dgm:spPr>
        <a:noFill/>
        <a:ln>
          <a:noFill/>
        </a:ln>
      </dgm:spPr>
    </dgm:pt>
    <dgm:pt modelId="{89AD05A5-3667-443B-AE7A-C6629C55888F}" type="pres">
      <dgm:prSet presAssocID="{DA7E16A4-EA01-402F-ADDF-0C1ED2F7C306}" presName="textBox1" presStyleLbl="revTx" presStyleIdx="0" presStyleCnt="1" custFlipHor="1" custScaleX="4109" custScaleY="3106">
        <dgm:presLayoutVars>
          <dgm:bulletEnabled val="1"/>
        </dgm:presLayoutVars>
      </dgm:prSet>
      <dgm:spPr/>
      <dgm:t>
        <a:bodyPr/>
        <a:lstStyle/>
        <a:p>
          <a:endParaRPr lang="pt-BR"/>
        </a:p>
      </dgm:t>
    </dgm:pt>
  </dgm:ptLst>
  <dgm:cxnLst>
    <dgm:cxn modelId="{D017BC42-15CD-4ECD-948E-6089D75AFCBD}" type="presOf" srcId="{9BEC6A9B-EFD6-4BA0-A2E9-FAB65D0659FF}" destId="{FB025F28-2BCC-405F-A771-6EF502C0544D}" srcOrd="0" destOrd="0" presId="urn:microsoft.com/office/officeart/2005/8/layout/arrow2"/>
    <dgm:cxn modelId="{816A5AF6-9C8D-4858-90CF-1CE597E44F1D}" srcId="{9BEC6A9B-EFD6-4BA0-A2E9-FAB65D0659FF}" destId="{DA7E16A4-EA01-402F-ADDF-0C1ED2F7C306}" srcOrd="0" destOrd="0" parTransId="{04C54A2F-C870-42DB-A639-C8DAEE9986BA}" sibTransId="{A3CAAF5B-FD3C-48B2-B69B-69D3191DDEF6}"/>
    <dgm:cxn modelId="{5894FE90-9660-4477-9E09-8960EFDCC7C3}" type="presOf" srcId="{DA7E16A4-EA01-402F-ADDF-0C1ED2F7C306}" destId="{89AD05A5-3667-443B-AE7A-C6629C55888F}" srcOrd="0" destOrd="0" presId="urn:microsoft.com/office/officeart/2005/8/layout/arrow2"/>
    <dgm:cxn modelId="{F8967BB4-13C0-4F48-9096-3B0D5C3F3A3A}" type="presParOf" srcId="{FB025F28-2BCC-405F-A771-6EF502C0544D}" destId="{11908782-9288-4131-A0A8-608A73683A1A}" srcOrd="0" destOrd="0" presId="urn:microsoft.com/office/officeart/2005/8/layout/arrow2"/>
    <dgm:cxn modelId="{64141B48-C045-47C1-95ED-832EB6AED326}" type="presParOf" srcId="{FB025F28-2BCC-405F-A771-6EF502C0544D}" destId="{49D2DB50-CE72-477F-986C-66072C66015A}" srcOrd="1" destOrd="0" presId="urn:microsoft.com/office/officeart/2005/8/layout/arrow2"/>
    <dgm:cxn modelId="{F0A50820-23AA-4798-95C2-02CED11CAA50}" type="presParOf" srcId="{49D2DB50-CE72-477F-986C-66072C66015A}" destId="{5CF4998B-06B3-44B0-A805-E9B7EB2B11EE}" srcOrd="0" destOrd="0" presId="urn:microsoft.com/office/officeart/2005/8/layout/arrow2"/>
    <dgm:cxn modelId="{091E751F-F492-4B8C-884B-3D2D18ED28B1}" type="presParOf" srcId="{49D2DB50-CE72-477F-986C-66072C66015A}" destId="{89AD05A5-3667-443B-AE7A-C6629C55888F}" srcOrd="1" destOrd="0" presId="urn:microsoft.com/office/officeart/2005/8/layout/arrow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BEC6A9B-EFD6-4BA0-A2E9-FAB65D0659FF}" type="doc">
      <dgm:prSet loTypeId="urn:microsoft.com/office/officeart/2005/8/layout/arrow2" loCatId="process" qsTypeId="urn:microsoft.com/office/officeart/2005/8/quickstyle/simple1" qsCatId="simple" csTypeId="urn:microsoft.com/office/officeart/2005/8/colors/accent1_2" csCatId="accent1" phldr="1"/>
      <dgm:spPr/>
    </dgm:pt>
    <dgm:pt modelId="{DA7E16A4-EA01-402F-ADDF-0C1ED2F7C306}">
      <dgm:prSet phldrT="[Texto]" phldr="1" custT="1"/>
      <dgm:spPr/>
      <dgm:t>
        <a:bodyPr/>
        <a:lstStyle/>
        <a:p>
          <a:endParaRPr lang="pt-BR" sz="800" dirty="0"/>
        </a:p>
      </dgm:t>
    </dgm:pt>
    <dgm:pt modelId="{A3CAAF5B-FD3C-48B2-B69B-69D3191DDEF6}" type="sibTrans" cxnId="{816A5AF6-9C8D-4858-90CF-1CE597E44F1D}">
      <dgm:prSet/>
      <dgm:spPr/>
      <dgm:t>
        <a:bodyPr/>
        <a:lstStyle/>
        <a:p>
          <a:endParaRPr lang="pt-BR"/>
        </a:p>
      </dgm:t>
    </dgm:pt>
    <dgm:pt modelId="{04C54A2F-C870-42DB-A639-C8DAEE9986BA}" type="parTrans" cxnId="{816A5AF6-9C8D-4858-90CF-1CE597E44F1D}">
      <dgm:prSet/>
      <dgm:spPr/>
      <dgm:t>
        <a:bodyPr/>
        <a:lstStyle/>
        <a:p>
          <a:endParaRPr lang="pt-BR"/>
        </a:p>
      </dgm:t>
    </dgm:pt>
    <dgm:pt modelId="{FB025F28-2BCC-405F-A771-6EF502C0544D}" type="pres">
      <dgm:prSet presAssocID="{9BEC6A9B-EFD6-4BA0-A2E9-FAB65D0659FF}" presName="arrowDiagram" presStyleCnt="0">
        <dgm:presLayoutVars>
          <dgm:chMax val="5"/>
          <dgm:dir/>
          <dgm:resizeHandles val="exact"/>
        </dgm:presLayoutVars>
      </dgm:prSet>
      <dgm:spPr/>
    </dgm:pt>
    <dgm:pt modelId="{11908782-9288-4131-A0A8-608A73683A1A}" type="pres">
      <dgm:prSet presAssocID="{9BEC6A9B-EFD6-4BA0-A2E9-FAB65D0659FF}" presName="arrow" presStyleLbl="bgShp" presStyleIdx="0" presStyleCnt="1" custScaleX="38803" custScaleY="30728" custLinFactNeighborX="-22762" custLinFactNeighborY="-51581"/>
      <dgm:spPr>
        <a:solidFill>
          <a:srgbClr val="17375E">
            <a:alpha val="69804"/>
          </a:srgbClr>
        </a:solidFill>
      </dgm:spPr>
      <dgm:t>
        <a:bodyPr/>
        <a:lstStyle/>
        <a:p>
          <a:endParaRPr lang="pt-BR"/>
        </a:p>
      </dgm:t>
    </dgm:pt>
    <dgm:pt modelId="{49D2DB50-CE72-477F-986C-66072C66015A}" type="pres">
      <dgm:prSet presAssocID="{9BEC6A9B-EFD6-4BA0-A2E9-FAB65D0659FF}" presName="arrowDiagram1" presStyleCnt="0">
        <dgm:presLayoutVars>
          <dgm:bulletEnabled val="1"/>
        </dgm:presLayoutVars>
      </dgm:prSet>
      <dgm:spPr/>
    </dgm:pt>
    <dgm:pt modelId="{5CF4998B-06B3-44B0-A805-E9B7EB2B11EE}" type="pres">
      <dgm:prSet presAssocID="{DA7E16A4-EA01-402F-ADDF-0C1ED2F7C306}" presName="bullet1" presStyleLbl="node1" presStyleIdx="0" presStyleCnt="1" custFlipVert="1" custFlipHor="0" custScaleX="137171" custScaleY="155993" custLinFactX="-757074" custLinFactY="214325" custLinFactNeighborX="-800000" custLinFactNeighborY="300000"/>
      <dgm:spPr>
        <a:noFill/>
        <a:ln>
          <a:noFill/>
        </a:ln>
      </dgm:spPr>
    </dgm:pt>
    <dgm:pt modelId="{89AD05A5-3667-443B-AE7A-C6629C55888F}" type="pres">
      <dgm:prSet presAssocID="{DA7E16A4-EA01-402F-ADDF-0C1ED2F7C306}" presName="textBox1" presStyleLbl="revTx" presStyleIdx="0" presStyleCnt="1" custFlipHor="1" custScaleX="4109" custScaleY="3106">
        <dgm:presLayoutVars>
          <dgm:bulletEnabled val="1"/>
        </dgm:presLayoutVars>
      </dgm:prSet>
      <dgm:spPr/>
      <dgm:t>
        <a:bodyPr/>
        <a:lstStyle/>
        <a:p>
          <a:endParaRPr lang="pt-BR"/>
        </a:p>
      </dgm:t>
    </dgm:pt>
  </dgm:ptLst>
  <dgm:cxnLst>
    <dgm:cxn modelId="{F4FEB0D6-7E3A-47ED-92CD-CF5B6DA3371B}" type="presOf" srcId="{9BEC6A9B-EFD6-4BA0-A2E9-FAB65D0659FF}" destId="{FB025F28-2BCC-405F-A771-6EF502C0544D}" srcOrd="0" destOrd="0" presId="urn:microsoft.com/office/officeart/2005/8/layout/arrow2"/>
    <dgm:cxn modelId="{816A5AF6-9C8D-4858-90CF-1CE597E44F1D}" srcId="{9BEC6A9B-EFD6-4BA0-A2E9-FAB65D0659FF}" destId="{DA7E16A4-EA01-402F-ADDF-0C1ED2F7C306}" srcOrd="0" destOrd="0" parTransId="{04C54A2F-C870-42DB-A639-C8DAEE9986BA}" sibTransId="{A3CAAF5B-FD3C-48B2-B69B-69D3191DDEF6}"/>
    <dgm:cxn modelId="{A43B839D-8E9F-4B6F-8C0A-5A8F7DDBBC9B}" type="presOf" srcId="{DA7E16A4-EA01-402F-ADDF-0C1ED2F7C306}" destId="{89AD05A5-3667-443B-AE7A-C6629C55888F}" srcOrd="0" destOrd="0" presId="urn:microsoft.com/office/officeart/2005/8/layout/arrow2"/>
    <dgm:cxn modelId="{DFFCAB06-DBF6-4883-BFFD-0CE5CF64D944}" type="presParOf" srcId="{FB025F28-2BCC-405F-A771-6EF502C0544D}" destId="{11908782-9288-4131-A0A8-608A73683A1A}" srcOrd="0" destOrd="0" presId="urn:microsoft.com/office/officeart/2005/8/layout/arrow2"/>
    <dgm:cxn modelId="{C1FBAF1E-FBA2-49AA-A4BC-FB8975809E1C}" type="presParOf" srcId="{FB025F28-2BCC-405F-A771-6EF502C0544D}" destId="{49D2DB50-CE72-477F-986C-66072C66015A}" srcOrd="1" destOrd="0" presId="urn:microsoft.com/office/officeart/2005/8/layout/arrow2"/>
    <dgm:cxn modelId="{00D191F4-BCAE-4578-B429-0445E9FBB615}" type="presParOf" srcId="{49D2DB50-CE72-477F-986C-66072C66015A}" destId="{5CF4998B-06B3-44B0-A805-E9B7EB2B11EE}" srcOrd="0" destOrd="0" presId="urn:microsoft.com/office/officeart/2005/8/layout/arrow2"/>
    <dgm:cxn modelId="{6974EA2C-369A-45F3-A82B-A17CE9DAC5B0}" type="presParOf" srcId="{49D2DB50-CE72-477F-986C-66072C66015A}" destId="{89AD05A5-3667-443B-AE7A-C6629C55888F}" srcOrd="1" destOrd="0" presId="urn:microsoft.com/office/officeart/2005/8/layout/arrow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BEC6A9B-EFD6-4BA0-A2E9-FAB65D0659FF}" type="doc">
      <dgm:prSet loTypeId="urn:microsoft.com/office/officeart/2005/8/layout/arrow2" loCatId="process" qsTypeId="urn:microsoft.com/office/officeart/2005/8/quickstyle/simple1" qsCatId="simple" csTypeId="urn:microsoft.com/office/officeart/2005/8/colors/accent1_2" csCatId="accent1" phldr="1"/>
      <dgm:spPr/>
    </dgm:pt>
    <dgm:pt modelId="{DA7E16A4-EA01-402F-ADDF-0C1ED2F7C306}">
      <dgm:prSet phldrT="[Texto]" phldr="1" custT="1"/>
      <dgm:spPr/>
      <dgm:t>
        <a:bodyPr/>
        <a:lstStyle/>
        <a:p>
          <a:endParaRPr lang="pt-BR" sz="800" dirty="0"/>
        </a:p>
      </dgm:t>
    </dgm:pt>
    <dgm:pt modelId="{A3CAAF5B-FD3C-48B2-B69B-69D3191DDEF6}" type="sibTrans" cxnId="{816A5AF6-9C8D-4858-90CF-1CE597E44F1D}">
      <dgm:prSet/>
      <dgm:spPr/>
      <dgm:t>
        <a:bodyPr/>
        <a:lstStyle/>
        <a:p>
          <a:endParaRPr lang="pt-BR"/>
        </a:p>
      </dgm:t>
    </dgm:pt>
    <dgm:pt modelId="{04C54A2F-C870-42DB-A639-C8DAEE9986BA}" type="parTrans" cxnId="{816A5AF6-9C8D-4858-90CF-1CE597E44F1D}">
      <dgm:prSet/>
      <dgm:spPr/>
      <dgm:t>
        <a:bodyPr/>
        <a:lstStyle/>
        <a:p>
          <a:endParaRPr lang="pt-BR"/>
        </a:p>
      </dgm:t>
    </dgm:pt>
    <dgm:pt modelId="{FB025F28-2BCC-405F-A771-6EF502C0544D}" type="pres">
      <dgm:prSet presAssocID="{9BEC6A9B-EFD6-4BA0-A2E9-FAB65D0659FF}" presName="arrowDiagram" presStyleCnt="0">
        <dgm:presLayoutVars>
          <dgm:chMax val="5"/>
          <dgm:dir/>
          <dgm:resizeHandles val="exact"/>
        </dgm:presLayoutVars>
      </dgm:prSet>
      <dgm:spPr/>
    </dgm:pt>
    <dgm:pt modelId="{11908782-9288-4131-A0A8-608A73683A1A}" type="pres">
      <dgm:prSet presAssocID="{9BEC6A9B-EFD6-4BA0-A2E9-FAB65D0659FF}" presName="arrow" presStyleLbl="bgShp" presStyleIdx="0" presStyleCnt="1" custAng="10800000" custScaleX="59701" custScaleY="57613" custLinFactNeighborX="-1865" custLinFactNeighborY="-42163"/>
      <dgm:spPr>
        <a:solidFill>
          <a:srgbClr val="17375E">
            <a:alpha val="69804"/>
          </a:srgbClr>
        </a:solidFill>
      </dgm:spPr>
      <dgm:t>
        <a:bodyPr/>
        <a:lstStyle/>
        <a:p>
          <a:endParaRPr lang="pt-BR"/>
        </a:p>
      </dgm:t>
    </dgm:pt>
    <dgm:pt modelId="{49D2DB50-CE72-477F-986C-66072C66015A}" type="pres">
      <dgm:prSet presAssocID="{9BEC6A9B-EFD6-4BA0-A2E9-FAB65D0659FF}" presName="arrowDiagram1" presStyleCnt="0">
        <dgm:presLayoutVars>
          <dgm:bulletEnabled val="1"/>
        </dgm:presLayoutVars>
      </dgm:prSet>
      <dgm:spPr/>
    </dgm:pt>
    <dgm:pt modelId="{5CF4998B-06B3-44B0-A805-E9B7EB2B11EE}" type="pres">
      <dgm:prSet presAssocID="{DA7E16A4-EA01-402F-ADDF-0C1ED2F7C306}" presName="bullet1" presStyleLbl="node1" presStyleIdx="0" presStyleCnt="1" custFlipVert="1" custFlipHor="0" custScaleX="137171" custScaleY="155993" custLinFactX="-757074" custLinFactY="214325" custLinFactNeighborX="-800000" custLinFactNeighborY="300000"/>
      <dgm:spPr>
        <a:noFill/>
        <a:ln>
          <a:noFill/>
        </a:ln>
      </dgm:spPr>
    </dgm:pt>
    <dgm:pt modelId="{89AD05A5-3667-443B-AE7A-C6629C55888F}" type="pres">
      <dgm:prSet presAssocID="{DA7E16A4-EA01-402F-ADDF-0C1ED2F7C306}" presName="textBox1" presStyleLbl="revTx" presStyleIdx="0" presStyleCnt="1" custFlipHor="1" custScaleX="4109" custScaleY="3106">
        <dgm:presLayoutVars>
          <dgm:bulletEnabled val="1"/>
        </dgm:presLayoutVars>
      </dgm:prSet>
      <dgm:spPr/>
      <dgm:t>
        <a:bodyPr/>
        <a:lstStyle/>
        <a:p>
          <a:endParaRPr lang="pt-BR"/>
        </a:p>
      </dgm:t>
    </dgm:pt>
  </dgm:ptLst>
  <dgm:cxnLst>
    <dgm:cxn modelId="{816A5AF6-9C8D-4858-90CF-1CE597E44F1D}" srcId="{9BEC6A9B-EFD6-4BA0-A2E9-FAB65D0659FF}" destId="{DA7E16A4-EA01-402F-ADDF-0C1ED2F7C306}" srcOrd="0" destOrd="0" parTransId="{04C54A2F-C870-42DB-A639-C8DAEE9986BA}" sibTransId="{A3CAAF5B-FD3C-48B2-B69B-69D3191DDEF6}"/>
    <dgm:cxn modelId="{5A718334-7F4D-4422-AFC8-23573CC0E37C}" type="presOf" srcId="{DA7E16A4-EA01-402F-ADDF-0C1ED2F7C306}" destId="{89AD05A5-3667-443B-AE7A-C6629C55888F}" srcOrd="0" destOrd="0" presId="urn:microsoft.com/office/officeart/2005/8/layout/arrow2"/>
    <dgm:cxn modelId="{6A95D8AB-730F-4BE7-89B4-43A5503566A9}" type="presOf" srcId="{9BEC6A9B-EFD6-4BA0-A2E9-FAB65D0659FF}" destId="{FB025F28-2BCC-405F-A771-6EF502C0544D}" srcOrd="0" destOrd="0" presId="urn:microsoft.com/office/officeart/2005/8/layout/arrow2"/>
    <dgm:cxn modelId="{DED57BCF-EE49-4B94-8436-45246791D3EB}" type="presParOf" srcId="{FB025F28-2BCC-405F-A771-6EF502C0544D}" destId="{11908782-9288-4131-A0A8-608A73683A1A}" srcOrd="0" destOrd="0" presId="urn:microsoft.com/office/officeart/2005/8/layout/arrow2"/>
    <dgm:cxn modelId="{668631FA-920D-4157-A69F-4F403D0678AC}" type="presParOf" srcId="{FB025F28-2BCC-405F-A771-6EF502C0544D}" destId="{49D2DB50-CE72-477F-986C-66072C66015A}" srcOrd="1" destOrd="0" presId="urn:microsoft.com/office/officeart/2005/8/layout/arrow2"/>
    <dgm:cxn modelId="{836E5BEC-89A2-4256-A021-ACEB16F2015E}" type="presParOf" srcId="{49D2DB50-CE72-477F-986C-66072C66015A}" destId="{5CF4998B-06B3-44B0-A805-E9B7EB2B11EE}" srcOrd="0" destOrd="0" presId="urn:microsoft.com/office/officeart/2005/8/layout/arrow2"/>
    <dgm:cxn modelId="{72ECBFEE-E435-4905-908B-DF22E46AABD1}" type="presParOf" srcId="{49D2DB50-CE72-477F-986C-66072C66015A}" destId="{89AD05A5-3667-443B-AE7A-C6629C55888F}" srcOrd="1" destOrd="0" presId="urn:microsoft.com/office/officeart/2005/8/layout/arrow2"/>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6.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7.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8.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7EBBE32F-BBEA-4D58-8D41-0C97F3034662}" type="datetimeFigureOut">
              <a:rPr lang="pt-BR" smtClean="0"/>
              <a:pPr/>
              <a:t>01/04/2013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9B7EB2F4-198A-4CCD-8F99-5D6A992884AD}" type="slidenum">
              <a:rPr lang="pt-BR" smtClean="0"/>
              <a:pPr/>
              <a:t>‹nº›</a:t>
            </a:fld>
            <a:endParaRPr lang="pt-BR"/>
          </a:p>
        </p:txBody>
      </p:sp>
    </p:spTree>
  </p:cSld>
  <p:clrMapOvr>
    <a:masterClrMapping/>
  </p:clrMapOvr>
  <p:transition>
    <p:randomBa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7EBBE32F-BBEA-4D58-8D41-0C97F3034662}" type="datetimeFigureOut">
              <a:rPr lang="pt-BR" smtClean="0"/>
              <a:pPr/>
              <a:t>01/04/2013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9B7EB2F4-198A-4CCD-8F99-5D6A992884AD}" type="slidenum">
              <a:rPr lang="pt-BR" smtClean="0"/>
              <a:pPr/>
              <a:t>‹nº›</a:t>
            </a:fld>
            <a:endParaRPr lang="pt-BR"/>
          </a:p>
        </p:txBody>
      </p:sp>
    </p:spTree>
  </p:cSld>
  <p:clrMapOvr>
    <a:masterClrMapping/>
  </p:clrMapOvr>
  <p:transition>
    <p:randomBa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7EBBE32F-BBEA-4D58-8D41-0C97F3034662}" type="datetimeFigureOut">
              <a:rPr lang="pt-BR" smtClean="0"/>
              <a:pPr/>
              <a:t>01/04/2013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9B7EB2F4-198A-4CCD-8F99-5D6A992884AD}" type="slidenum">
              <a:rPr lang="pt-BR" smtClean="0"/>
              <a:pPr/>
              <a:t>‹nº›</a:t>
            </a:fld>
            <a:endParaRPr lang="pt-BR"/>
          </a:p>
        </p:txBody>
      </p:sp>
    </p:spTree>
  </p:cSld>
  <p:clrMapOvr>
    <a:masterClrMapping/>
  </p:clrMapOvr>
  <p:transition>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7EBBE32F-BBEA-4D58-8D41-0C97F3034662}" type="datetimeFigureOut">
              <a:rPr lang="pt-BR" smtClean="0"/>
              <a:pPr/>
              <a:t>01/04/2013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9B7EB2F4-198A-4CCD-8F99-5D6A992884AD}" type="slidenum">
              <a:rPr lang="pt-BR" smtClean="0"/>
              <a:pPr/>
              <a:t>‹nº›</a:t>
            </a:fld>
            <a:endParaRPr lang="pt-BR"/>
          </a:p>
        </p:txBody>
      </p:sp>
    </p:spTree>
  </p:cSld>
  <p:clrMapOvr>
    <a:masterClrMapping/>
  </p:clrMapOvr>
  <p:transition>
    <p:randomBa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p>
            <a:fld id="{7EBBE32F-BBEA-4D58-8D41-0C97F3034662}" type="datetimeFigureOut">
              <a:rPr lang="pt-BR" smtClean="0"/>
              <a:pPr/>
              <a:t>01/04/2013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9B7EB2F4-198A-4CCD-8F99-5D6A992884AD}" type="slidenum">
              <a:rPr lang="pt-BR" smtClean="0"/>
              <a:pPr/>
              <a:t>‹nº›</a:t>
            </a:fld>
            <a:endParaRPr lang="pt-BR"/>
          </a:p>
        </p:txBody>
      </p:sp>
    </p:spTree>
  </p:cSld>
  <p:clrMapOvr>
    <a:masterClrMapping/>
  </p:clrMapOvr>
  <p:transition>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7EBBE32F-BBEA-4D58-8D41-0C97F3034662}" type="datetimeFigureOut">
              <a:rPr lang="pt-BR" smtClean="0"/>
              <a:pPr/>
              <a:t>01/04/2013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9B7EB2F4-198A-4CCD-8F99-5D6A992884AD}" type="slidenum">
              <a:rPr lang="pt-BR" smtClean="0"/>
              <a:pPr/>
              <a:t>‹nº›</a:t>
            </a:fld>
            <a:endParaRPr lang="pt-BR"/>
          </a:p>
        </p:txBody>
      </p:sp>
    </p:spTree>
  </p:cSld>
  <p:clrMapOvr>
    <a:masterClrMapping/>
  </p:clrMapOvr>
  <p:transition>
    <p:randomBa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7EBBE32F-BBEA-4D58-8D41-0C97F3034662}" type="datetimeFigureOut">
              <a:rPr lang="pt-BR" smtClean="0"/>
              <a:pPr/>
              <a:t>01/04/2013</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9B7EB2F4-198A-4CCD-8F99-5D6A992884AD}" type="slidenum">
              <a:rPr lang="pt-BR" smtClean="0"/>
              <a:pPr/>
              <a:t>‹nº›</a:t>
            </a:fld>
            <a:endParaRPr lang="pt-BR"/>
          </a:p>
        </p:txBody>
      </p:sp>
    </p:spTree>
  </p:cSld>
  <p:clrMapOvr>
    <a:masterClrMapping/>
  </p:clrMapOvr>
  <p:transition>
    <p:randomBa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p:txBody>
          <a:bodyPr/>
          <a:lstStyle/>
          <a:p>
            <a:fld id="{7EBBE32F-BBEA-4D58-8D41-0C97F3034662}" type="datetimeFigureOut">
              <a:rPr lang="pt-BR" smtClean="0"/>
              <a:pPr/>
              <a:t>01/04/2013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9B7EB2F4-198A-4CCD-8F99-5D6A992884AD}" type="slidenum">
              <a:rPr lang="pt-BR" smtClean="0"/>
              <a:pPr/>
              <a:t>‹nº›</a:t>
            </a:fld>
            <a:endParaRPr lang="pt-BR"/>
          </a:p>
        </p:txBody>
      </p:sp>
    </p:spTree>
  </p:cSld>
  <p:clrMapOvr>
    <a:masterClrMapping/>
  </p:clrMapOvr>
  <p:transition>
    <p:randomBa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7EBBE32F-BBEA-4D58-8D41-0C97F3034662}" type="datetimeFigureOut">
              <a:rPr lang="pt-BR" smtClean="0"/>
              <a:pPr/>
              <a:t>01/04/2013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9B7EB2F4-198A-4CCD-8F99-5D6A992884AD}" type="slidenum">
              <a:rPr lang="pt-BR" smtClean="0"/>
              <a:pPr/>
              <a:t>‹nº›</a:t>
            </a:fld>
            <a:endParaRPr lang="pt-BR"/>
          </a:p>
        </p:txBody>
      </p:sp>
    </p:spTree>
  </p:cSld>
  <p:clrMapOvr>
    <a:masterClrMapping/>
  </p:clrMapOvr>
  <p:transition>
    <p:randomBa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7EBBE32F-BBEA-4D58-8D41-0C97F3034662}" type="datetimeFigureOut">
              <a:rPr lang="pt-BR" smtClean="0"/>
              <a:pPr/>
              <a:t>01/04/2013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9B7EB2F4-198A-4CCD-8F99-5D6A992884AD}" type="slidenum">
              <a:rPr lang="pt-BR" smtClean="0"/>
              <a:pPr/>
              <a:t>‹nº›</a:t>
            </a:fld>
            <a:endParaRPr lang="pt-BR"/>
          </a:p>
        </p:txBody>
      </p:sp>
    </p:spTree>
  </p:cSld>
  <p:clrMapOvr>
    <a:masterClrMapping/>
  </p:clrMapOvr>
  <p:transition>
    <p:randomBa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7EBBE32F-BBEA-4D58-8D41-0C97F3034662}" type="datetimeFigureOut">
              <a:rPr lang="pt-BR" smtClean="0"/>
              <a:pPr/>
              <a:t>01/04/2013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9B7EB2F4-198A-4CCD-8F99-5D6A992884AD}" type="slidenum">
              <a:rPr lang="pt-BR" smtClean="0"/>
              <a:pPr/>
              <a:t>‹nº›</a:t>
            </a:fld>
            <a:endParaRPr lang="pt-BR"/>
          </a:p>
        </p:txBody>
      </p:sp>
    </p:spTree>
  </p:cSld>
  <p:clrMapOvr>
    <a:masterClrMapping/>
  </p:clrMapOvr>
  <p:transition>
    <p:randomBa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68000"/>
            <a:lum/>
          </a:blip>
          <a:srcRect/>
          <a:stretch>
            <a:fillRect/>
          </a:stretch>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BBE32F-BBEA-4D58-8D41-0C97F3034662}" type="datetimeFigureOut">
              <a:rPr lang="pt-BR" smtClean="0"/>
              <a:pPr/>
              <a:t>01/04/2013</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B2F4-198A-4CCD-8F99-5D6A992884AD}"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Ba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25.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26.xml.rels><?xml version="1.0" encoding="UTF-8" standalone="yes"?>
<Relationships xmlns="http://schemas.openxmlformats.org/package/2006/relationships"><Relationship Id="rId8" Type="http://schemas.microsoft.com/office/2007/relationships/diagramDrawing" Target="../diagrams/drawing7.xml"/><Relationship Id="rId13" Type="http://schemas.microsoft.com/office/2007/relationships/diagramDrawing" Target="../diagrams/drawing8.xml"/><Relationship Id="rId3" Type="http://schemas.openxmlformats.org/officeDocument/2006/relationships/image" Target="../media/image6.png"/><Relationship Id="rId7" Type="http://schemas.openxmlformats.org/officeDocument/2006/relationships/diagramColors" Target="../diagrams/colors7.xml"/><Relationship Id="rId12" Type="http://schemas.openxmlformats.org/officeDocument/2006/relationships/diagramColors" Target="../diagrams/colors8.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QuickStyle" Target="../diagrams/quickStyle7.xml"/><Relationship Id="rId11" Type="http://schemas.openxmlformats.org/officeDocument/2006/relationships/diagramQuickStyle" Target="../diagrams/quickStyle8.xml"/><Relationship Id="rId5" Type="http://schemas.openxmlformats.org/officeDocument/2006/relationships/diagramLayout" Target="../diagrams/layout7.xml"/><Relationship Id="rId10" Type="http://schemas.openxmlformats.org/officeDocument/2006/relationships/diagramLayout" Target="../diagrams/layout8.xml"/><Relationship Id="rId4" Type="http://schemas.openxmlformats.org/officeDocument/2006/relationships/diagramData" Target="../diagrams/data7.xml"/><Relationship Id="rId9" Type="http://schemas.openxmlformats.org/officeDocument/2006/relationships/diagramData" Target="../diagrams/data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3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3530823"/>
          </a:xfrm>
        </p:spPr>
        <p:txBody>
          <a:bodyPr>
            <a:normAutofit fontScale="90000"/>
          </a:bodyPr>
          <a:lstStyle/>
          <a:p>
            <a:r>
              <a:rPr lang="pt-BR" dirty="0" smtClean="0"/>
              <a:t>MONITORAMENTO – MOVIMENTO ECONÔMICO - </a:t>
            </a:r>
            <a:r>
              <a:rPr lang="pt-BR" dirty="0" smtClean="0"/>
              <a:t>MERCADORIAS </a:t>
            </a:r>
            <a:r>
              <a:rPr lang="pt-BR" dirty="0" smtClean="0"/>
              <a:t>EM </a:t>
            </a:r>
            <a:r>
              <a:rPr lang="pt-BR" dirty="0" smtClean="0"/>
              <a:t>TRÂNSITO</a:t>
            </a:r>
            <a:br>
              <a:rPr lang="pt-BR" dirty="0" smtClean="0"/>
            </a:br>
            <a:r>
              <a:rPr lang="pt-BR" dirty="0" smtClean="0"/>
              <a:t/>
            </a:r>
            <a:br>
              <a:rPr lang="pt-BR" dirty="0" smtClean="0"/>
            </a:br>
            <a:r>
              <a:rPr lang="pt-BR" dirty="0" smtClean="0"/>
              <a:t>Convênio –Estado/FECAM/Associações de Municípios – Nº 2013 TN 000161</a:t>
            </a:r>
            <a:r>
              <a:rPr lang="pt-BR" dirty="0" smtClean="0"/>
              <a:t/>
            </a:r>
            <a:br>
              <a:rPr lang="pt-BR" dirty="0" smtClean="0"/>
            </a:br>
            <a:r>
              <a:rPr lang="pt-BR" dirty="0" smtClean="0"/>
              <a:t/>
            </a:r>
            <a:br>
              <a:rPr lang="pt-BR" dirty="0" smtClean="0"/>
            </a:br>
            <a:endParaRPr lang="pt-BR" dirty="0"/>
          </a:p>
        </p:txBody>
      </p:sp>
    </p:spTree>
  </p:cSld>
  <p:clrMapOvr>
    <a:masterClrMapping/>
  </p:clrMapOvr>
  <p:transition>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357298"/>
            <a:ext cx="8229600" cy="5793507"/>
          </a:xfrm>
        </p:spPr>
        <p:txBody>
          <a:bodyPr/>
          <a:lstStyle/>
          <a:p>
            <a:r>
              <a:rPr lang="pt-BR" sz="3600" b="1" dirty="0" smtClean="0">
                <a:solidFill>
                  <a:schemeClr val="tx2"/>
                </a:solidFill>
              </a:rPr>
              <a:t>Código Fiscal de Operações e Prestações – CFOP</a:t>
            </a:r>
          </a:p>
          <a:p>
            <a:r>
              <a:rPr lang="pt-BR" dirty="0" smtClean="0"/>
              <a:t>Através deste mecanismo é possível realizarmos a leitura quanto a origem das operações fiscais e seus efeitos no movimento econômico de cada município.</a:t>
            </a:r>
          </a:p>
          <a:p>
            <a:r>
              <a:rPr lang="pt-BR" dirty="0" smtClean="0"/>
              <a:t>COMPOSIÇÃO:</a:t>
            </a:r>
          </a:p>
          <a:p>
            <a:r>
              <a:rPr lang="pt-BR" dirty="0" smtClean="0"/>
              <a:t> * Operações de venda de mercadorias (saídas) intermunicipais/intra-municipal caracterizadas pela inicial 5</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453434"/>
            <a:ext cx="8229600" cy="5904656"/>
          </a:xfrm>
        </p:spPr>
        <p:txBody>
          <a:bodyPr/>
          <a:lstStyle/>
          <a:p>
            <a:r>
              <a:rPr lang="pt-BR" dirty="0" smtClean="0"/>
              <a:t>Vendas Interestaduais – caracterizadas pela inicial 6</a:t>
            </a:r>
          </a:p>
          <a:p>
            <a:r>
              <a:rPr lang="pt-BR" dirty="0" smtClean="0"/>
              <a:t>Exportações – com as iniciais 7</a:t>
            </a:r>
          </a:p>
          <a:p>
            <a:endParaRPr lang="pt-BR" dirty="0" smtClean="0"/>
          </a:p>
          <a:p>
            <a:r>
              <a:rPr lang="pt-BR" dirty="0" smtClean="0"/>
              <a:t>Entradas (compras) de Mercadorias</a:t>
            </a:r>
          </a:p>
          <a:p>
            <a:r>
              <a:rPr lang="pt-BR" dirty="0" smtClean="0"/>
              <a:t>Intermuncipal/intra-muncipal – inicial 1</a:t>
            </a:r>
          </a:p>
          <a:p>
            <a:r>
              <a:rPr lang="pt-BR" dirty="0" smtClean="0"/>
              <a:t>Interestadual – inicial 2</a:t>
            </a:r>
          </a:p>
          <a:p>
            <a:r>
              <a:rPr lang="pt-BR" dirty="0" smtClean="0"/>
              <a:t>Importação - 3</a:t>
            </a:r>
          </a:p>
          <a:p>
            <a:endParaRPr lang="pt-BR"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20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596310"/>
            <a:ext cx="8229600" cy="5904656"/>
          </a:xfrm>
        </p:spPr>
        <p:txBody>
          <a:bodyPr/>
          <a:lstStyle/>
          <a:p>
            <a:r>
              <a:rPr lang="pt-BR" sz="4000" dirty="0" smtClean="0">
                <a:solidFill>
                  <a:schemeClr val="tx2"/>
                </a:solidFill>
              </a:rPr>
              <a:t>PRINCIPAIS CFOP´s</a:t>
            </a:r>
          </a:p>
          <a:p>
            <a:r>
              <a:rPr lang="pt-BR" sz="2400" dirty="0" smtClean="0"/>
              <a:t>Vendas – 5.101/6.101 - Venda de produção do estabelecimento;</a:t>
            </a:r>
          </a:p>
          <a:p>
            <a:r>
              <a:rPr lang="pt-BR" sz="2400" dirty="0" smtClean="0"/>
              <a:t>5.102/6102 - Venda de mercadoria adquirida ou recebida de terceiros;</a:t>
            </a:r>
          </a:p>
          <a:p>
            <a:r>
              <a:rPr lang="pt-BR" sz="2400" dirty="0" smtClean="0"/>
              <a:t>5.405/6.405 - Venda de mercadoria adquirida ou recebida de terceiros em operação com mercadoria sujeita ao regime de substituição tributária, na condição de contribuinte substituído – observar neste caso, bebidas, gas GLP, materiais de construção ...</a:t>
            </a:r>
          </a:p>
          <a:p>
            <a:r>
              <a:rPr lang="pt-BR" sz="2400" dirty="0" smtClean="0"/>
              <a:t>5.151/6.151 - Transferência de produção do estabelecimento</a:t>
            </a:r>
          </a:p>
          <a:p>
            <a:endParaRPr lang="pt-BR" sz="2400" dirty="0" smtClean="0"/>
          </a:p>
          <a:p>
            <a:endParaRPr lang="pt-BR" sz="2800" dirty="0" smtClean="0"/>
          </a:p>
          <a:p>
            <a:endParaRPr lang="pt-BR" sz="2800"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422847"/>
            <a:ext cx="8229600" cy="5649491"/>
          </a:xfrm>
        </p:spPr>
        <p:txBody>
          <a:bodyPr>
            <a:normAutofit lnSpcReduction="10000"/>
          </a:bodyPr>
          <a:lstStyle/>
          <a:p>
            <a:r>
              <a:rPr lang="pt-BR" b="1" dirty="0" smtClean="0">
                <a:solidFill>
                  <a:schemeClr val="tx2"/>
                </a:solidFill>
              </a:rPr>
              <a:t>ASPECTOS RELEVANTES DA ST:</a:t>
            </a:r>
          </a:p>
          <a:p>
            <a:pPr algn="just"/>
            <a:r>
              <a:rPr lang="pt-BR" sz="2400" dirty="0" smtClean="0"/>
              <a:t>A substituição tributária caracteriza-se fundamentalmente pela antecipação do Imposto Sobre Circulação de Mercadorias –ICMS, a partir da indústria.</a:t>
            </a:r>
          </a:p>
          <a:p>
            <a:pPr algn="just"/>
            <a:r>
              <a:rPr lang="pt-BR" sz="2400" dirty="0" smtClean="0"/>
              <a:t>Este mecanismo, foi criado para garantir/ proteger o recolhimento do tributo antecipadamente (na fonte), assegurando aos Estados e municípios a arrecadação efetiva aos cofres de cada ente visto os autos índices de sonegação em alguns segmentos. A tendência de inclusão de produtos na ST é eminente, no entanto, isto não significa que as mercadorias que fazem parte do rol da ST, não devam ser fiscalizadas.</a:t>
            </a:r>
          </a:p>
          <a:p>
            <a:r>
              <a:rPr lang="pt-BR" sz="2400" dirty="0" smtClean="0"/>
              <a:t> Alguns exemplos: tintas, vernizes, gás glp, cimento, setor de auto peças (rescem incluídos), perfumaria, remédios, sorvetes, bebidas entre outros.  </a:t>
            </a:r>
          </a:p>
          <a:p>
            <a:pPr>
              <a:buNone/>
            </a:pPr>
            <a:endParaRPr lang="pt-BR"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457994"/>
            <a:ext cx="8229600" cy="5328592"/>
          </a:xfrm>
        </p:spPr>
        <p:txBody>
          <a:bodyPr/>
          <a:lstStyle/>
          <a:p>
            <a:r>
              <a:rPr lang="pt-BR" b="1" u="sng" dirty="0" smtClean="0">
                <a:solidFill>
                  <a:schemeClr val="tx2"/>
                </a:solidFill>
              </a:rPr>
              <a:t>DIME</a:t>
            </a:r>
            <a:r>
              <a:rPr lang="pt-BR" dirty="0" smtClean="0"/>
              <a:t>: Declaração do ICMS e Movimento Econômico: este documento inclui basicamente as informações de compra e venda de mercadorias – transporte rodoviário/ferroviário, energia elétrica e produção primária. Os contribuintes informam mensalmente formando a base do Valor Adicionado Municipal – VAM, onde se extrai o índice de arrecadação de cada município catarinense.</a:t>
            </a:r>
            <a:endParaRPr lang="pt-BR"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ela 3"/>
          <p:cNvGraphicFramePr>
            <a:graphicFrameLocks noGrp="1"/>
          </p:cNvGraphicFramePr>
          <p:nvPr/>
        </p:nvGraphicFramePr>
        <p:xfrm>
          <a:off x="357160" y="71416"/>
          <a:ext cx="8072493" cy="6633869"/>
        </p:xfrm>
        <a:graphic>
          <a:graphicData uri="http://schemas.openxmlformats.org/drawingml/2006/table">
            <a:tbl>
              <a:tblPr/>
              <a:tblGrid>
                <a:gridCol w="512711"/>
                <a:gridCol w="1273237"/>
                <a:gridCol w="1750677"/>
                <a:gridCol w="1511957"/>
                <a:gridCol w="120953"/>
                <a:gridCol w="1391003"/>
                <a:gridCol w="241908"/>
                <a:gridCol w="1270047"/>
              </a:tblGrid>
              <a:tr h="214312">
                <a:tc rowSpan="2">
                  <a:txBody>
                    <a:bodyPr/>
                    <a:lstStyle/>
                    <a:p>
                      <a:pPr algn="ctr">
                        <a:lnSpc>
                          <a:spcPct val="115000"/>
                        </a:lnSpc>
                        <a:spcAft>
                          <a:spcPts val="0"/>
                        </a:spcAft>
                      </a:pPr>
                      <a:r>
                        <a:rPr lang="pt-BR" sz="1000" dirty="0">
                          <a:latin typeface="Verdana"/>
                          <a:ea typeface="Times New Roman"/>
                          <a:cs typeface="Times New Roman"/>
                        </a:rPr>
                        <a:t>CFOP</a:t>
                      </a:r>
                      <a:endParaRPr lang="pt-BR" sz="1000" dirty="0">
                        <a:latin typeface="Calibri"/>
                        <a:ea typeface="Calibri"/>
                        <a:cs typeface="Times New Roman"/>
                      </a:endParaRPr>
                    </a:p>
                  </a:txBody>
                  <a:tcPr marL="6612" marR="6612" marT="6612" marB="661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rowSpan="2">
                  <a:txBody>
                    <a:bodyPr/>
                    <a:lstStyle/>
                    <a:p>
                      <a:pPr algn="ctr">
                        <a:lnSpc>
                          <a:spcPct val="115000"/>
                        </a:lnSpc>
                        <a:spcAft>
                          <a:spcPts val="0"/>
                        </a:spcAft>
                      </a:pPr>
                      <a:r>
                        <a:rPr lang="pt-BR" sz="1000" dirty="0">
                          <a:latin typeface="Verdana"/>
                          <a:ea typeface="Times New Roman"/>
                          <a:cs typeface="Times New Roman"/>
                        </a:rPr>
                        <a:t>Valor Contábil</a:t>
                      </a:r>
                      <a:endParaRPr lang="pt-BR" sz="1000" dirty="0">
                        <a:latin typeface="Calibri"/>
                        <a:ea typeface="Calibri"/>
                        <a:cs typeface="Times New Roman"/>
                      </a:endParaRPr>
                    </a:p>
                  </a:txBody>
                  <a:tcPr marL="6612" marR="6612" marT="6612" marB="661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3">
                  <a:txBody>
                    <a:bodyPr/>
                    <a:lstStyle/>
                    <a:p>
                      <a:pPr algn="ctr">
                        <a:lnSpc>
                          <a:spcPct val="115000"/>
                        </a:lnSpc>
                        <a:spcAft>
                          <a:spcPts val="0"/>
                        </a:spcAft>
                      </a:pPr>
                      <a:r>
                        <a:rPr lang="pt-BR" sz="1000" dirty="0">
                          <a:latin typeface="Verdana"/>
                          <a:ea typeface="Times New Roman"/>
                          <a:cs typeface="Times New Roman"/>
                        </a:rPr>
                        <a:t>Operações Com Crédito de Imposto</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hMerge="1">
                  <a:txBody>
                    <a:bodyPr/>
                    <a:lstStyle/>
                    <a:p>
                      <a:pPr algn="ctr">
                        <a:lnSpc>
                          <a:spcPct val="115000"/>
                        </a:lnSpc>
                        <a:spcAft>
                          <a:spcPts val="0"/>
                        </a:spcAft>
                      </a:pP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3">
                  <a:txBody>
                    <a:bodyPr/>
                    <a:lstStyle/>
                    <a:p>
                      <a:pPr algn="ctr">
                        <a:lnSpc>
                          <a:spcPct val="115000"/>
                        </a:lnSpc>
                        <a:spcAft>
                          <a:spcPts val="0"/>
                        </a:spcAft>
                      </a:pPr>
                      <a:r>
                        <a:rPr lang="pt-BR" sz="1000" dirty="0">
                          <a:latin typeface="Verdana"/>
                          <a:ea typeface="Times New Roman"/>
                          <a:cs typeface="Times New Roman"/>
                        </a:rPr>
                        <a:t>Operações Sem Crédito de Imposto</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hMerge="1">
                  <a:txBody>
                    <a:bodyPr/>
                    <a:lstStyle/>
                    <a:p>
                      <a:endParaRPr lang="pt-BR"/>
                    </a:p>
                  </a:txBody>
                  <a:tcPr/>
                </a:tc>
              </a:tr>
              <a:tr h="168629">
                <a:tc vMerge="1">
                  <a:txBody>
                    <a:bodyPr/>
                    <a:lstStyle/>
                    <a:p>
                      <a:endParaRPr lang="pt-BR"/>
                    </a:p>
                  </a:txBody>
                  <a:tcPr/>
                </a:tc>
                <a:tc vMerge="1">
                  <a:txBody>
                    <a:bodyPr/>
                    <a:lstStyle/>
                    <a:p>
                      <a:endParaRPr lang="pt-BR"/>
                    </a:p>
                  </a:txBody>
                  <a:tcPr/>
                </a:tc>
                <a:tc>
                  <a:txBody>
                    <a:bodyPr/>
                    <a:lstStyle/>
                    <a:p>
                      <a:pPr algn="ctr">
                        <a:lnSpc>
                          <a:spcPct val="115000"/>
                        </a:lnSpc>
                        <a:spcAft>
                          <a:spcPts val="0"/>
                        </a:spcAft>
                      </a:pPr>
                      <a:r>
                        <a:rPr lang="pt-BR" sz="1000" dirty="0">
                          <a:latin typeface="Verdana"/>
                          <a:ea typeface="Times New Roman"/>
                          <a:cs typeface="Times New Roman"/>
                        </a:rPr>
                        <a:t>Base de Cálculo</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ctr">
                        <a:lnSpc>
                          <a:spcPct val="115000"/>
                        </a:lnSpc>
                        <a:spcAft>
                          <a:spcPts val="0"/>
                        </a:spcAft>
                      </a:pPr>
                      <a:r>
                        <a:rPr lang="pt-BR" sz="1000" dirty="0">
                          <a:latin typeface="Verdana"/>
                          <a:ea typeface="Times New Roman"/>
                          <a:cs typeface="Times New Roman"/>
                        </a:rPr>
                        <a:t>Imposto Creditado</a:t>
                      </a:r>
                      <a:endParaRPr lang="pt-BR" sz="1000" dirty="0">
                        <a:latin typeface="Calibri"/>
                        <a:ea typeface="Calibri"/>
                        <a:cs typeface="Times New Roman"/>
                      </a:endParaRPr>
                    </a:p>
                  </a:txBody>
                  <a:tcPr marL="6612" marR="6612" marT="6612" marB="6612"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ctr">
                        <a:lnSpc>
                          <a:spcPct val="115000"/>
                        </a:lnSpc>
                        <a:spcAft>
                          <a:spcPts val="0"/>
                        </a:spcAft>
                      </a:pP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ctr">
                        <a:lnSpc>
                          <a:spcPct val="115000"/>
                        </a:lnSpc>
                        <a:spcAft>
                          <a:spcPts val="0"/>
                        </a:spcAft>
                      </a:pPr>
                      <a:r>
                        <a:rPr lang="pt-BR" sz="1000" dirty="0">
                          <a:latin typeface="Verdana"/>
                          <a:ea typeface="Times New Roman"/>
                          <a:cs typeface="Times New Roman"/>
                        </a:rPr>
                        <a:t>Isentas/Não Tributadas</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ctr">
                        <a:lnSpc>
                          <a:spcPct val="115000"/>
                        </a:lnSpc>
                        <a:spcAft>
                          <a:spcPts val="0"/>
                        </a:spcAft>
                      </a:pP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a:lnSpc>
                          <a:spcPct val="115000"/>
                        </a:lnSpc>
                        <a:spcAft>
                          <a:spcPts val="0"/>
                        </a:spcAft>
                      </a:pPr>
                      <a:r>
                        <a:rPr lang="pt-BR" sz="1000" dirty="0">
                          <a:latin typeface="Verdana"/>
                          <a:ea typeface="Times New Roman"/>
                          <a:cs typeface="Times New Roman"/>
                        </a:rPr>
                        <a:t>Outras</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75521">
                <a:tc gridSpan="8">
                  <a:txBody>
                    <a:bodyPr/>
                    <a:lstStyle/>
                    <a:p>
                      <a:pPr>
                        <a:lnSpc>
                          <a:spcPct val="115000"/>
                        </a:lnSpc>
                        <a:spcAft>
                          <a:spcPts val="0"/>
                        </a:spcAft>
                      </a:pPr>
                      <a:r>
                        <a:rPr lang="pt-BR" sz="600" b="1">
                          <a:latin typeface="Verdana"/>
                          <a:ea typeface="Times New Roman"/>
                          <a:cs typeface="Times New Roman"/>
                        </a:rPr>
                        <a:t>Entradas</a:t>
                      </a:r>
                      <a:endParaRPr lang="pt-BR" sz="800">
                        <a:latin typeface="Calibri"/>
                        <a:ea typeface="Calibri"/>
                        <a:cs typeface="Times New Roman"/>
                      </a:endParaRPr>
                    </a:p>
                  </a:txBody>
                  <a:tcPr marL="6612" marR="6612" marT="6612" marB="6612"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r>
              <a:tr h="189236">
                <a:tc>
                  <a:txBody>
                    <a:bodyPr/>
                    <a:lstStyle/>
                    <a:p>
                      <a:pPr algn="r">
                        <a:lnSpc>
                          <a:spcPct val="115000"/>
                        </a:lnSpc>
                        <a:spcAft>
                          <a:spcPts val="0"/>
                        </a:spcAft>
                      </a:pPr>
                      <a:r>
                        <a:rPr lang="pt-BR" sz="1000" b="1" dirty="0">
                          <a:latin typeface="Verdana"/>
                          <a:ea typeface="Times New Roman"/>
                          <a:cs typeface="Times New Roman"/>
                        </a:rPr>
                        <a:t>1101</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33.415.726,91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33.755,57</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5.260,11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gridSpan="2">
                  <a:txBody>
                    <a:bodyPr/>
                    <a:lstStyle/>
                    <a:p>
                      <a:pPr algn="r">
                        <a:lnSpc>
                          <a:spcPct val="115000"/>
                        </a:lnSpc>
                        <a:spcAft>
                          <a:spcPts val="0"/>
                        </a:spcAft>
                      </a:pPr>
                      <a:r>
                        <a:rPr lang="pt-BR" sz="1000" b="1">
                          <a:latin typeface="Verdana"/>
                          <a:ea typeface="Times New Roman"/>
                          <a:cs typeface="Times New Roman"/>
                        </a:rPr>
                        <a:t>864,70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c gridSpan="2">
                  <a:txBody>
                    <a:bodyPr/>
                    <a:lstStyle/>
                    <a:p>
                      <a:pPr algn="r">
                        <a:lnSpc>
                          <a:spcPct val="115000"/>
                        </a:lnSpc>
                        <a:spcAft>
                          <a:spcPts val="0"/>
                        </a:spcAft>
                      </a:pPr>
                      <a:r>
                        <a:rPr lang="pt-BR" sz="1000" b="1" dirty="0">
                          <a:latin typeface="Verdana"/>
                          <a:ea typeface="Times New Roman"/>
                          <a:cs typeface="Times New Roman"/>
                        </a:rPr>
                        <a:t>33.380.686,34</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pPr algn="r">
                        <a:lnSpc>
                          <a:spcPct val="115000"/>
                        </a:lnSpc>
                        <a:spcAft>
                          <a:spcPts val="0"/>
                        </a:spcAft>
                      </a:pP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r>
              <a:tr h="189236">
                <a:tc>
                  <a:txBody>
                    <a:bodyPr/>
                    <a:lstStyle/>
                    <a:p>
                      <a:pPr algn="r">
                        <a:lnSpc>
                          <a:spcPct val="115000"/>
                        </a:lnSpc>
                        <a:spcAft>
                          <a:spcPts val="0"/>
                        </a:spcAft>
                      </a:pPr>
                      <a:r>
                        <a:rPr lang="pt-BR" sz="1000" b="1">
                          <a:latin typeface="Verdana"/>
                          <a:ea typeface="Times New Roman"/>
                          <a:cs typeface="Times New Roman"/>
                        </a:rPr>
                        <a:t>1102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3.958,71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2.771,10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472,16</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gridSpan="2">
                  <a:txBody>
                    <a:bodyPr/>
                    <a:lstStyle/>
                    <a:p>
                      <a:pPr algn="r">
                        <a:lnSpc>
                          <a:spcPct val="115000"/>
                        </a:lnSpc>
                        <a:spcAft>
                          <a:spcPts val="0"/>
                        </a:spcAft>
                      </a:pPr>
                      <a:r>
                        <a:rPr lang="pt-BR" sz="1000" b="1">
                          <a:latin typeface="Verdana"/>
                          <a:ea typeface="Times New Roman"/>
                          <a:cs typeface="Times New Roman"/>
                        </a:rPr>
                        <a:t>1.187,61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c gridSpan="2">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r>
              <a:tr h="189236">
                <a:tc>
                  <a:txBody>
                    <a:bodyPr/>
                    <a:lstStyle/>
                    <a:p>
                      <a:pPr algn="r">
                        <a:lnSpc>
                          <a:spcPct val="115000"/>
                        </a:lnSpc>
                        <a:spcAft>
                          <a:spcPts val="0"/>
                        </a:spcAft>
                      </a:pPr>
                      <a:r>
                        <a:rPr lang="pt-BR" sz="1000" b="1">
                          <a:latin typeface="Verdana"/>
                          <a:ea typeface="Times New Roman"/>
                          <a:cs typeface="Times New Roman"/>
                        </a:rPr>
                        <a:t>1151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dirty="0">
                          <a:latin typeface="Verdana"/>
                          <a:ea typeface="Times New Roman"/>
                          <a:cs typeface="Times New Roman"/>
                        </a:rPr>
                        <a:t>62.494,94</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gridSpan="2">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c gridSpan="2">
                  <a:txBody>
                    <a:bodyPr/>
                    <a:lstStyle/>
                    <a:p>
                      <a:pPr algn="r">
                        <a:lnSpc>
                          <a:spcPct val="115000"/>
                        </a:lnSpc>
                        <a:spcAft>
                          <a:spcPts val="0"/>
                        </a:spcAft>
                      </a:pPr>
                      <a:r>
                        <a:rPr lang="pt-BR" sz="1000" b="1">
                          <a:latin typeface="Verdana"/>
                          <a:ea typeface="Times New Roman"/>
                          <a:cs typeface="Times New Roman"/>
                        </a:rPr>
                        <a:t>62.494,94</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r>
              <a:tr h="189236">
                <a:tc>
                  <a:txBody>
                    <a:bodyPr/>
                    <a:lstStyle/>
                    <a:p>
                      <a:pPr algn="r">
                        <a:lnSpc>
                          <a:spcPct val="115000"/>
                        </a:lnSpc>
                        <a:spcAft>
                          <a:spcPts val="0"/>
                        </a:spcAft>
                      </a:pPr>
                      <a:r>
                        <a:rPr lang="pt-BR" sz="1000" b="1">
                          <a:latin typeface="Verdana"/>
                          <a:ea typeface="Times New Roman"/>
                          <a:cs typeface="Times New Roman"/>
                        </a:rPr>
                        <a:t>1257</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467.369,52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dirty="0">
                          <a:latin typeface="Verdana"/>
                          <a:ea typeface="Times New Roman"/>
                          <a:cs typeface="Times New Roman"/>
                        </a:rPr>
                        <a:t>462.340,08</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115.727,29</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gridSpan="2">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c gridSpan="2">
                  <a:txBody>
                    <a:bodyPr/>
                    <a:lstStyle/>
                    <a:p>
                      <a:pPr algn="r">
                        <a:lnSpc>
                          <a:spcPct val="115000"/>
                        </a:lnSpc>
                        <a:spcAft>
                          <a:spcPts val="0"/>
                        </a:spcAft>
                      </a:pPr>
                      <a:r>
                        <a:rPr lang="pt-BR" sz="1000" b="1">
                          <a:latin typeface="Verdana"/>
                          <a:ea typeface="Times New Roman"/>
                          <a:cs typeface="Times New Roman"/>
                        </a:rPr>
                        <a:t>5.029,44</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r>
              <a:tr h="189236">
                <a:tc>
                  <a:txBody>
                    <a:bodyPr/>
                    <a:lstStyle/>
                    <a:p>
                      <a:pPr algn="r">
                        <a:lnSpc>
                          <a:spcPct val="115000"/>
                        </a:lnSpc>
                        <a:spcAft>
                          <a:spcPts val="0"/>
                        </a:spcAft>
                      </a:pPr>
                      <a:r>
                        <a:rPr lang="pt-BR" sz="1000" b="1">
                          <a:latin typeface="Verdana"/>
                          <a:ea typeface="Times New Roman"/>
                          <a:cs typeface="Times New Roman"/>
                        </a:rPr>
                        <a:t>1302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3.922,50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gridSpan="2">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c gridSpan="2">
                  <a:txBody>
                    <a:bodyPr/>
                    <a:lstStyle/>
                    <a:p>
                      <a:pPr algn="r">
                        <a:lnSpc>
                          <a:spcPct val="115000"/>
                        </a:lnSpc>
                        <a:spcAft>
                          <a:spcPts val="0"/>
                        </a:spcAft>
                      </a:pPr>
                      <a:r>
                        <a:rPr lang="pt-BR" sz="1000" b="1">
                          <a:latin typeface="Verdana"/>
                          <a:ea typeface="Times New Roman"/>
                          <a:cs typeface="Times New Roman"/>
                        </a:rPr>
                        <a:t>3.922,50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r>
              <a:tr h="189236">
                <a:tc>
                  <a:txBody>
                    <a:bodyPr/>
                    <a:lstStyle/>
                    <a:p>
                      <a:pPr algn="r">
                        <a:lnSpc>
                          <a:spcPct val="115000"/>
                        </a:lnSpc>
                        <a:spcAft>
                          <a:spcPts val="0"/>
                        </a:spcAft>
                      </a:pPr>
                      <a:r>
                        <a:rPr lang="pt-BR" sz="1000" b="1">
                          <a:latin typeface="Verdana"/>
                          <a:ea typeface="Times New Roman"/>
                          <a:cs typeface="Times New Roman"/>
                        </a:rPr>
                        <a:t>1352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1.688,97</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gridSpan="2">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c gridSpan="2">
                  <a:txBody>
                    <a:bodyPr/>
                    <a:lstStyle/>
                    <a:p>
                      <a:pPr algn="r">
                        <a:lnSpc>
                          <a:spcPct val="115000"/>
                        </a:lnSpc>
                        <a:spcAft>
                          <a:spcPts val="0"/>
                        </a:spcAft>
                      </a:pPr>
                      <a:r>
                        <a:rPr lang="pt-BR" sz="1000" b="1">
                          <a:latin typeface="Verdana"/>
                          <a:ea typeface="Times New Roman"/>
                          <a:cs typeface="Times New Roman"/>
                        </a:rPr>
                        <a:t>1.688,97</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r>
              <a:tr h="189236">
                <a:tc>
                  <a:txBody>
                    <a:bodyPr/>
                    <a:lstStyle/>
                    <a:p>
                      <a:pPr algn="r">
                        <a:lnSpc>
                          <a:spcPct val="115000"/>
                        </a:lnSpc>
                        <a:spcAft>
                          <a:spcPts val="0"/>
                        </a:spcAft>
                      </a:pPr>
                      <a:r>
                        <a:rPr lang="pt-BR" sz="1000">
                          <a:latin typeface="Verdana"/>
                          <a:ea typeface="Times New Roman"/>
                          <a:cs typeface="Times New Roman"/>
                        </a:rPr>
                        <a:t>1551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456.987,83</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153.828,65</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303.159,18</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a:latin typeface="Verdana"/>
                          <a:ea typeface="Times New Roman"/>
                          <a:cs typeface="Times New Roman"/>
                        </a:rPr>
                        <a:t>1552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36.100,00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36.100,00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a:latin typeface="Verdana"/>
                          <a:ea typeface="Times New Roman"/>
                          <a:cs typeface="Times New Roman"/>
                        </a:rPr>
                        <a:t>1556</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161.958,90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161.874,93</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b="1">
                          <a:latin typeface="Verdana"/>
                          <a:ea typeface="Times New Roman"/>
                          <a:cs typeface="Times New Roman"/>
                        </a:rPr>
                        <a:t>1653</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111.287,29</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124.282,43</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15.614,52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gridSpan="2">
                  <a:txBody>
                    <a:bodyPr/>
                    <a:lstStyle/>
                    <a:p>
                      <a:pPr algn="r">
                        <a:lnSpc>
                          <a:spcPct val="115000"/>
                        </a:lnSpc>
                        <a:spcAft>
                          <a:spcPts val="0"/>
                        </a:spcAft>
                      </a:pPr>
                      <a:r>
                        <a:rPr lang="pt-BR" sz="1000" b="1"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c gridSpan="2">
                  <a:txBody>
                    <a:bodyPr/>
                    <a:lstStyle/>
                    <a:p>
                      <a:pPr algn="r">
                        <a:lnSpc>
                          <a:spcPct val="115000"/>
                        </a:lnSpc>
                        <a:spcAft>
                          <a:spcPts val="0"/>
                        </a:spcAft>
                      </a:pPr>
                      <a:r>
                        <a:rPr lang="pt-BR" sz="1000" b="1">
                          <a:latin typeface="Verdana"/>
                          <a:ea typeface="Times New Roman"/>
                          <a:cs typeface="Times New Roman"/>
                        </a:rPr>
                        <a:t>180,88</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r>
              <a:tr h="189236">
                <a:tc>
                  <a:txBody>
                    <a:bodyPr/>
                    <a:lstStyle/>
                    <a:p>
                      <a:pPr algn="r">
                        <a:lnSpc>
                          <a:spcPct val="115000"/>
                        </a:lnSpc>
                        <a:spcAft>
                          <a:spcPts val="0"/>
                        </a:spcAft>
                      </a:pPr>
                      <a:r>
                        <a:rPr lang="pt-BR" sz="1000">
                          <a:latin typeface="Verdana"/>
                          <a:ea typeface="Times New Roman"/>
                          <a:cs typeface="Times New Roman"/>
                        </a:rPr>
                        <a:t>1912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104.278,00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104.278,00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a:latin typeface="Verdana"/>
                          <a:ea typeface="Times New Roman"/>
                          <a:cs typeface="Times New Roman"/>
                        </a:rPr>
                        <a:t>1916</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5.110,00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5.110,00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a:latin typeface="Verdana"/>
                          <a:ea typeface="Times New Roman"/>
                          <a:cs typeface="Times New Roman"/>
                        </a:rPr>
                        <a:t>1933</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19.639,37</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19.639,37</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a:latin typeface="Verdana"/>
                          <a:ea typeface="Times New Roman"/>
                          <a:cs typeface="Times New Roman"/>
                        </a:rPr>
                        <a:t>1949</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241.508,81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226,00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38,42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dirty="0">
                          <a:latin typeface="Verdana"/>
                          <a:ea typeface="Times New Roman"/>
                          <a:cs typeface="Times New Roman"/>
                        </a:rPr>
                        <a:t>229.998,50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11.284,31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b="1">
                          <a:latin typeface="Verdana"/>
                          <a:ea typeface="Times New Roman"/>
                          <a:cs typeface="Times New Roman"/>
                        </a:rPr>
                        <a:t>2101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161.363,42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161.363,42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19.363,61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gridSpan="2">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c gridSpan="2">
                  <a:txBody>
                    <a:bodyPr/>
                    <a:lstStyle/>
                    <a:p>
                      <a:pPr algn="r">
                        <a:lnSpc>
                          <a:spcPct val="115000"/>
                        </a:lnSpc>
                        <a:spcAft>
                          <a:spcPts val="0"/>
                        </a:spcAft>
                      </a:pPr>
                      <a:r>
                        <a:rPr lang="pt-BR" sz="1000" b="1"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pPr algn="r">
                        <a:lnSpc>
                          <a:spcPct val="115000"/>
                        </a:lnSpc>
                        <a:spcAft>
                          <a:spcPts val="0"/>
                        </a:spcAft>
                      </a:pP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r>
              <a:tr h="189236">
                <a:tc>
                  <a:txBody>
                    <a:bodyPr/>
                    <a:lstStyle/>
                    <a:p>
                      <a:pPr algn="r">
                        <a:lnSpc>
                          <a:spcPct val="115000"/>
                        </a:lnSpc>
                        <a:spcAft>
                          <a:spcPts val="0"/>
                        </a:spcAft>
                      </a:pPr>
                      <a:r>
                        <a:rPr lang="pt-BR" sz="1000" b="1">
                          <a:latin typeface="Verdana"/>
                          <a:ea typeface="Times New Roman"/>
                          <a:cs typeface="Times New Roman"/>
                        </a:rPr>
                        <a:t>2352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5.473,17</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gridSpan="2">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c gridSpan="2">
                  <a:txBody>
                    <a:bodyPr/>
                    <a:lstStyle/>
                    <a:p>
                      <a:pPr algn="r">
                        <a:lnSpc>
                          <a:spcPct val="115000"/>
                        </a:lnSpc>
                        <a:spcAft>
                          <a:spcPts val="0"/>
                        </a:spcAft>
                      </a:pPr>
                      <a:r>
                        <a:rPr lang="pt-BR" sz="1000" b="1">
                          <a:latin typeface="Verdana"/>
                          <a:ea typeface="Times New Roman"/>
                          <a:cs typeface="Times New Roman"/>
                        </a:rPr>
                        <a:t>5.473,17</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r>
              <a:tr h="189236">
                <a:tc>
                  <a:txBody>
                    <a:bodyPr/>
                    <a:lstStyle/>
                    <a:p>
                      <a:pPr algn="r">
                        <a:lnSpc>
                          <a:spcPct val="115000"/>
                        </a:lnSpc>
                        <a:spcAft>
                          <a:spcPts val="0"/>
                        </a:spcAft>
                      </a:pPr>
                      <a:r>
                        <a:rPr lang="pt-BR" sz="1000">
                          <a:latin typeface="Verdana"/>
                          <a:ea typeface="Times New Roman"/>
                          <a:cs typeface="Times New Roman"/>
                        </a:rPr>
                        <a:t>2551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411.975,00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204.191,99</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207.468,01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a:latin typeface="Verdana"/>
                          <a:ea typeface="Times New Roman"/>
                          <a:cs typeface="Times New Roman"/>
                        </a:rPr>
                        <a:t>2556</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14.139,51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13.335,33</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a:latin typeface="Verdana"/>
                          <a:ea typeface="Times New Roman"/>
                          <a:cs typeface="Times New Roman"/>
                        </a:rPr>
                        <a:t>2916</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23.540,00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dirty="0">
                          <a:latin typeface="Verdana"/>
                          <a:ea typeface="Times New Roman"/>
                          <a:cs typeface="Times New Roman"/>
                        </a:rPr>
                        <a:t>23.540,00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a:latin typeface="Verdana"/>
                          <a:ea typeface="Times New Roman"/>
                          <a:cs typeface="Times New Roman"/>
                        </a:rPr>
                        <a:t>2922</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20.000,00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20.000,00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a:latin typeface="Verdana"/>
                          <a:ea typeface="Times New Roman"/>
                          <a:cs typeface="Times New Roman"/>
                        </a:rPr>
                        <a:t>2933</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2.897,50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2.897,50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a:txBody>
                    <a:bodyPr/>
                    <a:lstStyle/>
                    <a:p>
                      <a:pPr algn="r">
                        <a:lnSpc>
                          <a:spcPct val="115000"/>
                        </a:lnSpc>
                        <a:spcAft>
                          <a:spcPts val="0"/>
                        </a:spcAft>
                      </a:pPr>
                      <a:r>
                        <a:rPr lang="pt-BR" sz="1000">
                          <a:latin typeface="Verdana"/>
                          <a:ea typeface="Times New Roman"/>
                          <a:cs typeface="Times New Roman"/>
                        </a:rPr>
                        <a:t>2949</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40.082,99</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2.500,00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300,00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37.582,99</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pPr algn="r">
                        <a:lnSpc>
                          <a:spcPct val="115000"/>
                        </a:lnSpc>
                        <a:spcAft>
                          <a:spcPts val="0"/>
                        </a:spcAft>
                      </a:pP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89236">
                <a:tc gridSpan="8">
                  <a:txBody>
                    <a:bodyPr/>
                    <a:lstStyle/>
                    <a:p>
                      <a:pPr>
                        <a:lnSpc>
                          <a:spcPct val="115000"/>
                        </a:lnSpc>
                        <a:spcAft>
                          <a:spcPts val="0"/>
                        </a:spcAft>
                      </a:pPr>
                      <a:r>
                        <a:rPr lang="pt-BR" sz="1000" b="1" dirty="0">
                          <a:latin typeface="Verdana"/>
                          <a:ea typeface="Times New Roman"/>
                          <a:cs typeface="Times New Roman"/>
                        </a:rPr>
                        <a:t>Saídas</a:t>
                      </a:r>
                      <a:endParaRPr lang="pt-BR" sz="1000" dirty="0">
                        <a:latin typeface="Calibri"/>
                        <a:ea typeface="Calibri"/>
                        <a:cs typeface="Times New Roman"/>
                      </a:endParaRPr>
                    </a:p>
                  </a:txBody>
                  <a:tcPr marL="6612" marR="6612" marT="6612" marB="6612" anchor="ctr">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r>
              <a:tr h="189236">
                <a:tc>
                  <a:txBody>
                    <a:bodyPr/>
                    <a:lstStyle/>
                    <a:p>
                      <a:pPr algn="r">
                        <a:lnSpc>
                          <a:spcPct val="115000"/>
                        </a:lnSpc>
                        <a:spcAft>
                          <a:spcPts val="0"/>
                        </a:spcAft>
                      </a:pPr>
                      <a:r>
                        <a:rPr lang="pt-BR" sz="1000" b="1">
                          <a:latin typeface="Verdana"/>
                          <a:ea typeface="Times New Roman"/>
                          <a:cs typeface="Times New Roman"/>
                        </a:rPr>
                        <a:t>5101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8.181,20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gridSpan="2">
                  <a:txBody>
                    <a:bodyPr/>
                    <a:lstStyle/>
                    <a:p>
                      <a:pPr algn="r">
                        <a:lnSpc>
                          <a:spcPct val="115000"/>
                        </a:lnSpc>
                        <a:spcAft>
                          <a:spcPts val="0"/>
                        </a:spcAft>
                      </a:pPr>
                      <a:r>
                        <a:rPr lang="pt-BR" sz="1000" b="1">
                          <a:latin typeface="Verdana"/>
                          <a:ea typeface="Times New Roman"/>
                          <a:cs typeface="Times New Roman"/>
                        </a:rPr>
                        <a:t>8.181,20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c gridSpan="2">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r>
              <a:tr h="189236">
                <a:tc>
                  <a:txBody>
                    <a:bodyPr/>
                    <a:lstStyle/>
                    <a:p>
                      <a:pPr algn="r">
                        <a:lnSpc>
                          <a:spcPct val="115000"/>
                        </a:lnSpc>
                        <a:spcAft>
                          <a:spcPts val="0"/>
                        </a:spcAft>
                      </a:pPr>
                      <a:r>
                        <a:rPr lang="pt-BR" sz="1000" b="1">
                          <a:latin typeface="Verdana"/>
                          <a:ea typeface="Times New Roman"/>
                          <a:cs typeface="Times New Roman"/>
                        </a:rPr>
                        <a:t>5151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26.537.783,46</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gridSpan="2">
                  <a:txBody>
                    <a:bodyPr/>
                    <a:lstStyle/>
                    <a:p>
                      <a:pPr algn="r">
                        <a:lnSpc>
                          <a:spcPct val="115000"/>
                        </a:lnSpc>
                        <a:spcAft>
                          <a:spcPts val="0"/>
                        </a:spcAft>
                      </a:pPr>
                      <a:r>
                        <a:rPr lang="pt-BR" sz="1000" b="1">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c gridSpan="2">
                  <a:txBody>
                    <a:bodyPr/>
                    <a:lstStyle/>
                    <a:p>
                      <a:pPr algn="r">
                        <a:lnSpc>
                          <a:spcPct val="115000"/>
                        </a:lnSpc>
                        <a:spcAft>
                          <a:spcPts val="0"/>
                        </a:spcAft>
                      </a:pPr>
                      <a:r>
                        <a:rPr lang="pt-BR" sz="1000" b="1">
                          <a:latin typeface="Verdana"/>
                          <a:ea typeface="Times New Roman"/>
                          <a:cs typeface="Times New Roman"/>
                        </a:rPr>
                        <a:t>26.537.783,46</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r>
              <a:tr h="189236">
                <a:tc>
                  <a:txBody>
                    <a:bodyPr/>
                    <a:lstStyle/>
                    <a:p>
                      <a:pPr algn="r">
                        <a:lnSpc>
                          <a:spcPct val="115000"/>
                        </a:lnSpc>
                        <a:spcAft>
                          <a:spcPts val="0"/>
                        </a:spcAft>
                      </a:pPr>
                      <a:r>
                        <a:rPr lang="pt-BR" sz="1000">
                          <a:latin typeface="Verdana"/>
                          <a:ea typeface="Times New Roman"/>
                          <a:cs typeface="Times New Roman"/>
                        </a:rPr>
                        <a:t>5551</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23.000,00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23.000,00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r>
              <a:tr h="189236">
                <a:tc>
                  <a:txBody>
                    <a:bodyPr/>
                    <a:lstStyle/>
                    <a:p>
                      <a:pPr algn="r">
                        <a:lnSpc>
                          <a:spcPct val="115000"/>
                        </a:lnSpc>
                        <a:spcAft>
                          <a:spcPts val="0"/>
                        </a:spcAft>
                      </a:pPr>
                      <a:r>
                        <a:rPr lang="pt-BR" sz="1000">
                          <a:latin typeface="Verdana"/>
                          <a:ea typeface="Times New Roman"/>
                          <a:cs typeface="Times New Roman"/>
                        </a:rPr>
                        <a:t>5556</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6.800,00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6.800,00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1.156,00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r>
              <a:tr h="189236">
                <a:tc>
                  <a:txBody>
                    <a:bodyPr/>
                    <a:lstStyle/>
                    <a:p>
                      <a:pPr algn="r">
                        <a:lnSpc>
                          <a:spcPct val="115000"/>
                        </a:lnSpc>
                        <a:spcAft>
                          <a:spcPts val="0"/>
                        </a:spcAft>
                      </a:pPr>
                      <a:r>
                        <a:rPr lang="pt-BR" sz="1000">
                          <a:latin typeface="Verdana"/>
                          <a:ea typeface="Times New Roman"/>
                          <a:cs typeface="Times New Roman"/>
                        </a:rPr>
                        <a:t>5913</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104.278,00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a:latin typeface="Verdana"/>
                          <a:ea typeface="Times New Roman"/>
                          <a:cs typeface="Times New Roman"/>
                        </a:rPr>
                        <a:t>104.278,00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r>
              <a:tr h="189236">
                <a:tc>
                  <a:txBody>
                    <a:bodyPr/>
                    <a:lstStyle/>
                    <a:p>
                      <a:pPr algn="r">
                        <a:lnSpc>
                          <a:spcPct val="115000"/>
                        </a:lnSpc>
                        <a:spcAft>
                          <a:spcPts val="0"/>
                        </a:spcAft>
                      </a:pPr>
                      <a:r>
                        <a:rPr lang="pt-BR" sz="1000">
                          <a:latin typeface="Verdana"/>
                          <a:ea typeface="Times New Roman"/>
                          <a:cs typeface="Times New Roman"/>
                        </a:rPr>
                        <a:t>5915</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9.910,00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dirty="0">
                          <a:latin typeface="Verdana"/>
                          <a:ea typeface="Times New Roman"/>
                          <a:cs typeface="Times New Roman"/>
                        </a:rPr>
                        <a:t>9.910,00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r>
              <a:tr h="189236">
                <a:tc>
                  <a:txBody>
                    <a:bodyPr/>
                    <a:lstStyle/>
                    <a:p>
                      <a:pPr algn="r">
                        <a:lnSpc>
                          <a:spcPct val="115000"/>
                        </a:lnSpc>
                        <a:spcAft>
                          <a:spcPts val="0"/>
                        </a:spcAft>
                      </a:pPr>
                      <a:r>
                        <a:rPr lang="pt-BR" sz="1000">
                          <a:latin typeface="Verdana"/>
                          <a:ea typeface="Times New Roman"/>
                          <a:cs typeface="Times New Roman"/>
                        </a:rPr>
                        <a:t>5949</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3.142,00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3.142,00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534,14</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r>
              <a:tr h="189236">
                <a:tc>
                  <a:txBody>
                    <a:bodyPr/>
                    <a:lstStyle/>
                    <a:p>
                      <a:pPr algn="r">
                        <a:lnSpc>
                          <a:spcPct val="115000"/>
                        </a:lnSpc>
                        <a:spcAft>
                          <a:spcPts val="0"/>
                        </a:spcAft>
                      </a:pPr>
                      <a:r>
                        <a:rPr lang="pt-BR" sz="1000">
                          <a:latin typeface="Verdana"/>
                          <a:ea typeface="Times New Roman"/>
                          <a:cs typeface="Times New Roman"/>
                        </a:rPr>
                        <a:t>6915</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dirty="0">
                          <a:latin typeface="Verdana"/>
                          <a:ea typeface="Times New Roman"/>
                          <a:cs typeface="Times New Roman"/>
                        </a:rPr>
                        <a:t>23.540,00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dirty="0">
                          <a:latin typeface="Verdana"/>
                          <a:ea typeface="Times New Roman"/>
                          <a:cs typeface="Times New Roman"/>
                        </a:rPr>
                        <a:t>23.540,00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r>
              <a:tr h="189236">
                <a:tc>
                  <a:txBody>
                    <a:bodyPr/>
                    <a:lstStyle/>
                    <a:p>
                      <a:pPr algn="r">
                        <a:lnSpc>
                          <a:spcPct val="115000"/>
                        </a:lnSpc>
                        <a:spcAft>
                          <a:spcPts val="0"/>
                        </a:spcAft>
                      </a:pPr>
                      <a:r>
                        <a:rPr lang="pt-BR" sz="1000">
                          <a:latin typeface="Verdana"/>
                          <a:ea typeface="Times New Roman"/>
                          <a:cs typeface="Times New Roman"/>
                        </a:rPr>
                        <a:t>6949</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38.880,00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2.500,00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000">
                          <a:latin typeface="Verdana"/>
                          <a:ea typeface="Times New Roman"/>
                          <a:cs typeface="Times New Roman"/>
                        </a:rPr>
                        <a:t>300,00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gridSpan="2">
                  <a:txBody>
                    <a:bodyPr/>
                    <a:lstStyle/>
                    <a:p>
                      <a:pPr algn="r">
                        <a:lnSpc>
                          <a:spcPct val="115000"/>
                        </a:lnSpc>
                        <a:spcAft>
                          <a:spcPts val="0"/>
                        </a:spcAft>
                      </a:pPr>
                      <a:r>
                        <a:rPr lang="pt-BR" sz="1000">
                          <a:latin typeface="Verdana"/>
                          <a:ea typeface="Times New Roman"/>
                          <a:cs typeface="Times New Roman"/>
                        </a:rPr>
                        <a:t>36.380,00</a:t>
                      </a:r>
                      <a:endParaRPr lang="pt-BR" sz="100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c gridSpan="2">
                  <a:txBody>
                    <a:bodyPr/>
                    <a:lstStyle/>
                    <a:p>
                      <a:pPr algn="r">
                        <a:lnSpc>
                          <a:spcPct val="115000"/>
                        </a:lnSpc>
                        <a:spcAft>
                          <a:spcPts val="0"/>
                        </a:spcAft>
                      </a:pPr>
                      <a:r>
                        <a:rPr lang="pt-BR" sz="1000" dirty="0">
                          <a:latin typeface="Verdana"/>
                          <a:ea typeface="Times New Roman"/>
                          <a:cs typeface="Times New Roman"/>
                        </a:rPr>
                        <a:t>0,00</a:t>
                      </a:r>
                      <a:endParaRPr lang="pt-BR" sz="1000" dirty="0">
                        <a:latin typeface="Calibri"/>
                        <a:ea typeface="Calibri"/>
                        <a:cs typeface="Times New Roman"/>
                      </a:endParaRPr>
                    </a:p>
                  </a:txBody>
                  <a:tcPr marL="6612" marR="6612" marT="6612" marB="6612">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hMerge="1">
                  <a:txBody>
                    <a:bodyPr/>
                    <a:lstStyle/>
                    <a:p>
                      <a:endParaRPr lang="pt-BR"/>
                    </a:p>
                  </a:txBody>
                  <a:tcPr/>
                </a:tc>
              </a:tr>
            </a:tbl>
          </a:graphicData>
        </a:graphic>
      </p:graphicFrame>
    </p:spTree>
  </p:cSld>
  <p:clrMapOvr>
    <a:masterClrMapping/>
  </p:clrMapOvr>
  <p:transition>
    <p:randomBa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ela 3"/>
          <p:cNvGraphicFramePr>
            <a:graphicFrameLocks noGrp="1"/>
          </p:cNvGraphicFramePr>
          <p:nvPr/>
        </p:nvGraphicFramePr>
        <p:xfrm>
          <a:off x="928662" y="428604"/>
          <a:ext cx="7143800" cy="6330816"/>
        </p:xfrm>
        <a:graphic>
          <a:graphicData uri="http://schemas.openxmlformats.org/drawingml/2006/table">
            <a:tbl>
              <a:tblPr/>
              <a:tblGrid>
                <a:gridCol w="3571900"/>
                <a:gridCol w="3571900"/>
              </a:tblGrid>
              <a:tr h="249294">
                <a:tc gridSpan="2">
                  <a:txBody>
                    <a:bodyPr/>
                    <a:lstStyle/>
                    <a:p>
                      <a:pPr>
                        <a:lnSpc>
                          <a:spcPct val="115000"/>
                        </a:lnSpc>
                        <a:spcAft>
                          <a:spcPts val="0"/>
                        </a:spcAft>
                      </a:pPr>
                      <a:r>
                        <a:rPr lang="pt-BR" sz="1100" b="1" dirty="0">
                          <a:solidFill>
                            <a:srgbClr val="000000"/>
                          </a:solidFill>
                          <a:latin typeface="Verdana"/>
                          <a:ea typeface="Times New Roman"/>
                          <a:cs typeface="Times New Roman"/>
                        </a:rPr>
                        <a:t>47 - </a:t>
                      </a:r>
                      <a:r>
                        <a:rPr lang="pt-BR" sz="1400" b="1" dirty="0">
                          <a:solidFill>
                            <a:srgbClr val="000000"/>
                          </a:solidFill>
                          <a:latin typeface="Verdana"/>
                          <a:ea typeface="Times New Roman"/>
                          <a:cs typeface="Times New Roman"/>
                        </a:rPr>
                        <a:t>Compras de Extratores, Produtores Agropecuários e Pescadores</a:t>
                      </a:r>
                      <a:endParaRPr lang="pt-BR" sz="1400" dirty="0">
                        <a:latin typeface="Calibri"/>
                        <a:ea typeface="Calibri"/>
                        <a:cs typeface="Times New Roman"/>
                      </a:endParaRPr>
                    </a:p>
                  </a:txBody>
                  <a:tcPr marL="9525" marR="9525" marT="9525" marB="9525" anchor="ctr">
                    <a:lnL>
                      <a:noFill/>
                    </a:lnL>
                    <a:lnR>
                      <a:noFill/>
                    </a:lnR>
                    <a:lnT>
                      <a:noFill/>
                    </a:lnT>
                    <a:lnB w="19050" cap="flat" cmpd="sng" algn="ctr">
                      <a:solidFill>
                        <a:schemeClr val="bg1"/>
                      </a:solidFill>
                      <a:prstDash val="solid"/>
                      <a:round/>
                      <a:headEnd type="none" w="med" len="med"/>
                      <a:tailEnd type="none" w="med" len="med"/>
                    </a:lnB>
                    <a:solidFill>
                      <a:srgbClr val="DDDDDD"/>
                    </a:solidFill>
                  </a:tcPr>
                </a:tc>
                <a:tc hMerge="1">
                  <a:txBody>
                    <a:bodyPr/>
                    <a:lstStyle/>
                    <a:p>
                      <a:endParaRPr lang="pt-BR"/>
                    </a:p>
                  </a:txBody>
                  <a:tcPr/>
                </a:tc>
              </a:tr>
              <a:tr h="249294">
                <a:tc>
                  <a:txBody>
                    <a:bodyPr/>
                    <a:lstStyle/>
                    <a:p>
                      <a:pPr algn="ctr">
                        <a:lnSpc>
                          <a:spcPct val="115000"/>
                        </a:lnSpc>
                        <a:spcAft>
                          <a:spcPts val="0"/>
                        </a:spcAft>
                      </a:pPr>
                      <a:r>
                        <a:rPr lang="pt-BR" sz="1100" dirty="0">
                          <a:latin typeface="Verdana"/>
                          <a:ea typeface="Times New Roman"/>
                          <a:cs typeface="Times New Roman"/>
                        </a:rPr>
                        <a:t>Município de SC</a:t>
                      </a:r>
                      <a:endParaRPr lang="pt-BR" sz="11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a:lnSpc>
                          <a:spcPct val="115000"/>
                        </a:lnSpc>
                        <a:spcAft>
                          <a:spcPts val="0"/>
                        </a:spcAft>
                      </a:pPr>
                      <a:r>
                        <a:rPr lang="pt-BR" sz="1100">
                          <a:latin typeface="Verdana"/>
                          <a:ea typeface="Times New Roman"/>
                          <a:cs typeface="Times New Roman"/>
                        </a:rPr>
                        <a:t>Valor</a:t>
                      </a:r>
                      <a:endParaRPr lang="pt-BR" sz="11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dirty="0">
                          <a:latin typeface="Verdana"/>
                          <a:ea typeface="Times New Roman"/>
                          <a:cs typeface="Times New Roman"/>
                        </a:rPr>
                        <a:t>80250 - ARAQUARI</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1.653.477,11</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82511 - BALNEÁRIO PIÇARRAS</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644.486,31</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dirty="0">
                          <a:latin typeface="Verdana"/>
                          <a:ea typeface="Times New Roman"/>
                          <a:cs typeface="Times New Roman"/>
                        </a:rPr>
                        <a:t>80411 - BARRA VELHA</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917.439,56</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dirty="0">
                          <a:latin typeface="Verdana"/>
                          <a:ea typeface="Times New Roman"/>
                          <a:cs typeface="Times New Roman"/>
                        </a:rPr>
                        <a:t>80470 - BLUMENAU</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49.096,52</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80616 - CAMBORIÚ</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270.490,26</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dirty="0">
                          <a:latin typeface="Verdana"/>
                          <a:ea typeface="Times New Roman"/>
                          <a:cs typeface="Times New Roman"/>
                        </a:rPr>
                        <a:t>80870 - CORUPÁ</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10.242,28</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99457 - DOUTOR PEDRINHO</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22.785,61</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dirty="0">
                          <a:latin typeface="Verdana"/>
                          <a:ea typeface="Times New Roman"/>
                          <a:cs typeface="Times New Roman"/>
                        </a:rPr>
                        <a:t>81159 - GARUVA</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391.684,92</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81272 - GUARAMIRIM</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5.484.307,22</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dirty="0">
                          <a:latin typeface="Verdana"/>
                          <a:ea typeface="Times New Roman"/>
                          <a:cs typeface="Times New Roman"/>
                        </a:rPr>
                        <a:t>81396 - ILHOTA</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323.083,90</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81612 - ITAJAÍ</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174.493,67</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99856 - ITAPOÁ</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a:latin typeface="Verdana"/>
                          <a:ea typeface="Times New Roman"/>
                          <a:cs typeface="Times New Roman"/>
                        </a:rPr>
                        <a:t>214.165,69</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81752 - JARAGUÁ DO SUL</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776.313,65</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dirty="0">
                          <a:latin typeface="Verdana"/>
                          <a:ea typeface="Times New Roman"/>
                          <a:cs typeface="Times New Roman"/>
                        </a:rPr>
                        <a:t>81795 - JOINVILLE</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a:latin typeface="Verdana"/>
                          <a:ea typeface="Times New Roman"/>
                          <a:cs typeface="Times New Roman"/>
                        </a:rPr>
                        <a:t>591.020,63</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81973 - LUIZ ALVES</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560.504,23</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82074 - MASSARANDUBA</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13.069.032,37</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82210 - NAVEGANTES</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125.233,86</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82457 - PENHA</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62.609,66</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55514 - SAO JOAO DO ITAPERIU</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2.576.621,73</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83437 - SCHROEDER</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120.724,93</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83550 - TIJUCAS</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198.973,57</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249294">
                <a:tc>
                  <a:txBody>
                    <a:bodyPr/>
                    <a:lstStyle/>
                    <a:p>
                      <a:pPr>
                        <a:lnSpc>
                          <a:spcPct val="115000"/>
                        </a:lnSpc>
                        <a:spcAft>
                          <a:spcPts val="0"/>
                        </a:spcAft>
                      </a:pPr>
                      <a:r>
                        <a:rPr lang="pt-BR" sz="1400">
                          <a:latin typeface="Verdana"/>
                          <a:ea typeface="Times New Roman"/>
                          <a:cs typeface="Times New Roman"/>
                        </a:rPr>
                        <a:t>99999 - </a:t>
                      </a:r>
                      <a:endParaRPr lang="pt-BR" sz="140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r">
                        <a:lnSpc>
                          <a:spcPct val="115000"/>
                        </a:lnSpc>
                        <a:spcAft>
                          <a:spcPts val="0"/>
                        </a:spcAft>
                      </a:pPr>
                      <a:r>
                        <a:rPr lang="pt-BR" sz="1400" dirty="0">
                          <a:latin typeface="Verdana"/>
                          <a:ea typeface="Times New Roman"/>
                          <a:cs typeface="Times New Roman"/>
                        </a:rPr>
                        <a:t>28.236.787,68</a:t>
                      </a:r>
                      <a:endParaRPr lang="pt-BR" sz="1400" dirty="0">
                        <a:latin typeface="Calibri"/>
                        <a:ea typeface="Calibri"/>
                        <a:cs typeface="Times New Roman"/>
                      </a:endParaRPr>
                    </a:p>
                  </a:txBody>
                  <a:tcPr marL="9525" marR="9525" marT="9525" marB="952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bl>
          </a:graphicData>
        </a:graphic>
      </p:graphicFrame>
    </p:spTree>
  </p:cSld>
  <p:clrMapOvr>
    <a:masterClrMapping/>
  </p:clrMapOvr>
  <p:transition>
    <p:randomBa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p:cNvGraphicFramePr>
            <a:graphicFrameLocks noGrp="1"/>
          </p:cNvGraphicFramePr>
          <p:nvPr/>
        </p:nvGraphicFramePr>
        <p:xfrm>
          <a:off x="500034" y="642917"/>
          <a:ext cx="8143932" cy="6143669"/>
        </p:xfrm>
        <a:graphic>
          <a:graphicData uri="http://schemas.openxmlformats.org/drawingml/2006/table">
            <a:tbl>
              <a:tblPr/>
              <a:tblGrid>
                <a:gridCol w="4071966"/>
                <a:gridCol w="4071966"/>
              </a:tblGrid>
              <a:tr h="1087181">
                <a:tc gridSpan="2">
                  <a:txBody>
                    <a:bodyPr/>
                    <a:lstStyle/>
                    <a:p>
                      <a:pPr algn="ctr"/>
                      <a:endParaRPr lang="pt-BR" dirty="0" smtClean="0"/>
                    </a:p>
                    <a:p>
                      <a:pPr algn="ctr"/>
                      <a:endParaRPr lang="pt-BR" dirty="0" smtClean="0"/>
                    </a:p>
                    <a:p>
                      <a:pPr algn="ctr"/>
                      <a:r>
                        <a:rPr lang="pt-BR" dirty="0" smtClean="0"/>
                        <a:t>48 </a:t>
                      </a:r>
                      <a:r>
                        <a:rPr lang="pt-BR" dirty="0"/>
                        <a:t>- Receita de Prestação de Serviços e Fornecimento de Energia Elétrica</a:t>
                      </a:r>
                    </a:p>
                  </a:txBody>
                  <a:tcPr marL="9525" marR="9525" marT="9525" marB="9525">
                    <a:lnL>
                      <a:noFill/>
                    </a:lnL>
                    <a:lnR>
                      <a:noFill/>
                    </a:lnR>
                    <a:lnT>
                      <a:noFill/>
                    </a:lnT>
                    <a:lnB>
                      <a:noFill/>
                    </a:lnB>
                  </a:tcPr>
                </a:tc>
                <a:tc hMerge="1">
                  <a:txBody>
                    <a:bodyPr/>
                    <a:lstStyle/>
                    <a:p>
                      <a:endParaRPr lang="pt-BR"/>
                    </a:p>
                  </a:txBody>
                  <a:tcPr/>
                </a:tc>
              </a:tr>
              <a:tr h="561832">
                <a:tc>
                  <a:txBody>
                    <a:bodyPr/>
                    <a:lstStyle/>
                    <a:p>
                      <a:pPr algn="ctr"/>
                      <a:r>
                        <a:rPr lang="pt-BR" dirty="0"/>
                        <a:t>Município de SC</a:t>
                      </a:r>
                    </a:p>
                  </a:txBody>
                  <a:tcPr marL="9525" marR="9525" marT="9525" marB="9525">
                    <a:lnL>
                      <a:noFill/>
                    </a:lnL>
                    <a:lnR>
                      <a:noFill/>
                    </a:lnR>
                    <a:lnT>
                      <a:noFill/>
                    </a:lnT>
                    <a:lnB>
                      <a:noFill/>
                    </a:lnB>
                  </a:tcPr>
                </a:tc>
                <a:tc>
                  <a:txBody>
                    <a:bodyPr/>
                    <a:lstStyle/>
                    <a:p>
                      <a:pPr algn="ctr"/>
                      <a:r>
                        <a:rPr lang="pt-BR"/>
                        <a:t>Valor</a:t>
                      </a:r>
                    </a:p>
                  </a:txBody>
                  <a:tcPr marL="9525" marR="9525" marT="9525" marB="9525">
                    <a:lnL>
                      <a:noFill/>
                    </a:lnL>
                    <a:lnR>
                      <a:noFill/>
                    </a:lnR>
                    <a:lnT>
                      <a:noFill/>
                    </a:lnT>
                    <a:lnB>
                      <a:noFill/>
                    </a:lnB>
                  </a:tcPr>
                </a:tc>
              </a:tr>
              <a:tr h="561832">
                <a:tc>
                  <a:txBody>
                    <a:bodyPr/>
                    <a:lstStyle/>
                    <a:p>
                      <a:pPr algn="l"/>
                      <a:r>
                        <a:rPr lang="pt-BR"/>
                        <a:t>80730 - CANOINHAS</a:t>
                      </a:r>
                    </a:p>
                  </a:txBody>
                  <a:tcPr marL="9525" marR="9525" marT="9525" marB="9525">
                    <a:lnL>
                      <a:noFill/>
                    </a:lnL>
                    <a:lnR>
                      <a:noFill/>
                    </a:lnR>
                    <a:lnT>
                      <a:noFill/>
                    </a:lnT>
                    <a:lnB>
                      <a:noFill/>
                    </a:lnB>
                  </a:tcPr>
                </a:tc>
                <a:tc>
                  <a:txBody>
                    <a:bodyPr/>
                    <a:lstStyle/>
                    <a:p>
                      <a:pPr algn="r"/>
                      <a:r>
                        <a:rPr lang="pt-BR"/>
                        <a:t>91.154,87</a:t>
                      </a:r>
                    </a:p>
                  </a:txBody>
                  <a:tcPr marL="9525" marR="9525" marT="9525" marB="9525">
                    <a:lnL>
                      <a:noFill/>
                    </a:lnL>
                    <a:lnR>
                      <a:noFill/>
                    </a:lnR>
                    <a:lnT>
                      <a:noFill/>
                    </a:lnT>
                    <a:lnB>
                      <a:noFill/>
                    </a:lnB>
                  </a:tcPr>
                </a:tc>
              </a:tr>
              <a:tr h="561832">
                <a:tc>
                  <a:txBody>
                    <a:bodyPr/>
                    <a:lstStyle/>
                    <a:p>
                      <a:pPr algn="l"/>
                      <a:r>
                        <a:rPr lang="pt-BR"/>
                        <a:t>81272 - GUARAMIRIM</a:t>
                      </a:r>
                    </a:p>
                  </a:txBody>
                  <a:tcPr marL="9525" marR="9525" marT="9525" marB="9525">
                    <a:lnL>
                      <a:noFill/>
                    </a:lnL>
                    <a:lnR>
                      <a:noFill/>
                    </a:lnR>
                    <a:lnT>
                      <a:noFill/>
                    </a:lnT>
                    <a:lnB>
                      <a:noFill/>
                    </a:lnB>
                  </a:tcPr>
                </a:tc>
                <a:tc>
                  <a:txBody>
                    <a:bodyPr/>
                    <a:lstStyle/>
                    <a:p>
                      <a:pPr algn="r"/>
                      <a:r>
                        <a:rPr lang="pt-BR"/>
                        <a:t>3.800,00</a:t>
                      </a:r>
                    </a:p>
                  </a:txBody>
                  <a:tcPr marL="9525" marR="9525" marT="9525" marB="9525">
                    <a:lnL>
                      <a:noFill/>
                    </a:lnL>
                    <a:lnR>
                      <a:noFill/>
                    </a:lnR>
                    <a:lnT>
                      <a:noFill/>
                    </a:lnT>
                    <a:lnB>
                      <a:noFill/>
                    </a:lnB>
                  </a:tcPr>
                </a:tc>
              </a:tr>
              <a:tr h="561832">
                <a:tc>
                  <a:txBody>
                    <a:bodyPr/>
                    <a:lstStyle/>
                    <a:p>
                      <a:pPr algn="l"/>
                      <a:r>
                        <a:rPr lang="pt-BR"/>
                        <a:t>81558 - IRINEÓPOLIS</a:t>
                      </a:r>
                    </a:p>
                  </a:txBody>
                  <a:tcPr marL="9525" marR="9525" marT="9525" marB="9525">
                    <a:lnL>
                      <a:noFill/>
                    </a:lnL>
                    <a:lnR>
                      <a:noFill/>
                    </a:lnR>
                    <a:lnT>
                      <a:noFill/>
                    </a:lnT>
                    <a:lnB>
                      <a:noFill/>
                    </a:lnB>
                  </a:tcPr>
                </a:tc>
                <a:tc>
                  <a:txBody>
                    <a:bodyPr/>
                    <a:lstStyle/>
                    <a:p>
                      <a:pPr algn="r"/>
                      <a:r>
                        <a:rPr lang="pt-BR"/>
                        <a:t>9.657,22</a:t>
                      </a:r>
                    </a:p>
                  </a:txBody>
                  <a:tcPr marL="9525" marR="9525" marT="9525" marB="9525">
                    <a:lnL>
                      <a:noFill/>
                    </a:lnL>
                    <a:lnR>
                      <a:noFill/>
                    </a:lnR>
                    <a:lnT>
                      <a:noFill/>
                    </a:lnT>
                    <a:lnB>
                      <a:noFill/>
                    </a:lnB>
                  </a:tcPr>
                </a:tc>
              </a:tr>
              <a:tr h="561832">
                <a:tc>
                  <a:txBody>
                    <a:bodyPr/>
                    <a:lstStyle/>
                    <a:p>
                      <a:pPr algn="l"/>
                      <a:r>
                        <a:rPr lang="pt-BR"/>
                        <a:t>81990 - MAFRA</a:t>
                      </a:r>
                    </a:p>
                  </a:txBody>
                  <a:tcPr marL="9525" marR="9525" marT="9525" marB="9525">
                    <a:lnL>
                      <a:noFill/>
                    </a:lnL>
                    <a:lnR>
                      <a:noFill/>
                    </a:lnR>
                    <a:lnT>
                      <a:noFill/>
                    </a:lnT>
                    <a:lnB>
                      <a:noFill/>
                    </a:lnB>
                  </a:tcPr>
                </a:tc>
                <a:tc>
                  <a:txBody>
                    <a:bodyPr/>
                    <a:lstStyle/>
                    <a:p>
                      <a:pPr algn="r"/>
                      <a:r>
                        <a:rPr lang="pt-BR"/>
                        <a:t>1.391.812,46</a:t>
                      </a:r>
                    </a:p>
                  </a:txBody>
                  <a:tcPr marL="9525" marR="9525" marT="9525" marB="9525">
                    <a:lnL>
                      <a:noFill/>
                    </a:lnL>
                    <a:lnR>
                      <a:noFill/>
                    </a:lnR>
                    <a:lnT>
                      <a:noFill/>
                    </a:lnT>
                    <a:lnB>
                      <a:noFill/>
                    </a:lnB>
                  </a:tcPr>
                </a:tc>
              </a:tr>
              <a:tr h="561832">
                <a:tc>
                  <a:txBody>
                    <a:bodyPr/>
                    <a:lstStyle/>
                    <a:p>
                      <a:pPr algn="l"/>
                      <a:r>
                        <a:rPr lang="pt-BR"/>
                        <a:t>82031 - MAJOR VIEIRA</a:t>
                      </a:r>
                    </a:p>
                  </a:txBody>
                  <a:tcPr marL="9525" marR="9525" marT="9525" marB="9525">
                    <a:lnL>
                      <a:noFill/>
                    </a:lnL>
                    <a:lnR>
                      <a:noFill/>
                    </a:lnR>
                    <a:lnT>
                      <a:noFill/>
                    </a:lnT>
                    <a:lnB>
                      <a:noFill/>
                    </a:lnB>
                  </a:tcPr>
                </a:tc>
                <a:tc>
                  <a:txBody>
                    <a:bodyPr/>
                    <a:lstStyle/>
                    <a:p>
                      <a:pPr algn="r"/>
                      <a:r>
                        <a:rPr lang="pt-BR"/>
                        <a:t>27.116,24</a:t>
                      </a:r>
                    </a:p>
                  </a:txBody>
                  <a:tcPr marL="9525" marR="9525" marT="9525" marB="9525">
                    <a:lnL>
                      <a:noFill/>
                    </a:lnL>
                    <a:lnR>
                      <a:noFill/>
                    </a:lnR>
                    <a:lnT>
                      <a:noFill/>
                    </a:lnT>
                    <a:lnB>
                      <a:noFill/>
                    </a:lnB>
                  </a:tcPr>
                </a:tc>
              </a:tr>
              <a:tr h="561832">
                <a:tc>
                  <a:txBody>
                    <a:bodyPr/>
                    <a:lstStyle/>
                    <a:p>
                      <a:pPr algn="l"/>
                      <a:r>
                        <a:rPr lang="pt-BR"/>
                        <a:t>83593 - TRÊS BARRAS</a:t>
                      </a:r>
                    </a:p>
                  </a:txBody>
                  <a:tcPr marL="9525" marR="9525" marT="9525" marB="9525">
                    <a:lnL>
                      <a:noFill/>
                    </a:lnL>
                    <a:lnR>
                      <a:noFill/>
                    </a:lnR>
                    <a:lnT>
                      <a:noFill/>
                    </a:lnT>
                    <a:lnB>
                      <a:noFill/>
                    </a:lnB>
                  </a:tcPr>
                </a:tc>
                <a:tc>
                  <a:txBody>
                    <a:bodyPr/>
                    <a:lstStyle/>
                    <a:p>
                      <a:pPr algn="r"/>
                      <a:r>
                        <a:rPr lang="pt-BR"/>
                        <a:t>166.401,46</a:t>
                      </a:r>
                    </a:p>
                  </a:txBody>
                  <a:tcPr marL="9525" marR="9525" marT="9525" marB="9525">
                    <a:lnL>
                      <a:noFill/>
                    </a:lnL>
                    <a:lnR>
                      <a:noFill/>
                    </a:lnR>
                    <a:lnT>
                      <a:noFill/>
                    </a:lnT>
                    <a:lnB>
                      <a:noFill/>
                    </a:lnB>
                  </a:tcPr>
                </a:tc>
              </a:tr>
              <a:tr h="561832">
                <a:tc>
                  <a:txBody>
                    <a:bodyPr/>
                    <a:lstStyle/>
                    <a:p>
                      <a:pPr algn="l"/>
                      <a:r>
                        <a:rPr lang="pt-BR"/>
                        <a:t>80047 - OUTROS ESTADOS</a:t>
                      </a:r>
                    </a:p>
                  </a:txBody>
                  <a:tcPr marL="9525" marR="9525" marT="9525" marB="9525">
                    <a:lnL>
                      <a:noFill/>
                    </a:lnL>
                    <a:lnR>
                      <a:noFill/>
                    </a:lnR>
                    <a:lnT>
                      <a:noFill/>
                    </a:lnT>
                    <a:lnB>
                      <a:noFill/>
                    </a:lnB>
                  </a:tcPr>
                </a:tc>
                <a:tc>
                  <a:txBody>
                    <a:bodyPr/>
                    <a:lstStyle/>
                    <a:p>
                      <a:pPr algn="r"/>
                      <a:r>
                        <a:rPr lang="pt-BR"/>
                        <a:t>2.570.368,70</a:t>
                      </a:r>
                    </a:p>
                  </a:txBody>
                  <a:tcPr marL="9525" marR="9525" marT="9525" marB="9525">
                    <a:lnL>
                      <a:noFill/>
                    </a:lnL>
                    <a:lnR>
                      <a:noFill/>
                    </a:lnR>
                    <a:lnT>
                      <a:noFill/>
                    </a:lnT>
                    <a:lnB>
                      <a:noFill/>
                    </a:lnB>
                  </a:tcPr>
                </a:tc>
              </a:tr>
              <a:tr h="561832">
                <a:tc>
                  <a:txBody>
                    <a:bodyPr/>
                    <a:lstStyle/>
                    <a:p>
                      <a:pPr algn="l"/>
                      <a:r>
                        <a:rPr lang="pt-BR"/>
                        <a:t>99999 - </a:t>
                      </a:r>
                    </a:p>
                  </a:txBody>
                  <a:tcPr marL="9525" marR="9525" marT="9525" marB="9525">
                    <a:lnL>
                      <a:noFill/>
                    </a:lnL>
                    <a:lnR>
                      <a:noFill/>
                    </a:lnR>
                    <a:lnT>
                      <a:noFill/>
                    </a:lnT>
                    <a:lnB>
                      <a:noFill/>
                    </a:lnB>
                  </a:tcPr>
                </a:tc>
                <a:tc>
                  <a:txBody>
                    <a:bodyPr/>
                    <a:lstStyle/>
                    <a:p>
                      <a:pPr algn="r"/>
                      <a:r>
                        <a:rPr lang="pt-BR" dirty="0"/>
                        <a:t>4.260.310,95</a:t>
                      </a:r>
                    </a:p>
                  </a:txBody>
                  <a:tcPr marL="9525" marR="9525" marT="9525" marB="9525">
                    <a:lnL>
                      <a:noFill/>
                    </a:lnL>
                    <a:lnR>
                      <a:noFill/>
                    </a:lnR>
                    <a:lnT>
                      <a:noFill/>
                    </a:lnT>
                    <a:lnB>
                      <a:noFill/>
                    </a:lnB>
                  </a:tcPr>
                </a:tc>
              </a:tr>
            </a:tbl>
          </a:graphicData>
        </a:graphic>
      </p:graphicFrame>
    </p:spTree>
  </p:cSld>
  <p:clrMapOvr>
    <a:masterClrMapping/>
  </p:clrMapOvr>
  <p:transition>
    <p:randomBa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524872"/>
            <a:ext cx="8229600" cy="5904656"/>
          </a:xfrm>
        </p:spPr>
        <p:txBody>
          <a:bodyPr/>
          <a:lstStyle/>
          <a:p>
            <a:r>
              <a:rPr lang="pt-BR" u="sng" dirty="0" smtClean="0">
                <a:solidFill>
                  <a:schemeClr val="tx2"/>
                </a:solidFill>
              </a:rPr>
              <a:t>OBERVAÇÃO IMPORTANTE</a:t>
            </a:r>
            <a:r>
              <a:rPr lang="pt-BR" dirty="0" smtClean="0"/>
              <a:t>:</a:t>
            </a:r>
          </a:p>
          <a:p>
            <a:r>
              <a:rPr lang="pt-BR" dirty="0" smtClean="0"/>
              <a:t>Retornamos ao ítem ST – Se os Estados e municípios estão tributáriamente assegurados em relação ao ICMS, por que temos que fiscalizar os segmentos que comercializam mercadorias sob o regime da ST?</a:t>
            </a:r>
          </a:p>
          <a:p>
            <a:r>
              <a:rPr lang="pt-BR" dirty="0" smtClean="0"/>
              <a:t>Omissão de faturamento!! E por consequencia Valor Adicionado baixo, negativo.</a:t>
            </a:r>
          </a:p>
          <a:p>
            <a:r>
              <a:rPr lang="pt-BR" dirty="0" smtClean="0"/>
              <a:t>Composição do VA – Saídas líquidas – Entradas Líquidas em cada ano civil.</a:t>
            </a:r>
            <a:endParaRPr lang="pt-BR"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500174"/>
            <a:ext cx="8229600" cy="5577483"/>
          </a:xfrm>
        </p:spPr>
        <p:txBody>
          <a:bodyPr/>
          <a:lstStyle/>
          <a:p>
            <a:r>
              <a:rPr lang="pt-BR" u="sng" dirty="0" smtClean="0">
                <a:solidFill>
                  <a:schemeClr val="tx2"/>
                </a:solidFill>
              </a:rPr>
              <a:t>PRODUÇÃO PRIMÁRIA</a:t>
            </a:r>
            <a:r>
              <a:rPr lang="pt-BR" dirty="0" smtClean="0"/>
              <a:t>: </a:t>
            </a:r>
          </a:p>
          <a:p>
            <a:pPr>
              <a:buNone/>
            </a:pPr>
            <a:endParaRPr lang="pt-BR" dirty="0" smtClean="0"/>
          </a:p>
          <a:p>
            <a:r>
              <a:rPr lang="pt-BR" dirty="0" smtClean="0"/>
              <a:t>No setor primário verifica-se alguns aspectos que interessam exclusivamente aos municípios, visto que esta atividade é beneficiada pelo diferimento do imposto (ICMS), o que acabou sendo tratado pelo Fazenda Estadual como assunto de 3º ou 4º plano.</a:t>
            </a:r>
            <a:endParaRPr lang="pt-BR"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78831"/>
            <a:ext cx="8229600" cy="5793507"/>
          </a:xfrm>
        </p:spPr>
        <p:txBody>
          <a:bodyPr>
            <a:normAutofit fontScale="85000" lnSpcReduction="20000"/>
          </a:bodyPr>
          <a:lstStyle/>
          <a:p>
            <a:r>
              <a:rPr lang="pt-BR" sz="4000" b="1" dirty="0" smtClean="0">
                <a:solidFill>
                  <a:schemeClr val="accent1"/>
                </a:solidFill>
              </a:rPr>
              <a:t>CONTEÚDO</a:t>
            </a:r>
          </a:p>
          <a:p>
            <a:r>
              <a:rPr lang="pt-BR" dirty="0" smtClean="0"/>
              <a:t>* Implantação;</a:t>
            </a:r>
          </a:p>
          <a:p>
            <a:r>
              <a:rPr lang="pt-BR" dirty="0" smtClean="0"/>
              <a:t>* Modelo;</a:t>
            </a:r>
          </a:p>
          <a:p>
            <a:r>
              <a:rPr lang="pt-BR" dirty="0" smtClean="0"/>
              <a:t>* Amparo Legal;</a:t>
            </a:r>
          </a:p>
          <a:p>
            <a:r>
              <a:rPr lang="pt-BR" dirty="0" smtClean="0"/>
              <a:t>* Código Fiscal de Operações e Prestações – CFOP – breve abordagem;</a:t>
            </a:r>
          </a:p>
          <a:p>
            <a:r>
              <a:rPr lang="pt-BR" dirty="0" smtClean="0"/>
              <a:t>* Aspectos relevantes da Substituição Tributáira para fins de fiscalização;</a:t>
            </a:r>
          </a:p>
          <a:p>
            <a:r>
              <a:rPr lang="pt-BR" dirty="0" smtClean="0"/>
              <a:t>* Declaração do ICMS e Movimento Econômico –DIME;</a:t>
            </a:r>
          </a:p>
          <a:p>
            <a:r>
              <a:rPr lang="pt-BR" dirty="0" smtClean="0"/>
              <a:t>* Parcerias fundamentais;</a:t>
            </a:r>
          </a:p>
          <a:p>
            <a:r>
              <a:rPr lang="pt-BR" dirty="0" smtClean="0"/>
              <a:t>Abordagem do contribuinte – pessoa jurídica/ física – (produtor primário);</a:t>
            </a:r>
          </a:p>
          <a:p>
            <a:r>
              <a:rPr lang="pt-BR" dirty="0" smtClean="0"/>
              <a:t>Verificação de Receita Própria – Alvarás, ISSQN em trânsito;</a:t>
            </a:r>
          </a:p>
          <a:p>
            <a:pPr>
              <a:buNone/>
            </a:pPr>
            <a:endParaRPr lang="pt-BR"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81111"/>
            <a:ext cx="8229600" cy="5505475"/>
          </a:xfrm>
        </p:spPr>
        <p:txBody>
          <a:bodyPr>
            <a:normAutofit fontScale="92500"/>
          </a:bodyPr>
          <a:lstStyle/>
          <a:p>
            <a:r>
              <a:rPr lang="pt-BR" dirty="0" smtClean="0"/>
              <a:t>O rol de 6 ou 7 itens segundo a Fazenda Estadual merecem destaque pois, garantem  algo em torno de 60% do bolo tributário de ICMS:</a:t>
            </a:r>
          </a:p>
          <a:p>
            <a:r>
              <a:rPr lang="pt-BR" u="sng" dirty="0" smtClean="0">
                <a:solidFill>
                  <a:schemeClr val="tx2"/>
                </a:solidFill>
              </a:rPr>
              <a:t>ENERGIA ELÉTRICA </a:t>
            </a:r>
            <a:r>
              <a:rPr lang="pt-BR" dirty="0" smtClean="0"/>
              <a:t>– consumidor final é  quem paga o tributo;</a:t>
            </a:r>
          </a:p>
          <a:p>
            <a:r>
              <a:rPr lang="pt-BR" u="sng" dirty="0" smtClean="0">
                <a:solidFill>
                  <a:schemeClr val="tx2"/>
                </a:solidFill>
              </a:rPr>
              <a:t>TELEFONIA</a:t>
            </a:r>
            <a:r>
              <a:rPr lang="pt-BR" dirty="0" smtClean="0"/>
              <a:t> – mesma regra;</a:t>
            </a:r>
          </a:p>
          <a:p>
            <a:r>
              <a:rPr lang="pt-BR" u="sng" dirty="0" smtClean="0">
                <a:solidFill>
                  <a:schemeClr val="tx2"/>
                </a:solidFill>
              </a:rPr>
              <a:t>COMBUSTIVE</a:t>
            </a:r>
            <a:r>
              <a:rPr lang="pt-BR" dirty="0" smtClean="0">
                <a:solidFill>
                  <a:schemeClr val="tx2"/>
                </a:solidFill>
              </a:rPr>
              <a:t>L</a:t>
            </a:r>
            <a:r>
              <a:rPr lang="pt-BR" dirty="0" smtClean="0"/>
              <a:t> – só não ocorre recolhimento se a mercadoria tiver origem desconhecida, adulterada, mas mesmo assim, paga-se o consumidor final paga preço de mercado;</a:t>
            </a:r>
          </a:p>
          <a:p>
            <a:r>
              <a:rPr lang="pt-BR" u="sng" dirty="0" smtClean="0">
                <a:solidFill>
                  <a:schemeClr val="tx2"/>
                </a:solidFill>
              </a:rPr>
              <a:t>TRADING</a:t>
            </a:r>
            <a:r>
              <a:rPr lang="pt-BR" dirty="0" smtClean="0"/>
              <a:t> - Importação</a:t>
            </a:r>
            <a:endParaRPr lang="pt-BR" u="sng" dirty="0">
              <a:solidFill>
                <a:schemeClr val="tx2"/>
              </a:solidFill>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60531"/>
            <a:ext cx="8229600" cy="5768997"/>
          </a:xfrm>
        </p:spPr>
        <p:txBody>
          <a:bodyPr/>
          <a:lstStyle/>
          <a:p>
            <a:r>
              <a:rPr lang="pt-BR" b="1" dirty="0" smtClean="0">
                <a:solidFill>
                  <a:schemeClr val="tx2"/>
                </a:solidFill>
              </a:rPr>
              <a:t>RECEITA PRÓPRIA</a:t>
            </a:r>
          </a:p>
          <a:p>
            <a:endParaRPr lang="pt-BR" dirty="0" smtClean="0"/>
          </a:p>
          <a:p>
            <a:r>
              <a:rPr lang="pt-BR" dirty="0" smtClean="0"/>
              <a:t> * Vendas Ambulantes;</a:t>
            </a:r>
          </a:p>
          <a:p>
            <a:endParaRPr lang="pt-BR" dirty="0" smtClean="0"/>
          </a:p>
          <a:p>
            <a:r>
              <a:rPr lang="pt-BR" dirty="0" smtClean="0"/>
              <a:t> * Concreto Usinado – esse tipo de mercadoria faz parte do rol da Lei Complementar 116, ou seja – ISSQN.</a:t>
            </a:r>
            <a:endParaRPr lang="pt-BR" dirty="0"/>
          </a:p>
        </p:txBody>
      </p:sp>
    </p:spTree>
  </p:cSld>
  <p:clrMapOvr>
    <a:masterClrMapping/>
  </p:clrMapOvr>
  <p:transition>
    <p:randomBa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2643182"/>
            <a:ext cx="8229600" cy="1857388"/>
          </a:xfrm>
        </p:spPr>
        <p:txBody>
          <a:bodyPr/>
          <a:lstStyle/>
          <a:p>
            <a:pPr algn="ctr"/>
            <a:r>
              <a:rPr lang="pt-BR" dirty="0" smtClean="0"/>
              <a:t>INFORMAÇÕES RELEVANTES PARA O MOVIMENTO ECONÔMICO CONSTANTES NA NOTA FISCAL</a:t>
            </a:r>
            <a:endParaRPr lang="pt-BR"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nota1.bmp"/>
          <p:cNvPicPr>
            <a:picLocks noGrp="1" noChangeAspect="1"/>
          </p:cNvPicPr>
          <p:nvPr>
            <p:ph idx="1"/>
          </p:nvPr>
        </p:nvPicPr>
        <p:blipFill>
          <a:blip r:embed="rId2" cstate="print"/>
          <a:stretch>
            <a:fillRect/>
          </a:stretch>
        </p:blipFill>
        <p:spPr>
          <a:xfrm>
            <a:off x="2143108" y="214290"/>
            <a:ext cx="4572032" cy="6415114"/>
          </a:xfrm>
        </p:spPr>
      </p:pic>
      <p:graphicFrame>
        <p:nvGraphicFramePr>
          <p:cNvPr id="6" name="Diagrama 5"/>
          <p:cNvGraphicFramePr/>
          <p:nvPr/>
        </p:nvGraphicFramePr>
        <p:xfrm>
          <a:off x="357158" y="857232"/>
          <a:ext cx="3190876" cy="2889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a 6"/>
          <p:cNvGraphicFramePr/>
          <p:nvPr/>
        </p:nvGraphicFramePr>
        <p:xfrm>
          <a:off x="4929190" y="1071546"/>
          <a:ext cx="3190876" cy="288925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graphicEl>
                                              <a:dgm id="{11908782-9288-4131-A0A8-608A73683A1A}"/>
                                            </p:graphicEl>
                                          </p:spTgt>
                                        </p:tgtEl>
                                        <p:attrNameLst>
                                          <p:attrName>style.visibility</p:attrName>
                                        </p:attrNameLst>
                                      </p:cBhvr>
                                      <p:to>
                                        <p:strVal val="visible"/>
                                      </p:to>
                                    </p:set>
                                    <p:animEffect transition="in" filter="wipe(down)">
                                      <p:cBhvr>
                                        <p:cTn id="7" dur="500"/>
                                        <p:tgtEl>
                                          <p:spTgt spid="6">
                                            <p:graphicEl>
                                              <a:dgm id="{11908782-9288-4131-A0A8-608A73683A1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graphicEl>
                                              <a:dgm id="{5CF4998B-06B3-44B0-A805-E9B7EB2B11EE}"/>
                                            </p:graphicEl>
                                          </p:spTgt>
                                        </p:tgtEl>
                                        <p:attrNameLst>
                                          <p:attrName>style.visibility</p:attrName>
                                        </p:attrNameLst>
                                      </p:cBhvr>
                                      <p:to>
                                        <p:strVal val="visible"/>
                                      </p:to>
                                    </p:set>
                                    <p:animEffect transition="in" filter="wipe(down)">
                                      <p:cBhvr>
                                        <p:cTn id="12" dur="500"/>
                                        <p:tgtEl>
                                          <p:spTgt spid="6">
                                            <p:graphicEl>
                                              <a:dgm id="{5CF4998B-06B3-44B0-A805-E9B7EB2B11EE}"/>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graphicEl>
                                              <a:dgm id="{89AD05A5-3667-443B-AE7A-C6629C55888F}"/>
                                            </p:graphicEl>
                                          </p:spTgt>
                                        </p:tgtEl>
                                        <p:attrNameLst>
                                          <p:attrName>style.visibility</p:attrName>
                                        </p:attrNameLst>
                                      </p:cBhvr>
                                      <p:to>
                                        <p:strVal val="visible"/>
                                      </p:to>
                                    </p:set>
                                    <p:animEffect transition="in" filter="wipe(down)">
                                      <p:cBhvr>
                                        <p:cTn id="15" dur="500"/>
                                        <p:tgtEl>
                                          <p:spTgt spid="6">
                                            <p:graphicEl>
                                              <a:dgm id="{89AD05A5-3667-443B-AE7A-C6629C55888F}"/>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graphicEl>
                                              <a:dgm id="{11908782-9288-4131-A0A8-608A73683A1A}"/>
                                            </p:graphicEl>
                                          </p:spTgt>
                                        </p:tgtEl>
                                        <p:attrNameLst>
                                          <p:attrName>style.visibility</p:attrName>
                                        </p:attrNameLst>
                                      </p:cBhvr>
                                      <p:to>
                                        <p:strVal val="visible"/>
                                      </p:to>
                                    </p:set>
                                    <p:animEffect transition="in" filter="wipe(down)">
                                      <p:cBhvr>
                                        <p:cTn id="20" dur="500"/>
                                        <p:tgtEl>
                                          <p:spTgt spid="7">
                                            <p:graphicEl>
                                              <a:dgm id="{11908782-9288-4131-A0A8-608A73683A1A}"/>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graphicEl>
                                              <a:dgm id="{5CF4998B-06B3-44B0-A805-E9B7EB2B11EE}"/>
                                            </p:graphicEl>
                                          </p:spTgt>
                                        </p:tgtEl>
                                        <p:attrNameLst>
                                          <p:attrName>style.visibility</p:attrName>
                                        </p:attrNameLst>
                                      </p:cBhvr>
                                      <p:to>
                                        <p:strVal val="visible"/>
                                      </p:to>
                                    </p:set>
                                    <p:animEffect transition="in" filter="wipe(down)">
                                      <p:cBhvr>
                                        <p:cTn id="25" dur="500"/>
                                        <p:tgtEl>
                                          <p:spTgt spid="7">
                                            <p:graphicEl>
                                              <a:dgm id="{5CF4998B-06B3-44B0-A805-E9B7EB2B11EE}"/>
                                            </p:graphic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7">
                                            <p:graphicEl>
                                              <a:dgm id="{89AD05A5-3667-443B-AE7A-C6629C55888F}"/>
                                            </p:graphicEl>
                                          </p:spTgt>
                                        </p:tgtEl>
                                        <p:attrNameLst>
                                          <p:attrName>style.visibility</p:attrName>
                                        </p:attrNameLst>
                                      </p:cBhvr>
                                      <p:to>
                                        <p:strVal val="visible"/>
                                      </p:to>
                                    </p:set>
                                    <p:animEffect transition="in" filter="wipe(down)">
                                      <p:cBhvr>
                                        <p:cTn id="28" dur="500"/>
                                        <p:tgtEl>
                                          <p:spTgt spid="7">
                                            <p:graphicEl>
                                              <a:dgm id="{89AD05A5-3667-443B-AE7A-C6629C55888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Graphic spid="7" grpId="0">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nota2.bmp"/>
          <p:cNvPicPr>
            <a:picLocks noGrp="1" noChangeAspect="1"/>
          </p:cNvPicPr>
          <p:nvPr>
            <p:ph idx="1"/>
          </p:nvPr>
        </p:nvPicPr>
        <p:blipFill>
          <a:blip r:embed="rId2" cstate="print"/>
          <a:stretch>
            <a:fillRect/>
          </a:stretch>
        </p:blipFill>
        <p:spPr>
          <a:xfrm>
            <a:off x="2144875" y="235710"/>
            <a:ext cx="4498827" cy="6408000"/>
          </a:xfrm>
        </p:spPr>
      </p:pic>
      <p:graphicFrame>
        <p:nvGraphicFramePr>
          <p:cNvPr id="6" name="Diagrama 5"/>
          <p:cNvGraphicFramePr/>
          <p:nvPr/>
        </p:nvGraphicFramePr>
        <p:xfrm>
          <a:off x="357158" y="857232"/>
          <a:ext cx="3190876" cy="2889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a 6"/>
          <p:cNvGraphicFramePr/>
          <p:nvPr/>
        </p:nvGraphicFramePr>
        <p:xfrm>
          <a:off x="4929190" y="1000108"/>
          <a:ext cx="3190876" cy="288925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graphicEl>
                                              <a:dgm id="{11908782-9288-4131-A0A8-608A73683A1A}"/>
                                            </p:graphicEl>
                                          </p:spTgt>
                                        </p:tgtEl>
                                        <p:attrNameLst>
                                          <p:attrName>style.visibility</p:attrName>
                                        </p:attrNameLst>
                                      </p:cBhvr>
                                      <p:to>
                                        <p:strVal val="visible"/>
                                      </p:to>
                                    </p:set>
                                    <p:animEffect transition="in" filter="wipe(down)">
                                      <p:cBhvr>
                                        <p:cTn id="7" dur="500"/>
                                        <p:tgtEl>
                                          <p:spTgt spid="6">
                                            <p:graphicEl>
                                              <a:dgm id="{11908782-9288-4131-A0A8-608A73683A1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graphicEl>
                                              <a:dgm id="{5CF4998B-06B3-44B0-A805-E9B7EB2B11EE}"/>
                                            </p:graphicEl>
                                          </p:spTgt>
                                        </p:tgtEl>
                                        <p:attrNameLst>
                                          <p:attrName>style.visibility</p:attrName>
                                        </p:attrNameLst>
                                      </p:cBhvr>
                                      <p:to>
                                        <p:strVal val="visible"/>
                                      </p:to>
                                    </p:set>
                                    <p:animEffect transition="in" filter="wipe(down)">
                                      <p:cBhvr>
                                        <p:cTn id="12" dur="500"/>
                                        <p:tgtEl>
                                          <p:spTgt spid="6">
                                            <p:graphicEl>
                                              <a:dgm id="{5CF4998B-06B3-44B0-A805-E9B7EB2B11EE}"/>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graphicEl>
                                              <a:dgm id="{89AD05A5-3667-443B-AE7A-C6629C55888F}"/>
                                            </p:graphicEl>
                                          </p:spTgt>
                                        </p:tgtEl>
                                        <p:attrNameLst>
                                          <p:attrName>style.visibility</p:attrName>
                                        </p:attrNameLst>
                                      </p:cBhvr>
                                      <p:to>
                                        <p:strVal val="visible"/>
                                      </p:to>
                                    </p:set>
                                    <p:animEffect transition="in" filter="wipe(down)">
                                      <p:cBhvr>
                                        <p:cTn id="15" dur="500"/>
                                        <p:tgtEl>
                                          <p:spTgt spid="6">
                                            <p:graphicEl>
                                              <a:dgm id="{89AD05A5-3667-443B-AE7A-C6629C55888F}"/>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graphicEl>
                                              <a:dgm id="{11908782-9288-4131-A0A8-608A73683A1A}"/>
                                            </p:graphicEl>
                                          </p:spTgt>
                                        </p:tgtEl>
                                        <p:attrNameLst>
                                          <p:attrName>style.visibility</p:attrName>
                                        </p:attrNameLst>
                                      </p:cBhvr>
                                      <p:to>
                                        <p:strVal val="visible"/>
                                      </p:to>
                                    </p:set>
                                    <p:animEffect transition="in" filter="wipe(down)">
                                      <p:cBhvr>
                                        <p:cTn id="20" dur="500"/>
                                        <p:tgtEl>
                                          <p:spTgt spid="7">
                                            <p:graphicEl>
                                              <a:dgm id="{11908782-9288-4131-A0A8-608A73683A1A}"/>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graphicEl>
                                              <a:dgm id="{5CF4998B-06B3-44B0-A805-E9B7EB2B11EE}"/>
                                            </p:graphicEl>
                                          </p:spTgt>
                                        </p:tgtEl>
                                        <p:attrNameLst>
                                          <p:attrName>style.visibility</p:attrName>
                                        </p:attrNameLst>
                                      </p:cBhvr>
                                      <p:to>
                                        <p:strVal val="visible"/>
                                      </p:to>
                                    </p:set>
                                    <p:animEffect transition="in" filter="wipe(down)">
                                      <p:cBhvr>
                                        <p:cTn id="25" dur="500"/>
                                        <p:tgtEl>
                                          <p:spTgt spid="7">
                                            <p:graphicEl>
                                              <a:dgm id="{5CF4998B-06B3-44B0-A805-E9B7EB2B11EE}"/>
                                            </p:graphic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7">
                                            <p:graphicEl>
                                              <a:dgm id="{89AD05A5-3667-443B-AE7A-C6629C55888F}"/>
                                            </p:graphicEl>
                                          </p:spTgt>
                                        </p:tgtEl>
                                        <p:attrNameLst>
                                          <p:attrName>style.visibility</p:attrName>
                                        </p:attrNameLst>
                                      </p:cBhvr>
                                      <p:to>
                                        <p:strVal val="visible"/>
                                      </p:to>
                                    </p:set>
                                    <p:animEffect transition="in" filter="wipe(down)">
                                      <p:cBhvr>
                                        <p:cTn id="28" dur="500"/>
                                        <p:tgtEl>
                                          <p:spTgt spid="7">
                                            <p:graphicEl>
                                              <a:dgm id="{89AD05A5-3667-443B-AE7A-C6629C55888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Graphic spid="7" grpId="0">
        <p:bldSub>
          <a:bldDgm bld="one"/>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nota3.bmp"/>
          <p:cNvPicPr>
            <a:picLocks noGrp="1" noChangeAspect="1"/>
          </p:cNvPicPr>
          <p:nvPr>
            <p:ph idx="1"/>
          </p:nvPr>
        </p:nvPicPr>
        <p:blipFill>
          <a:blip r:embed="rId2" cstate="print"/>
          <a:stretch>
            <a:fillRect/>
          </a:stretch>
        </p:blipFill>
        <p:spPr>
          <a:xfrm>
            <a:off x="2151306" y="285728"/>
            <a:ext cx="4635272" cy="6372000"/>
          </a:xfrm>
        </p:spPr>
      </p:pic>
      <p:graphicFrame>
        <p:nvGraphicFramePr>
          <p:cNvPr id="6" name="Diagrama 5"/>
          <p:cNvGraphicFramePr/>
          <p:nvPr/>
        </p:nvGraphicFramePr>
        <p:xfrm>
          <a:off x="452430" y="754058"/>
          <a:ext cx="3190876" cy="2889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a 6"/>
          <p:cNvGraphicFramePr/>
          <p:nvPr/>
        </p:nvGraphicFramePr>
        <p:xfrm>
          <a:off x="5238776" y="928670"/>
          <a:ext cx="3190876" cy="288925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graphicEl>
                                              <a:dgm id="{11908782-9288-4131-A0A8-608A73683A1A}"/>
                                            </p:graphicEl>
                                          </p:spTgt>
                                        </p:tgtEl>
                                        <p:attrNameLst>
                                          <p:attrName>style.visibility</p:attrName>
                                        </p:attrNameLst>
                                      </p:cBhvr>
                                      <p:to>
                                        <p:strVal val="visible"/>
                                      </p:to>
                                    </p:set>
                                    <p:animEffect transition="in" filter="wipe(down)">
                                      <p:cBhvr>
                                        <p:cTn id="7" dur="500"/>
                                        <p:tgtEl>
                                          <p:spTgt spid="6">
                                            <p:graphicEl>
                                              <a:dgm id="{11908782-9288-4131-A0A8-608A73683A1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graphicEl>
                                              <a:dgm id="{5CF4998B-06B3-44B0-A805-E9B7EB2B11EE}"/>
                                            </p:graphicEl>
                                          </p:spTgt>
                                        </p:tgtEl>
                                        <p:attrNameLst>
                                          <p:attrName>style.visibility</p:attrName>
                                        </p:attrNameLst>
                                      </p:cBhvr>
                                      <p:to>
                                        <p:strVal val="visible"/>
                                      </p:to>
                                    </p:set>
                                    <p:animEffect transition="in" filter="wipe(down)">
                                      <p:cBhvr>
                                        <p:cTn id="12" dur="500"/>
                                        <p:tgtEl>
                                          <p:spTgt spid="6">
                                            <p:graphicEl>
                                              <a:dgm id="{5CF4998B-06B3-44B0-A805-E9B7EB2B11EE}"/>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graphicEl>
                                              <a:dgm id="{89AD05A5-3667-443B-AE7A-C6629C55888F}"/>
                                            </p:graphicEl>
                                          </p:spTgt>
                                        </p:tgtEl>
                                        <p:attrNameLst>
                                          <p:attrName>style.visibility</p:attrName>
                                        </p:attrNameLst>
                                      </p:cBhvr>
                                      <p:to>
                                        <p:strVal val="visible"/>
                                      </p:to>
                                    </p:set>
                                    <p:animEffect transition="in" filter="wipe(down)">
                                      <p:cBhvr>
                                        <p:cTn id="15" dur="500"/>
                                        <p:tgtEl>
                                          <p:spTgt spid="6">
                                            <p:graphicEl>
                                              <a:dgm id="{89AD05A5-3667-443B-AE7A-C6629C55888F}"/>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graphicEl>
                                              <a:dgm id="{11908782-9288-4131-A0A8-608A73683A1A}"/>
                                            </p:graphicEl>
                                          </p:spTgt>
                                        </p:tgtEl>
                                        <p:attrNameLst>
                                          <p:attrName>style.visibility</p:attrName>
                                        </p:attrNameLst>
                                      </p:cBhvr>
                                      <p:to>
                                        <p:strVal val="visible"/>
                                      </p:to>
                                    </p:set>
                                    <p:animEffect transition="in" filter="wipe(down)">
                                      <p:cBhvr>
                                        <p:cTn id="20" dur="500"/>
                                        <p:tgtEl>
                                          <p:spTgt spid="7">
                                            <p:graphicEl>
                                              <a:dgm id="{11908782-9288-4131-A0A8-608A73683A1A}"/>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graphicEl>
                                              <a:dgm id="{5CF4998B-06B3-44B0-A805-E9B7EB2B11EE}"/>
                                            </p:graphicEl>
                                          </p:spTgt>
                                        </p:tgtEl>
                                        <p:attrNameLst>
                                          <p:attrName>style.visibility</p:attrName>
                                        </p:attrNameLst>
                                      </p:cBhvr>
                                      <p:to>
                                        <p:strVal val="visible"/>
                                      </p:to>
                                    </p:set>
                                    <p:animEffect transition="in" filter="wipe(down)">
                                      <p:cBhvr>
                                        <p:cTn id="25" dur="500"/>
                                        <p:tgtEl>
                                          <p:spTgt spid="7">
                                            <p:graphicEl>
                                              <a:dgm id="{5CF4998B-06B3-44B0-A805-E9B7EB2B11EE}"/>
                                            </p:graphic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7">
                                            <p:graphicEl>
                                              <a:dgm id="{89AD05A5-3667-443B-AE7A-C6629C55888F}"/>
                                            </p:graphicEl>
                                          </p:spTgt>
                                        </p:tgtEl>
                                        <p:attrNameLst>
                                          <p:attrName>style.visibility</p:attrName>
                                        </p:attrNameLst>
                                      </p:cBhvr>
                                      <p:to>
                                        <p:strVal val="visible"/>
                                      </p:to>
                                    </p:set>
                                    <p:animEffect transition="in" filter="wipe(down)">
                                      <p:cBhvr>
                                        <p:cTn id="28" dur="500"/>
                                        <p:tgtEl>
                                          <p:spTgt spid="7">
                                            <p:graphicEl>
                                              <a:dgm id="{89AD05A5-3667-443B-AE7A-C6629C55888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Graphic spid="7"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nota4.bmp"/>
          <p:cNvPicPr>
            <a:picLocks noGrp="1" noChangeAspect="1"/>
          </p:cNvPicPr>
          <p:nvPr>
            <p:ph idx="1"/>
          </p:nvPr>
        </p:nvPicPr>
        <p:blipFill>
          <a:blip r:embed="rId2" cstate="print"/>
          <a:stretch>
            <a:fillRect/>
          </a:stretch>
        </p:blipFill>
        <p:spPr>
          <a:xfrm>
            <a:off x="213760" y="381958"/>
            <a:ext cx="4358240" cy="5796000"/>
          </a:xfrm>
        </p:spPr>
      </p:pic>
      <p:pic>
        <p:nvPicPr>
          <p:cNvPr id="5" name="Espaço Reservado para Conteúdo 3" descr="nota4.bmp"/>
          <p:cNvPicPr>
            <a:picLocks noChangeAspect="1"/>
          </p:cNvPicPr>
          <p:nvPr/>
        </p:nvPicPr>
        <p:blipFill>
          <a:blip r:embed="rId3" cstate="print"/>
          <a:stretch>
            <a:fillRect/>
          </a:stretch>
        </p:blipFill>
        <p:spPr>
          <a:xfrm>
            <a:off x="4643438" y="381958"/>
            <a:ext cx="4324518" cy="5796000"/>
          </a:xfrm>
          <a:prstGeom prst="rect">
            <a:avLst/>
          </a:prstGeom>
        </p:spPr>
      </p:pic>
      <p:graphicFrame>
        <p:nvGraphicFramePr>
          <p:cNvPr id="6" name="Diagrama 5"/>
          <p:cNvGraphicFramePr/>
          <p:nvPr/>
        </p:nvGraphicFramePr>
        <p:xfrm>
          <a:off x="0" y="785794"/>
          <a:ext cx="3190876" cy="28892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Diagrama 6"/>
          <p:cNvGraphicFramePr/>
          <p:nvPr/>
        </p:nvGraphicFramePr>
        <p:xfrm>
          <a:off x="3786182" y="857232"/>
          <a:ext cx="3190876" cy="288925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graphicEl>
                                              <a:dgm id="{11908782-9288-4131-A0A8-608A73683A1A}"/>
                                            </p:graphicEl>
                                          </p:spTgt>
                                        </p:tgtEl>
                                        <p:attrNameLst>
                                          <p:attrName>style.visibility</p:attrName>
                                        </p:attrNameLst>
                                      </p:cBhvr>
                                      <p:to>
                                        <p:strVal val="visible"/>
                                      </p:to>
                                    </p:set>
                                    <p:animEffect transition="in" filter="wipe(down)">
                                      <p:cBhvr>
                                        <p:cTn id="7" dur="500"/>
                                        <p:tgtEl>
                                          <p:spTgt spid="6">
                                            <p:graphicEl>
                                              <a:dgm id="{11908782-9288-4131-A0A8-608A73683A1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graphicEl>
                                              <a:dgm id="{5CF4998B-06B3-44B0-A805-E9B7EB2B11EE}"/>
                                            </p:graphicEl>
                                          </p:spTgt>
                                        </p:tgtEl>
                                        <p:attrNameLst>
                                          <p:attrName>style.visibility</p:attrName>
                                        </p:attrNameLst>
                                      </p:cBhvr>
                                      <p:to>
                                        <p:strVal val="visible"/>
                                      </p:to>
                                    </p:set>
                                    <p:animEffect transition="in" filter="wipe(down)">
                                      <p:cBhvr>
                                        <p:cTn id="12" dur="500"/>
                                        <p:tgtEl>
                                          <p:spTgt spid="6">
                                            <p:graphicEl>
                                              <a:dgm id="{5CF4998B-06B3-44B0-A805-E9B7EB2B11EE}"/>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graphicEl>
                                              <a:dgm id="{89AD05A5-3667-443B-AE7A-C6629C55888F}"/>
                                            </p:graphicEl>
                                          </p:spTgt>
                                        </p:tgtEl>
                                        <p:attrNameLst>
                                          <p:attrName>style.visibility</p:attrName>
                                        </p:attrNameLst>
                                      </p:cBhvr>
                                      <p:to>
                                        <p:strVal val="visible"/>
                                      </p:to>
                                    </p:set>
                                    <p:animEffect transition="in" filter="wipe(down)">
                                      <p:cBhvr>
                                        <p:cTn id="15" dur="500"/>
                                        <p:tgtEl>
                                          <p:spTgt spid="6">
                                            <p:graphicEl>
                                              <a:dgm id="{89AD05A5-3667-443B-AE7A-C6629C55888F}"/>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graphicEl>
                                              <a:dgm id="{11908782-9288-4131-A0A8-608A73683A1A}"/>
                                            </p:graphicEl>
                                          </p:spTgt>
                                        </p:tgtEl>
                                        <p:attrNameLst>
                                          <p:attrName>style.visibility</p:attrName>
                                        </p:attrNameLst>
                                      </p:cBhvr>
                                      <p:to>
                                        <p:strVal val="visible"/>
                                      </p:to>
                                    </p:set>
                                    <p:animEffect transition="in" filter="wipe(down)">
                                      <p:cBhvr>
                                        <p:cTn id="20" dur="500"/>
                                        <p:tgtEl>
                                          <p:spTgt spid="7">
                                            <p:graphicEl>
                                              <a:dgm id="{11908782-9288-4131-A0A8-608A73683A1A}"/>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graphicEl>
                                              <a:dgm id="{5CF4998B-06B3-44B0-A805-E9B7EB2B11EE}"/>
                                            </p:graphicEl>
                                          </p:spTgt>
                                        </p:tgtEl>
                                        <p:attrNameLst>
                                          <p:attrName>style.visibility</p:attrName>
                                        </p:attrNameLst>
                                      </p:cBhvr>
                                      <p:to>
                                        <p:strVal val="visible"/>
                                      </p:to>
                                    </p:set>
                                    <p:animEffect transition="in" filter="wipe(down)">
                                      <p:cBhvr>
                                        <p:cTn id="25" dur="500"/>
                                        <p:tgtEl>
                                          <p:spTgt spid="7">
                                            <p:graphicEl>
                                              <a:dgm id="{5CF4998B-06B3-44B0-A805-E9B7EB2B11EE}"/>
                                            </p:graphic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7">
                                            <p:graphicEl>
                                              <a:dgm id="{89AD05A5-3667-443B-AE7A-C6629C55888F}"/>
                                            </p:graphicEl>
                                          </p:spTgt>
                                        </p:tgtEl>
                                        <p:attrNameLst>
                                          <p:attrName>style.visibility</p:attrName>
                                        </p:attrNameLst>
                                      </p:cBhvr>
                                      <p:to>
                                        <p:strVal val="visible"/>
                                      </p:to>
                                    </p:set>
                                    <p:animEffect transition="in" filter="wipe(down)">
                                      <p:cBhvr>
                                        <p:cTn id="28" dur="500"/>
                                        <p:tgtEl>
                                          <p:spTgt spid="7">
                                            <p:graphicEl>
                                              <a:dgm id="{89AD05A5-3667-443B-AE7A-C6629C55888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Graphic spid="7" grpId="0">
        <p:bldSub>
          <a:bldDgm bld="one"/>
        </p:bldSub>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31903"/>
            <a:ext cx="8229600" cy="5768997"/>
          </a:xfrm>
        </p:spPr>
        <p:txBody>
          <a:bodyPr>
            <a:normAutofit fontScale="92500" lnSpcReduction="10000"/>
          </a:bodyPr>
          <a:lstStyle/>
          <a:p>
            <a:pPr algn="ctr"/>
            <a:r>
              <a:rPr lang="pt-BR" b="1" dirty="0" smtClean="0">
                <a:solidFill>
                  <a:schemeClr val="tx2"/>
                </a:solidFill>
              </a:rPr>
              <a:t>TROCA DE INFORMAÇÕES  COM A ASSOCIAÇÃO</a:t>
            </a:r>
          </a:p>
          <a:p>
            <a:endParaRPr lang="pt-BR" dirty="0" smtClean="0"/>
          </a:p>
          <a:p>
            <a:pPr algn="just"/>
            <a:r>
              <a:rPr lang="pt-BR" dirty="0" smtClean="0"/>
              <a:t>  - Esta ação caracteriza-se fundamentalmente para constatar  a maneira como o setor fiscal ou contador de uma determinada empresa esta escriturando as operações, principalmente quando se tratar de produção primária, transporte rodoviário de cargas e operações sujeitas ao regime de ST.  Ai se deve a atenção do fiscal quanto a leitura, a interpretação da nota fiscal . Uma vez constatado a equívoca da leitura econômica a Associação ou município deverá solicitar os devidos ajustes.</a:t>
            </a:r>
            <a:endParaRPr lang="pt-BR" dirty="0"/>
          </a:p>
        </p:txBody>
      </p:sp>
    </p:spTree>
  </p:cSld>
  <p:clrMapOvr>
    <a:masterClrMapping/>
  </p:clrMapOvr>
  <p:transition>
    <p:randomBa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500174"/>
            <a:ext cx="8229600" cy="6072230"/>
          </a:xfrm>
        </p:spPr>
        <p:txBody>
          <a:bodyPr/>
          <a:lstStyle/>
          <a:p>
            <a:r>
              <a:rPr lang="pt-BR" sz="2900" b="1" dirty="0" smtClean="0">
                <a:solidFill>
                  <a:schemeClr val="tx2"/>
                </a:solidFill>
              </a:rPr>
              <a:t>TROCA DE INFORMAÇÕES COM O SETOR DE NFPR</a:t>
            </a:r>
          </a:p>
          <a:p>
            <a:r>
              <a:rPr lang="pt-BR" dirty="0" smtClean="0"/>
              <a:t>Tal fato se faz necessário para constatação de alguns fatores:</a:t>
            </a:r>
          </a:p>
          <a:p>
            <a:pPr>
              <a:buNone/>
            </a:pPr>
            <a:endParaRPr lang="pt-BR" dirty="0" smtClean="0"/>
          </a:p>
          <a:p>
            <a:r>
              <a:rPr lang="pt-BR" dirty="0" smtClean="0"/>
              <a:t>        1) Confirmação de cadastro de produtor;</a:t>
            </a:r>
          </a:p>
          <a:p>
            <a:r>
              <a:rPr lang="pt-BR" dirty="0" smtClean="0"/>
              <a:t>        2) Volume de notas que foram disponibilizadas ao produtor</a:t>
            </a:r>
            <a:endParaRPr lang="pt-BR" dirty="0"/>
          </a:p>
        </p:txBody>
      </p:sp>
    </p:spTree>
  </p:cSld>
  <p:clrMapOvr>
    <a:masterClrMapping/>
  </p:clrMapOvr>
  <p:transition>
    <p:randomBa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374779"/>
            <a:ext cx="8229600" cy="5626121"/>
          </a:xfrm>
        </p:spPr>
        <p:txBody>
          <a:bodyPr/>
          <a:lstStyle/>
          <a:p>
            <a:r>
              <a:rPr lang="pt-BR" b="1" dirty="0" smtClean="0">
                <a:solidFill>
                  <a:schemeClr val="tx2"/>
                </a:solidFill>
              </a:rPr>
              <a:t>RESPONSABILIDADE TRIBUTÁRIA</a:t>
            </a:r>
          </a:p>
          <a:p>
            <a:endParaRPr lang="pt-BR" dirty="0" smtClean="0"/>
          </a:p>
          <a:p>
            <a:r>
              <a:rPr lang="pt-BR" dirty="0" smtClean="0"/>
              <a:t>Nas ações volantes oficiais do fisco estadual no caso de notificação efetiva  por alguma irregularidade a responsabilidade tributária em trânsito ficará a cargo:</a:t>
            </a:r>
          </a:p>
          <a:p>
            <a:r>
              <a:rPr lang="pt-BR" dirty="0" smtClean="0"/>
              <a:t>          * Do proprietário do veículo se for particular ou terceirizado;</a:t>
            </a:r>
          </a:p>
          <a:p>
            <a:r>
              <a:rPr lang="pt-BR" dirty="0" smtClean="0"/>
              <a:t>          * Da empresa se o veículo a ela pertencer. </a:t>
            </a:r>
            <a:endParaRPr lang="pt-BR" dirty="0"/>
          </a:p>
        </p:txBody>
      </p:sp>
    </p:spTree>
  </p:cSld>
  <p:clrMapOvr>
    <a:masterClrMapping/>
  </p:clrMapOvr>
  <p:transition>
    <p:randomBa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565723"/>
            <a:ext cx="8229600" cy="5649491"/>
          </a:xfrm>
        </p:spPr>
        <p:txBody>
          <a:bodyPr>
            <a:normAutofit/>
          </a:bodyPr>
          <a:lstStyle/>
          <a:p>
            <a:r>
              <a:rPr lang="pt-BR" sz="2500" dirty="0" smtClean="0"/>
              <a:t>Troca de Informações com a Associação para constatação e correções de  informações junto as empresas;</a:t>
            </a:r>
          </a:p>
          <a:p>
            <a:r>
              <a:rPr lang="pt-BR" sz="2500" dirty="0" smtClean="0"/>
              <a:t>Troca de Informações com o setor de notas fiscais de produtor rural;</a:t>
            </a:r>
          </a:p>
          <a:p>
            <a:r>
              <a:rPr lang="pt-BR" sz="2500" dirty="0" smtClean="0"/>
              <a:t>* Responsabilidade Tributária;</a:t>
            </a:r>
          </a:p>
          <a:p>
            <a:r>
              <a:rPr lang="pt-BR" sz="2500" dirty="0" smtClean="0"/>
              <a:t>* Efeitos para fins de retorno;</a:t>
            </a:r>
          </a:p>
          <a:p>
            <a:r>
              <a:rPr lang="pt-BR" sz="2500" dirty="0" smtClean="0"/>
              <a:t>* Valores de Notificações;</a:t>
            </a:r>
          </a:p>
          <a:p>
            <a:r>
              <a:rPr lang="pt-BR" sz="2500" dirty="0" smtClean="0"/>
              <a:t>* Resultados.</a:t>
            </a:r>
            <a:endParaRPr lang="pt-BR" sz="2500"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517655"/>
            <a:ext cx="8229600" cy="5554683"/>
          </a:xfrm>
        </p:spPr>
        <p:txBody>
          <a:bodyPr/>
          <a:lstStyle/>
          <a:p>
            <a:r>
              <a:rPr lang="pt-BR" b="1" dirty="0" smtClean="0">
                <a:solidFill>
                  <a:schemeClr val="accent1"/>
                </a:solidFill>
              </a:rPr>
              <a:t>EFEITOS PARA FINS DE RETORNO</a:t>
            </a:r>
          </a:p>
          <a:p>
            <a:endParaRPr lang="pt-BR" dirty="0" smtClean="0"/>
          </a:p>
          <a:p>
            <a:r>
              <a:rPr lang="pt-BR" dirty="0" smtClean="0"/>
              <a:t>O resultado de toda e qualquer alteração de cunho fiscal que interfira no resultado do Valor Adicionado irá repercutir efetivamente dois anos a frente, visto o atual modelo de processamento do índice de arrecadação  </a:t>
            </a:r>
            <a:endParaRPr lang="pt-BR" dirty="0"/>
          </a:p>
        </p:txBody>
      </p:sp>
    </p:spTree>
  </p:cSld>
  <p:clrMapOvr>
    <a:masterClrMapping/>
  </p:clrMapOvr>
  <p:transition>
    <p:randomBa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357298"/>
            <a:ext cx="8229600" cy="5857916"/>
          </a:xfrm>
        </p:spPr>
        <p:txBody>
          <a:bodyPr>
            <a:normAutofit lnSpcReduction="10000"/>
          </a:bodyPr>
          <a:lstStyle/>
          <a:p>
            <a:r>
              <a:rPr lang="pt-BR" dirty="0" smtClean="0"/>
              <a:t>Se os trabalhos de fiscalização ocorrerem somente com a equipe  do município  deve ser feito a analogia do tipo de mercadoria se por ventura ela estiver documentalmente irregular. Em dados momentos  é mais  vantajoso que o contribuinte providencie o documento fiscal ao invés de solicitar apoio da receita estadual ou mesmo da Polícia Militar,  para que seja aplicado as sanções legais, visto que em vários casos os valores de aplicação de infração são insignificantes. É mais importante o valor agregado da nota fiscal. </a:t>
            </a:r>
            <a:endParaRPr lang="pt-BR" dirty="0"/>
          </a:p>
        </p:txBody>
      </p:sp>
    </p:spTree>
  </p:cSld>
  <p:clrMapOvr>
    <a:masterClrMapping/>
  </p:clrMapOvr>
  <p:transition>
    <p:randomBa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357298"/>
            <a:ext cx="8229600" cy="5929354"/>
          </a:xfrm>
        </p:spPr>
        <p:txBody>
          <a:bodyPr/>
          <a:lstStyle/>
          <a:p>
            <a:pPr algn="ctr"/>
            <a:r>
              <a:rPr lang="pt-BR" b="1" dirty="0" smtClean="0">
                <a:solidFill>
                  <a:schemeClr val="tx2"/>
                </a:solidFill>
              </a:rPr>
              <a:t>MERCADORIAS COM VALORES DE NOTIFICAÇÕES RELEVANTES</a:t>
            </a:r>
            <a:r>
              <a:rPr lang="pt-BR" dirty="0" smtClean="0"/>
              <a:t>:</a:t>
            </a:r>
          </a:p>
          <a:p>
            <a:endParaRPr lang="pt-BR" dirty="0" smtClean="0"/>
          </a:p>
          <a:p>
            <a:r>
              <a:rPr lang="pt-BR" dirty="0" smtClean="0"/>
              <a:t>              - bebidas;</a:t>
            </a:r>
          </a:p>
          <a:p>
            <a:r>
              <a:rPr lang="pt-BR" dirty="0" smtClean="0"/>
              <a:t>              - combustíveis e lubrificantes;</a:t>
            </a:r>
          </a:p>
          <a:p>
            <a:r>
              <a:rPr lang="pt-BR" dirty="0" smtClean="0"/>
              <a:t>              - cimento;</a:t>
            </a:r>
          </a:p>
          <a:p>
            <a:r>
              <a:rPr lang="pt-BR" dirty="0" smtClean="0"/>
              <a:t>              - madeira serrada;</a:t>
            </a:r>
          </a:p>
          <a:p>
            <a:r>
              <a:rPr lang="pt-BR" dirty="0" smtClean="0"/>
              <a:t>              - fumo cru   </a:t>
            </a:r>
            <a:endParaRPr lang="pt-BR" dirty="0"/>
          </a:p>
        </p:txBody>
      </p:sp>
    </p:spTree>
  </p:cSld>
  <p:clrMapOvr>
    <a:masterClrMapping/>
  </p:clrMapOvr>
  <p:transition>
    <p:randomBa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85860"/>
            <a:ext cx="8229600" cy="5786478"/>
          </a:xfrm>
        </p:spPr>
        <p:txBody>
          <a:bodyPr/>
          <a:lstStyle/>
          <a:p>
            <a:r>
              <a:rPr lang="pt-BR" b="1" dirty="0" smtClean="0">
                <a:solidFill>
                  <a:schemeClr val="tx2"/>
                </a:solidFill>
              </a:rPr>
              <a:t>RESULTADOS</a:t>
            </a:r>
            <a:r>
              <a:rPr lang="pt-BR" dirty="0" smtClean="0"/>
              <a:t>:</a:t>
            </a:r>
          </a:p>
          <a:p>
            <a:endParaRPr lang="pt-BR" dirty="0" smtClean="0"/>
          </a:p>
          <a:p>
            <a:pPr lvl="1"/>
            <a:r>
              <a:rPr lang="pt-BR" dirty="0" smtClean="0"/>
              <a:t>Para fins de movimento econômico , toda a comercialização/transferência  de  mercadorias, terão seus efeitos  somente dois anos depois para fins de índice de arrecadação do ICMS.</a:t>
            </a:r>
          </a:p>
          <a:p>
            <a:pPr lvl="1"/>
            <a:r>
              <a:rPr lang="pt-BR" dirty="0" smtClean="0"/>
              <a:t>No entanto, para fins tributários em se tratando de mercadoria tributável evidentemente seus efeitos serão quase que imediatos aos cofres do Estado bem como dos municípios respeitando a seguinte prerrogativa:</a:t>
            </a:r>
            <a:endParaRPr lang="pt-BR" dirty="0"/>
          </a:p>
        </p:txBody>
      </p:sp>
    </p:spTree>
  </p:cSld>
  <p:clrMapOvr>
    <a:masterClrMapping/>
  </p:clrMapOvr>
  <p:transition>
    <p:randomBa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071546"/>
            <a:ext cx="8229600" cy="6143668"/>
          </a:xfrm>
        </p:spPr>
        <p:txBody>
          <a:bodyPr>
            <a:normAutofit lnSpcReduction="10000"/>
          </a:bodyPr>
          <a:lstStyle/>
          <a:p>
            <a:r>
              <a:rPr lang="pt-BR" dirty="0" smtClean="0"/>
              <a:t>EXEMPLO:</a:t>
            </a:r>
          </a:p>
          <a:p>
            <a:endParaRPr lang="pt-BR" dirty="0" smtClean="0"/>
          </a:p>
          <a:p>
            <a:r>
              <a:rPr lang="pt-BR" dirty="0" smtClean="0"/>
              <a:t>ICMS arrecadado:  R$ 1.000.000,00</a:t>
            </a:r>
          </a:p>
          <a:p>
            <a:endParaRPr lang="pt-BR" dirty="0" smtClean="0"/>
          </a:p>
          <a:p>
            <a:r>
              <a:rPr lang="pt-BR" dirty="0" smtClean="0"/>
              <a:t>Divisão = 75% Estado = R$ 750.000,00</a:t>
            </a:r>
          </a:p>
          <a:p>
            <a:r>
              <a:rPr lang="pt-BR" dirty="0" smtClean="0"/>
              <a:t>          25% Municípios =R$ 250.000,00</a:t>
            </a:r>
          </a:p>
          <a:p>
            <a:r>
              <a:rPr lang="pt-BR" dirty="0" smtClean="0"/>
              <a:t>Os municípios terão sua cota  conforme seu fator de multiplicação.</a:t>
            </a:r>
          </a:p>
          <a:p>
            <a:r>
              <a:rPr lang="pt-BR" dirty="0" smtClean="0"/>
              <a:t>Exemplo – </a:t>
            </a:r>
            <a:r>
              <a:rPr lang="pt-BR" dirty="0" err="1" smtClean="0"/>
              <a:t>Corupá</a:t>
            </a:r>
            <a:r>
              <a:rPr lang="pt-BR" dirty="0" smtClean="0"/>
              <a:t> = R$ 250.000,00 x = 0,21879 </a:t>
            </a:r>
          </a:p>
          <a:p>
            <a:pPr>
              <a:buNone/>
            </a:pPr>
            <a:r>
              <a:rPr lang="pt-BR" dirty="0" smtClean="0"/>
              <a:t>                               =  R$ 546,</a:t>
            </a:r>
            <a:endParaRPr lang="pt-BR" dirty="0"/>
          </a:p>
        </p:txBody>
      </p:sp>
    </p:spTree>
  </p:cSld>
  <p:clrMapOvr>
    <a:masterClrMapping/>
  </p:clrMapOvr>
  <p:transition>
    <p:randomBa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ço Reservado para Conteúdo 3" descr="foto caminhao 02.JPG"/>
          <p:cNvPicPr>
            <a:picLocks noChangeAspect="1"/>
          </p:cNvPicPr>
          <p:nvPr/>
        </p:nvPicPr>
        <p:blipFill>
          <a:blip r:embed="rId2" cstate="print"/>
          <a:stretch>
            <a:fillRect/>
          </a:stretch>
        </p:blipFill>
        <p:spPr>
          <a:xfrm>
            <a:off x="5072066" y="428604"/>
            <a:ext cx="3571898" cy="2678923"/>
          </a:xfrm>
          <a:prstGeom prst="rect">
            <a:avLst/>
          </a:prstGeom>
        </p:spPr>
      </p:pic>
      <p:pic>
        <p:nvPicPr>
          <p:cNvPr id="3" name="Picture 4"/>
          <p:cNvPicPr>
            <a:picLocks noChangeAspect="1" noChangeArrowheads="1"/>
          </p:cNvPicPr>
          <p:nvPr/>
        </p:nvPicPr>
        <p:blipFill>
          <a:blip r:embed="rId3" cstate="print"/>
          <a:srcRect/>
          <a:stretch>
            <a:fillRect/>
          </a:stretch>
        </p:blipFill>
        <p:spPr bwMode="auto">
          <a:xfrm>
            <a:off x="857224" y="3500438"/>
            <a:ext cx="3714776" cy="2946778"/>
          </a:xfrm>
          <a:prstGeom prst="rect">
            <a:avLst/>
          </a:prstGeom>
          <a:noFill/>
          <a:ln w="9525">
            <a:noFill/>
            <a:miter lim="800000"/>
            <a:headEnd/>
            <a:tailEnd/>
          </a:ln>
        </p:spPr>
      </p:pic>
      <p:pic>
        <p:nvPicPr>
          <p:cNvPr id="5" name="Espaço Reservado para Conteúdo 3" descr="foto caminhao 02.JPG"/>
          <p:cNvPicPr>
            <a:picLocks noChangeAspect="1"/>
          </p:cNvPicPr>
          <p:nvPr/>
        </p:nvPicPr>
        <p:blipFill>
          <a:blip r:embed="rId4" cstate="print"/>
          <a:stretch>
            <a:fillRect/>
          </a:stretch>
        </p:blipFill>
        <p:spPr>
          <a:xfrm>
            <a:off x="4714876" y="3214686"/>
            <a:ext cx="4143404" cy="3107553"/>
          </a:xfrm>
          <a:prstGeom prst="rect">
            <a:avLst/>
          </a:prstGeom>
        </p:spPr>
      </p:pic>
      <p:pic>
        <p:nvPicPr>
          <p:cNvPr id="4" name="Espaço Reservado para Conteúdo 3" descr="foto caminhao 02.JPG"/>
          <p:cNvPicPr>
            <a:picLocks noGrp="1" noChangeAspect="1"/>
          </p:cNvPicPr>
          <p:nvPr>
            <p:ph idx="1"/>
          </p:nvPr>
        </p:nvPicPr>
        <p:blipFill>
          <a:blip r:embed="rId5" cstate="print"/>
          <a:stretch>
            <a:fillRect/>
          </a:stretch>
        </p:blipFill>
        <p:spPr>
          <a:xfrm>
            <a:off x="642911" y="517902"/>
            <a:ext cx="4357717" cy="3268288"/>
          </a:xfrm>
        </p:spPr>
      </p:pic>
    </p:spTree>
  </p:cSld>
  <p:clrMapOvr>
    <a:masterClrMapping/>
  </p:clrMapOvr>
  <p:transition>
    <p:randomBa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ço Reservado para Conteúdo 3" descr="foto caminhao 02.JPG"/>
          <p:cNvPicPr>
            <a:picLocks noChangeAspect="1"/>
          </p:cNvPicPr>
          <p:nvPr/>
        </p:nvPicPr>
        <p:blipFill>
          <a:blip r:embed="rId2" cstate="print"/>
          <a:stretch>
            <a:fillRect/>
          </a:stretch>
        </p:blipFill>
        <p:spPr>
          <a:xfrm>
            <a:off x="4857752" y="3500438"/>
            <a:ext cx="4024336" cy="3018252"/>
          </a:xfrm>
          <a:prstGeom prst="rect">
            <a:avLst/>
          </a:prstGeom>
        </p:spPr>
      </p:pic>
      <p:pic>
        <p:nvPicPr>
          <p:cNvPr id="4" name="Espaço Reservado para Conteúdo 3" descr="foto caminhao 02.JPG"/>
          <p:cNvPicPr>
            <a:picLocks noGrp="1" noChangeAspect="1"/>
          </p:cNvPicPr>
          <p:nvPr>
            <p:ph idx="1"/>
          </p:nvPr>
        </p:nvPicPr>
        <p:blipFill>
          <a:blip r:embed="rId3" cstate="print"/>
          <a:stretch>
            <a:fillRect/>
          </a:stretch>
        </p:blipFill>
        <p:spPr>
          <a:xfrm>
            <a:off x="214282" y="214290"/>
            <a:ext cx="4714907" cy="3536180"/>
          </a:xfrm>
        </p:spPr>
      </p:pic>
    </p:spTree>
  </p:cSld>
  <p:clrMapOvr>
    <a:masterClrMapping/>
  </p:clrMapOvr>
  <p:transition>
    <p:randomBa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285720" y="285728"/>
            <a:ext cx="4000528" cy="3000396"/>
          </a:xfrm>
        </p:spPr>
      </p:pic>
      <p:pic>
        <p:nvPicPr>
          <p:cNvPr id="3" name="Espaço Reservado para Conteúdo 3" descr="foto caminhao 02.JPG"/>
          <p:cNvPicPr>
            <a:picLocks noChangeAspect="1"/>
          </p:cNvPicPr>
          <p:nvPr/>
        </p:nvPicPr>
        <p:blipFill>
          <a:blip r:embed="rId3" cstate="print"/>
          <a:stretch>
            <a:fillRect/>
          </a:stretch>
        </p:blipFill>
        <p:spPr>
          <a:xfrm>
            <a:off x="4071934" y="3000372"/>
            <a:ext cx="4810155" cy="3607616"/>
          </a:xfrm>
          <a:prstGeom prst="rect">
            <a:avLst/>
          </a:prstGeom>
        </p:spPr>
      </p:pic>
    </p:spTree>
  </p:cSld>
  <p:clrMapOvr>
    <a:masterClrMapping/>
  </p:clrMapOvr>
  <p:transition>
    <p:randomBa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DSC03305"/>
          <p:cNvPicPr>
            <a:picLocks noChangeAspect="1" noChangeArrowheads="1"/>
          </p:cNvPicPr>
          <p:nvPr/>
        </p:nvPicPr>
        <p:blipFill>
          <a:blip r:embed="rId2" cstate="print"/>
          <a:srcRect/>
          <a:stretch>
            <a:fillRect/>
          </a:stretch>
        </p:blipFill>
        <p:spPr bwMode="auto">
          <a:xfrm>
            <a:off x="500034" y="3643314"/>
            <a:ext cx="3560766" cy="2670575"/>
          </a:xfrm>
          <a:prstGeom prst="rect">
            <a:avLst/>
          </a:prstGeom>
          <a:noFill/>
          <a:ln>
            <a:miter lim="800000"/>
            <a:headEnd/>
            <a:tailEnd/>
          </a:ln>
        </p:spPr>
      </p:pic>
      <p:pic>
        <p:nvPicPr>
          <p:cNvPr id="8" name="Picture 9" descr="DSC03324"/>
          <p:cNvPicPr>
            <a:picLocks noChangeAspect="1" noChangeArrowheads="1"/>
          </p:cNvPicPr>
          <p:nvPr/>
        </p:nvPicPr>
        <p:blipFill>
          <a:blip r:embed="rId3" cstate="print"/>
          <a:srcRect/>
          <a:stretch>
            <a:fillRect/>
          </a:stretch>
        </p:blipFill>
        <p:spPr bwMode="auto">
          <a:xfrm>
            <a:off x="4143372" y="2285992"/>
            <a:ext cx="4745038" cy="3559175"/>
          </a:xfrm>
          <a:prstGeom prst="rect">
            <a:avLst/>
          </a:prstGeom>
          <a:noFill/>
          <a:ln>
            <a:miter lim="800000"/>
            <a:headEnd/>
            <a:tailEnd/>
          </a:ln>
        </p:spPr>
      </p:pic>
      <p:pic>
        <p:nvPicPr>
          <p:cNvPr id="6" name="Picture 7" descr="DSC03301"/>
          <p:cNvPicPr>
            <a:picLocks noChangeAspect="1" noChangeArrowheads="1"/>
          </p:cNvPicPr>
          <p:nvPr/>
        </p:nvPicPr>
        <p:blipFill>
          <a:blip r:embed="rId4" cstate="print"/>
          <a:srcRect/>
          <a:stretch>
            <a:fillRect/>
          </a:stretch>
        </p:blipFill>
        <p:spPr bwMode="auto">
          <a:xfrm>
            <a:off x="285720" y="285728"/>
            <a:ext cx="4381530" cy="3286148"/>
          </a:xfrm>
          <a:prstGeom prst="rect">
            <a:avLst/>
          </a:prstGeom>
          <a:noFill/>
          <a:ln>
            <a:miter lim="800000"/>
            <a:headEnd/>
            <a:tailEnd/>
          </a:ln>
        </p:spPr>
      </p:pic>
    </p:spTree>
  </p:cSld>
  <p:clrMapOvr>
    <a:masterClrMapping/>
  </p:clrMapOvr>
  <p:transition>
    <p:randomBa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p:cNvPicPr>
            <a:picLocks noChangeAspect="1" noChangeArrowheads="1"/>
          </p:cNvPicPr>
          <p:nvPr/>
        </p:nvPicPr>
        <p:blipFill>
          <a:blip r:embed="rId2" cstate="print"/>
          <a:srcRect/>
          <a:stretch>
            <a:fillRect/>
          </a:stretch>
        </p:blipFill>
        <p:spPr bwMode="auto">
          <a:xfrm>
            <a:off x="357158" y="1214422"/>
            <a:ext cx="4572000" cy="4257675"/>
          </a:xfrm>
          <a:prstGeom prst="rect">
            <a:avLst/>
          </a:prstGeom>
          <a:noFill/>
          <a:ln w="9525">
            <a:noFill/>
            <a:miter lim="800000"/>
            <a:headEnd/>
            <a:tailEnd/>
          </a:ln>
        </p:spPr>
      </p:pic>
      <p:pic>
        <p:nvPicPr>
          <p:cNvPr id="5" name="Picture 11"/>
          <p:cNvPicPr>
            <a:picLocks noChangeAspect="1" noChangeArrowheads="1"/>
          </p:cNvPicPr>
          <p:nvPr/>
        </p:nvPicPr>
        <p:blipFill>
          <a:blip r:embed="rId3" cstate="print"/>
          <a:srcRect/>
          <a:stretch>
            <a:fillRect/>
          </a:stretch>
        </p:blipFill>
        <p:spPr bwMode="auto">
          <a:xfrm>
            <a:off x="5072066" y="214290"/>
            <a:ext cx="3600450" cy="3024188"/>
          </a:xfrm>
          <a:prstGeom prst="rect">
            <a:avLst/>
          </a:prstGeom>
          <a:noFill/>
          <a:ln w="9525">
            <a:noFill/>
            <a:miter lim="800000"/>
            <a:headEnd/>
            <a:tailEnd/>
          </a:ln>
        </p:spPr>
      </p:pic>
      <p:pic>
        <p:nvPicPr>
          <p:cNvPr id="6" name="Picture 12"/>
          <p:cNvPicPr>
            <a:picLocks noChangeAspect="1" noChangeArrowheads="1"/>
          </p:cNvPicPr>
          <p:nvPr/>
        </p:nvPicPr>
        <p:blipFill>
          <a:blip r:embed="rId4" cstate="print"/>
          <a:srcRect/>
          <a:stretch>
            <a:fillRect/>
          </a:stretch>
        </p:blipFill>
        <p:spPr bwMode="auto">
          <a:xfrm>
            <a:off x="5072066" y="3286124"/>
            <a:ext cx="2951163" cy="2760663"/>
          </a:xfrm>
          <a:prstGeom prst="rect">
            <a:avLst/>
          </a:prstGeom>
          <a:noFill/>
          <a:ln w="9525">
            <a:noFill/>
            <a:miter lim="800000"/>
            <a:headEnd/>
            <a:tailEnd/>
          </a:ln>
        </p:spPr>
      </p:pic>
    </p:spTree>
  </p:cSld>
  <p:clrMapOvr>
    <a:masterClrMapping/>
  </p:clrMapOvr>
  <p:transition>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424557"/>
            <a:ext cx="8229600" cy="5433467"/>
          </a:xfrm>
        </p:spPr>
        <p:txBody>
          <a:bodyPr>
            <a:normAutofit fontScale="92500"/>
          </a:bodyPr>
          <a:lstStyle/>
          <a:p>
            <a:r>
              <a:rPr lang="pt-BR" u="sng" dirty="0" smtClean="0">
                <a:solidFill>
                  <a:schemeClr val="tx2"/>
                </a:solidFill>
              </a:rPr>
              <a:t>IMPLANTAÇÃO</a:t>
            </a:r>
          </a:p>
          <a:p>
            <a:pPr>
              <a:buNone/>
            </a:pPr>
            <a:endParaRPr lang="pt-BR" dirty="0" smtClean="0"/>
          </a:p>
          <a:p>
            <a:r>
              <a:rPr lang="pt-BR" dirty="0" smtClean="0"/>
              <a:t>DIANTE DAS PECULIARIDADES DA REGIÃO ONDE DESTACA-SE PELA GRANDE PRODUÇÃO PRIMÁRIA, E AINDA POR SE TRATAR DE REGIÃO DE DIVISA DE ESTADO, E PRINCIPALMENTE PELA FALTA DE ATUAÇÃO DO ESTADO PARA REPRIMIR A EVASÃO DE DIVISAS, OS MUNICÍPIOS CAPITANIADOS PELA AMPLANORTE RESOLVERAM REALIZAR A VERIFICAÇÃO IN LOCO DE COMO ESTAVA OCORRENDO A EMISSÃO DA NOTA FISCAL</a:t>
            </a:r>
            <a:endParaRPr lang="pt-BR"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DSC03330"/>
          <p:cNvPicPr>
            <a:picLocks noChangeAspect="1" noChangeArrowheads="1"/>
          </p:cNvPicPr>
          <p:nvPr/>
        </p:nvPicPr>
        <p:blipFill>
          <a:blip r:embed="rId2" cstate="print"/>
          <a:srcRect/>
          <a:stretch>
            <a:fillRect/>
          </a:stretch>
        </p:blipFill>
        <p:spPr bwMode="auto">
          <a:xfrm>
            <a:off x="357157" y="357166"/>
            <a:ext cx="3904191" cy="2928958"/>
          </a:xfrm>
          <a:prstGeom prst="rect">
            <a:avLst/>
          </a:prstGeom>
          <a:noFill/>
          <a:ln w="9525">
            <a:noFill/>
            <a:miter lim="800000"/>
            <a:headEnd/>
            <a:tailEnd/>
          </a:ln>
        </p:spPr>
      </p:pic>
      <p:pic>
        <p:nvPicPr>
          <p:cNvPr id="6" name="Picture 8" descr="DSC03337"/>
          <p:cNvPicPr>
            <a:picLocks noChangeAspect="1" noChangeArrowheads="1"/>
          </p:cNvPicPr>
          <p:nvPr/>
        </p:nvPicPr>
        <p:blipFill>
          <a:blip r:embed="rId3" cstate="print"/>
          <a:srcRect/>
          <a:stretch>
            <a:fillRect/>
          </a:stretch>
        </p:blipFill>
        <p:spPr bwMode="auto">
          <a:xfrm>
            <a:off x="357158" y="3357562"/>
            <a:ext cx="3929090" cy="2950088"/>
          </a:xfrm>
          <a:prstGeom prst="rect">
            <a:avLst/>
          </a:prstGeom>
          <a:noFill/>
          <a:ln w="9525">
            <a:noFill/>
            <a:miter lim="800000"/>
            <a:headEnd/>
            <a:tailEnd/>
          </a:ln>
        </p:spPr>
      </p:pic>
      <p:pic>
        <p:nvPicPr>
          <p:cNvPr id="4" name="Picture 5" descr="DSC03334"/>
          <p:cNvPicPr>
            <a:picLocks noChangeAspect="1" noChangeArrowheads="1"/>
          </p:cNvPicPr>
          <p:nvPr/>
        </p:nvPicPr>
        <p:blipFill>
          <a:blip r:embed="rId4" cstate="print"/>
          <a:srcRect/>
          <a:stretch>
            <a:fillRect/>
          </a:stretch>
        </p:blipFill>
        <p:spPr bwMode="auto">
          <a:xfrm>
            <a:off x="4357686" y="1428736"/>
            <a:ext cx="4483128" cy="3429024"/>
          </a:xfrm>
          <a:prstGeom prst="rect">
            <a:avLst/>
          </a:prstGeom>
          <a:noFill/>
          <a:ln w="9525">
            <a:noFill/>
            <a:miter lim="800000"/>
            <a:headEnd/>
            <a:tailEnd/>
          </a:ln>
        </p:spPr>
      </p:pic>
    </p:spTree>
  </p:cSld>
  <p:clrMapOvr>
    <a:masterClrMapping/>
  </p:clrMapOvr>
  <p:transition>
    <p:randomBa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ço Reservado para Conteúdo 3" descr="foto caminhao 02.JPG"/>
          <p:cNvPicPr>
            <a:picLocks noChangeAspect="1"/>
          </p:cNvPicPr>
          <p:nvPr/>
        </p:nvPicPr>
        <p:blipFill>
          <a:blip r:embed="rId2" cstate="print"/>
          <a:stretch>
            <a:fillRect/>
          </a:stretch>
        </p:blipFill>
        <p:spPr>
          <a:xfrm>
            <a:off x="4000496" y="2928934"/>
            <a:ext cx="4857782" cy="3643337"/>
          </a:xfrm>
          <a:prstGeom prst="rect">
            <a:avLst/>
          </a:prstGeom>
        </p:spPr>
      </p:pic>
      <p:pic>
        <p:nvPicPr>
          <p:cNvPr id="4" name="Espaço Reservado para Conteúdo 3" descr="foto caminhao 02.JPG"/>
          <p:cNvPicPr>
            <a:picLocks noGrp="1" noChangeAspect="1"/>
          </p:cNvPicPr>
          <p:nvPr>
            <p:ph idx="1"/>
          </p:nvPr>
        </p:nvPicPr>
        <p:blipFill>
          <a:blip r:embed="rId3" cstate="print"/>
          <a:stretch>
            <a:fillRect/>
          </a:stretch>
        </p:blipFill>
        <p:spPr>
          <a:xfrm>
            <a:off x="285720" y="285728"/>
            <a:ext cx="4786345" cy="3589759"/>
          </a:xfrm>
        </p:spPr>
      </p:pic>
    </p:spTree>
  </p:cSld>
  <p:clrMapOvr>
    <a:masterClrMapping/>
  </p:clrMapOvr>
  <p:transition>
    <p:randomBa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ço Reservado para Conteúdo 3" descr="foto caminhao 02.JPG"/>
          <p:cNvPicPr>
            <a:picLocks noChangeAspect="1"/>
          </p:cNvPicPr>
          <p:nvPr/>
        </p:nvPicPr>
        <p:blipFill>
          <a:blip r:embed="rId2" cstate="print"/>
          <a:stretch>
            <a:fillRect/>
          </a:stretch>
        </p:blipFill>
        <p:spPr>
          <a:xfrm>
            <a:off x="4500562" y="3286124"/>
            <a:ext cx="4286277" cy="3214708"/>
          </a:xfrm>
          <a:prstGeom prst="rect">
            <a:avLst/>
          </a:prstGeom>
        </p:spPr>
      </p:pic>
      <p:pic>
        <p:nvPicPr>
          <p:cNvPr id="4" name="Espaço Reservado para Conteúdo 3" descr="foto caminhao 02.JPG"/>
          <p:cNvPicPr>
            <a:picLocks noGrp="1" noChangeAspect="1"/>
          </p:cNvPicPr>
          <p:nvPr>
            <p:ph idx="1"/>
          </p:nvPr>
        </p:nvPicPr>
        <p:blipFill>
          <a:blip r:embed="rId3" cstate="print"/>
          <a:stretch>
            <a:fillRect/>
          </a:stretch>
        </p:blipFill>
        <p:spPr>
          <a:xfrm>
            <a:off x="357158" y="357166"/>
            <a:ext cx="4786345" cy="3589758"/>
          </a:xfrm>
        </p:spPr>
      </p:pic>
    </p:spTree>
  </p:cSld>
  <p:clrMapOvr>
    <a:masterClrMapping/>
  </p:clrMapOvr>
  <p:transition>
    <p:randomBa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ço Reservado para Conteúdo 3" descr="foto caminhao 02.JPG"/>
          <p:cNvPicPr>
            <a:picLocks noChangeAspect="1"/>
          </p:cNvPicPr>
          <p:nvPr/>
        </p:nvPicPr>
        <p:blipFill>
          <a:blip r:embed="rId2" cstate="print"/>
          <a:stretch>
            <a:fillRect/>
          </a:stretch>
        </p:blipFill>
        <p:spPr>
          <a:xfrm>
            <a:off x="4357686" y="3214686"/>
            <a:ext cx="4524403" cy="3393302"/>
          </a:xfrm>
          <a:prstGeom prst="rect">
            <a:avLst/>
          </a:prstGeom>
        </p:spPr>
      </p:pic>
      <p:pic>
        <p:nvPicPr>
          <p:cNvPr id="4" name="Espaço Reservado para Conteúdo 3" descr="foto caminhao 02.JPG"/>
          <p:cNvPicPr>
            <a:picLocks noGrp="1" noChangeAspect="1"/>
          </p:cNvPicPr>
          <p:nvPr>
            <p:ph idx="1"/>
          </p:nvPr>
        </p:nvPicPr>
        <p:blipFill>
          <a:blip r:embed="rId3" cstate="print"/>
          <a:stretch>
            <a:fillRect/>
          </a:stretch>
        </p:blipFill>
        <p:spPr>
          <a:xfrm>
            <a:off x="285720" y="285728"/>
            <a:ext cx="4429156" cy="3321867"/>
          </a:xfrm>
        </p:spPr>
      </p:pic>
    </p:spTree>
  </p:cSld>
  <p:clrMapOvr>
    <a:masterClrMapping/>
  </p:clrMapOvr>
  <p:transition>
    <p:randomBa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285720" y="285728"/>
            <a:ext cx="4214841" cy="3161131"/>
          </a:xfrm>
        </p:spPr>
      </p:pic>
      <p:pic>
        <p:nvPicPr>
          <p:cNvPr id="3" name="Espaço Reservado para Conteúdo 3" descr="foto caminhao 02.JPG"/>
          <p:cNvPicPr>
            <a:picLocks noChangeAspect="1"/>
          </p:cNvPicPr>
          <p:nvPr/>
        </p:nvPicPr>
        <p:blipFill>
          <a:blip r:embed="rId3" cstate="print"/>
          <a:stretch>
            <a:fillRect/>
          </a:stretch>
        </p:blipFill>
        <p:spPr>
          <a:xfrm>
            <a:off x="3643306" y="2714620"/>
            <a:ext cx="5143533" cy="3857650"/>
          </a:xfrm>
          <a:prstGeom prst="rect">
            <a:avLst/>
          </a:prstGeom>
        </p:spPr>
      </p:pic>
    </p:spTree>
  </p:cSld>
  <p:clrMapOvr>
    <a:masterClrMapping/>
  </p:clrMapOvr>
  <p:transition>
    <p:randomBa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285720" y="285728"/>
            <a:ext cx="4143403" cy="3107552"/>
          </a:xfrm>
        </p:spPr>
      </p:pic>
      <p:pic>
        <p:nvPicPr>
          <p:cNvPr id="3" name="Espaço Reservado para Conteúdo 3" descr="foto caminhao 02.JPG"/>
          <p:cNvPicPr>
            <a:picLocks noChangeAspect="1"/>
          </p:cNvPicPr>
          <p:nvPr/>
        </p:nvPicPr>
        <p:blipFill>
          <a:blip r:embed="rId3" cstate="print"/>
          <a:stretch>
            <a:fillRect/>
          </a:stretch>
        </p:blipFill>
        <p:spPr>
          <a:xfrm>
            <a:off x="4000496" y="2928934"/>
            <a:ext cx="4810155" cy="3607616"/>
          </a:xfrm>
          <a:prstGeom prst="rect">
            <a:avLst/>
          </a:prstGeom>
        </p:spPr>
      </p:pic>
    </p:spTree>
  </p:cSld>
  <p:clrMapOvr>
    <a:masterClrMapping/>
  </p:clrMapOvr>
  <p:transition>
    <p:randomBa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ço Reservado para Conteúdo 3" descr="foto caminhao 02.JPG"/>
          <p:cNvPicPr>
            <a:picLocks noChangeAspect="1"/>
          </p:cNvPicPr>
          <p:nvPr/>
        </p:nvPicPr>
        <p:blipFill>
          <a:blip r:embed="rId2" cstate="print"/>
          <a:stretch>
            <a:fillRect/>
          </a:stretch>
        </p:blipFill>
        <p:spPr>
          <a:xfrm>
            <a:off x="4286248" y="3143248"/>
            <a:ext cx="4452964" cy="3339723"/>
          </a:xfrm>
          <a:prstGeom prst="rect">
            <a:avLst/>
          </a:prstGeom>
        </p:spPr>
      </p:pic>
      <p:pic>
        <p:nvPicPr>
          <p:cNvPr id="4" name="Espaço Reservado para Conteúdo 3" descr="foto caminhao 02.JPG"/>
          <p:cNvPicPr>
            <a:picLocks noGrp="1" noChangeAspect="1"/>
          </p:cNvPicPr>
          <p:nvPr>
            <p:ph idx="1"/>
          </p:nvPr>
        </p:nvPicPr>
        <p:blipFill>
          <a:blip r:embed="rId3" cstate="print"/>
          <a:stretch>
            <a:fillRect/>
          </a:stretch>
        </p:blipFill>
        <p:spPr>
          <a:xfrm>
            <a:off x="285720" y="285728"/>
            <a:ext cx="4667283" cy="3500462"/>
          </a:xfrm>
        </p:spPr>
      </p:pic>
    </p:spTree>
  </p:cSld>
  <p:clrMapOvr>
    <a:masterClrMapping/>
  </p:clrMapOvr>
  <p:transition>
    <p:randomBa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285720" y="285728"/>
            <a:ext cx="4857784" cy="3643338"/>
          </a:xfrm>
        </p:spPr>
      </p:pic>
      <p:pic>
        <p:nvPicPr>
          <p:cNvPr id="3" name="Espaço Reservado para Conteúdo 3" descr="foto caminhao 02.JPG"/>
          <p:cNvPicPr>
            <a:picLocks noChangeAspect="1"/>
          </p:cNvPicPr>
          <p:nvPr/>
        </p:nvPicPr>
        <p:blipFill>
          <a:blip r:embed="rId3" cstate="print"/>
          <a:stretch>
            <a:fillRect/>
          </a:stretch>
        </p:blipFill>
        <p:spPr>
          <a:xfrm>
            <a:off x="4357686" y="3214686"/>
            <a:ext cx="4438677" cy="3329008"/>
          </a:xfrm>
          <a:prstGeom prst="rect">
            <a:avLst/>
          </a:prstGeom>
        </p:spPr>
      </p:pic>
    </p:spTree>
  </p:cSld>
  <p:clrMapOvr>
    <a:masterClrMapping/>
  </p:clrMapOvr>
  <p:transition>
    <p:randomBa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285720" y="285728"/>
            <a:ext cx="4572032" cy="3429024"/>
          </a:xfrm>
        </p:spPr>
      </p:pic>
      <p:pic>
        <p:nvPicPr>
          <p:cNvPr id="3" name="Espaço Reservado para Conteúdo 3" descr="foto caminhao 02.JPG"/>
          <p:cNvPicPr>
            <a:picLocks noChangeAspect="1"/>
          </p:cNvPicPr>
          <p:nvPr/>
        </p:nvPicPr>
        <p:blipFill>
          <a:blip r:embed="rId3" cstate="print"/>
          <a:stretch>
            <a:fillRect/>
          </a:stretch>
        </p:blipFill>
        <p:spPr>
          <a:xfrm>
            <a:off x="4286248" y="3143248"/>
            <a:ext cx="4524403" cy="3393302"/>
          </a:xfrm>
          <a:prstGeom prst="rect">
            <a:avLst/>
          </a:prstGeom>
        </p:spPr>
      </p:pic>
    </p:spTree>
  </p:cSld>
  <p:clrMapOvr>
    <a:masterClrMapping/>
  </p:clrMapOvr>
  <p:transition>
    <p:randomBa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285720" y="285728"/>
            <a:ext cx="4857784" cy="3643338"/>
          </a:xfrm>
        </p:spPr>
      </p:pic>
      <p:pic>
        <p:nvPicPr>
          <p:cNvPr id="3" name="Espaço Reservado para Conteúdo 3" descr="foto caminhao 02.JPG"/>
          <p:cNvPicPr>
            <a:picLocks noChangeAspect="1"/>
          </p:cNvPicPr>
          <p:nvPr/>
        </p:nvPicPr>
        <p:blipFill>
          <a:blip r:embed="rId3" cstate="print"/>
          <a:stretch>
            <a:fillRect/>
          </a:stretch>
        </p:blipFill>
        <p:spPr>
          <a:xfrm>
            <a:off x="4071934" y="3000372"/>
            <a:ext cx="4714904" cy="3536178"/>
          </a:xfrm>
          <a:prstGeom prst="rect">
            <a:avLst/>
          </a:prstGeom>
        </p:spPr>
      </p:pic>
    </p:spTree>
  </p:cSld>
  <p:clrMapOvr>
    <a:masterClrMapping/>
  </p:clrMapOvr>
  <p:transition>
    <p:randomBa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82251"/>
            <a:ext cx="8229600" cy="5361459"/>
          </a:xfrm>
        </p:spPr>
        <p:txBody>
          <a:bodyPr>
            <a:normAutofit fontScale="92500"/>
          </a:bodyPr>
          <a:lstStyle/>
          <a:p>
            <a:r>
              <a:rPr lang="pt-BR" b="1" dirty="0" smtClean="0">
                <a:solidFill>
                  <a:schemeClr val="tx2"/>
                </a:solidFill>
              </a:rPr>
              <a:t>MODELO</a:t>
            </a:r>
            <a:r>
              <a:rPr lang="pt-BR" dirty="0" smtClean="0"/>
              <a:t>:</a:t>
            </a:r>
          </a:p>
          <a:p>
            <a:pPr>
              <a:buNone/>
            </a:pPr>
            <a:endParaRPr lang="pt-BR" dirty="0" smtClean="0"/>
          </a:p>
          <a:p>
            <a:pPr>
              <a:buNone/>
            </a:pPr>
            <a:r>
              <a:rPr lang="pt-BR" dirty="0" smtClean="0"/>
              <a:t>Tomando-se por base o município de Mafra como sede da 14ª Gerência Regional da Fazenda, tendo a responsabilida de cobertura de 7 municípios, resolvemos seguir a mesma linha, no entanto, tendo uma presença mais efetiva nos municípios criando uma rede de informações nas comunidades do interior e nas Prefeituras de modo a facilitar o deslocamento certo nos casos hipotéticos de sonegação.</a:t>
            </a:r>
            <a:endParaRPr lang="pt-BR"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285720" y="285728"/>
            <a:ext cx="5143536" cy="3857652"/>
          </a:xfrm>
        </p:spPr>
      </p:pic>
      <p:pic>
        <p:nvPicPr>
          <p:cNvPr id="3" name="Espaço Reservado para Conteúdo 3" descr="foto caminhao 02.JPG"/>
          <p:cNvPicPr>
            <a:picLocks noChangeAspect="1"/>
          </p:cNvPicPr>
          <p:nvPr/>
        </p:nvPicPr>
        <p:blipFill>
          <a:blip r:embed="rId3" cstate="print"/>
          <a:stretch>
            <a:fillRect/>
          </a:stretch>
        </p:blipFill>
        <p:spPr>
          <a:xfrm>
            <a:off x="4357686" y="3143248"/>
            <a:ext cx="4429152" cy="3321864"/>
          </a:xfrm>
          <a:prstGeom prst="rect">
            <a:avLst/>
          </a:prstGeom>
        </p:spPr>
      </p:pic>
    </p:spTree>
  </p:cSld>
  <p:clrMapOvr>
    <a:masterClrMapping/>
  </p:clrMapOvr>
  <p:transition>
    <p:randomBa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285720" y="357166"/>
            <a:ext cx="4381531" cy="3286148"/>
          </a:xfrm>
        </p:spPr>
      </p:pic>
      <p:pic>
        <p:nvPicPr>
          <p:cNvPr id="3" name="Espaço Reservado para Conteúdo 3" descr="foto caminhao 02.JPG"/>
          <p:cNvPicPr>
            <a:picLocks noChangeAspect="1"/>
          </p:cNvPicPr>
          <p:nvPr/>
        </p:nvPicPr>
        <p:blipFill>
          <a:blip r:embed="rId3" cstate="print"/>
          <a:stretch>
            <a:fillRect/>
          </a:stretch>
        </p:blipFill>
        <p:spPr>
          <a:xfrm>
            <a:off x="3833808" y="2786058"/>
            <a:ext cx="5000656" cy="3750492"/>
          </a:xfrm>
          <a:prstGeom prst="rect">
            <a:avLst/>
          </a:prstGeom>
        </p:spPr>
      </p:pic>
    </p:spTree>
  </p:cSld>
  <p:clrMapOvr>
    <a:masterClrMapping/>
  </p:clrMapOvr>
  <p:transition>
    <p:randomBa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285720" y="285728"/>
            <a:ext cx="5238787" cy="3929090"/>
          </a:xfrm>
        </p:spPr>
      </p:pic>
      <p:pic>
        <p:nvPicPr>
          <p:cNvPr id="3" name="Espaço Reservado para Conteúdo 3" descr="foto caminhao 02.JPG"/>
          <p:cNvPicPr>
            <a:picLocks noChangeAspect="1"/>
          </p:cNvPicPr>
          <p:nvPr/>
        </p:nvPicPr>
        <p:blipFill>
          <a:blip r:embed="rId3" cstate="print"/>
          <a:stretch>
            <a:fillRect/>
          </a:stretch>
        </p:blipFill>
        <p:spPr>
          <a:xfrm>
            <a:off x="4286248" y="3143248"/>
            <a:ext cx="4524403" cy="3393302"/>
          </a:xfrm>
          <a:prstGeom prst="rect">
            <a:avLst/>
          </a:prstGeom>
        </p:spPr>
      </p:pic>
    </p:spTree>
  </p:cSld>
  <p:clrMapOvr>
    <a:masterClrMapping/>
  </p:clrMapOvr>
  <p:transition>
    <p:randomBa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357158" y="357166"/>
            <a:ext cx="5048286" cy="3786214"/>
          </a:xfrm>
        </p:spPr>
      </p:pic>
      <p:pic>
        <p:nvPicPr>
          <p:cNvPr id="3" name="Espaço Reservado para Conteúdo 3" descr="foto caminhao 02.JPG"/>
          <p:cNvPicPr>
            <a:picLocks noChangeAspect="1"/>
          </p:cNvPicPr>
          <p:nvPr/>
        </p:nvPicPr>
        <p:blipFill>
          <a:blip r:embed="rId3" cstate="print"/>
          <a:stretch>
            <a:fillRect/>
          </a:stretch>
        </p:blipFill>
        <p:spPr>
          <a:xfrm>
            <a:off x="4357686" y="3214686"/>
            <a:ext cx="4429153" cy="3321865"/>
          </a:xfrm>
          <a:prstGeom prst="rect">
            <a:avLst/>
          </a:prstGeom>
        </p:spPr>
      </p:pic>
    </p:spTree>
  </p:cSld>
  <p:clrMapOvr>
    <a:masterClrMapping/>
  </p:clrMapOvr>
  <p:transition>
    <p:randomBa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357158" y="357166"/>
            <a:ext cx="4857784" cy="3643338"/>
          </a:xfrm>
        </p:spPr>
      </p:pic>
      <p:pic>
        <p:nvPicPr>
          <p:cNvPr id="3" name="Espaço Reservado para Conteúdo 3" descr="foto caminhao 02.JPG"/>
          <p:cNvPicPr>
            <a:picLocks noChangeAspect="1"/>
          </p:cNvPicPr>
          <p:nvPr/>
        </p:nvPicPr>
        <p:blipFill>
          <a:blip r:embed="rId3" cstate="print"/>
          <a:stretch>
            <a:fillRect/>
          </a:stretch>
        </p:blipFill>
        <p:spPr>
          <a:xfrm>
            <a:off x="4429124" y="3286124"/>
            <a:ext cx="4333901" cy="3250426"/>
          </a:xfrm>
          <a:prstGeom prst="rect">
            <a:avLst/>
          </a:prstGeom>
        </p:spPr>
      </p:pic>
    </p:spTree>
  </p:cSld>
  <p:clrMapOvr>
    <a:masterClrMapping/>
  </p:clrMapOvr>
  <p:transition>
    <p:randomBa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357158" y="357165"/>
            <a:ext cx="5357850" cy="4018387"/>
          </a:xfrm>
        </p:spPr>
      </p:pic>
      <p:pic>
        <p:nvPicPr>
          <p:cNvPr id="3" name="Espaço Reservado para Conteúdo 3" descr="foto caminhao 02.JPG"/>
          <p:cNvPicPr>
            <a:picLocks noChangeAspect="1"/>
          </p:cNvPicPr>
          <p:nvPr/>
        </p:nvPicPr>
        <p:blipFill>
          <a:blip r:embed="rId3" cstate="print"/>
          <a:stretch>
            <a:fillRect/>
          </a:stretch>
        </p:blipFill>
        <p:spPr>
          <a:xfrm>
            <a:off x="4286248" y="3214686"/>
            <a:ext cx="4429152" cy="3321864"/>
          </a:xfrm>
          <a:prstGeom prst="rect">
            <a:avLst/>
          </a:prstGeom>
        </p:spPr>
      </p:pic>
    </p:spTree>
  </p:cSld>
  <p:clrMapOvr>
    <a:masterClrMapping/>
  </p:clrMapOvr>
  <p:transition>
    <p:randomBa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foto caminhao 02.JPG"/>
          <p:cNvPicPr>
            <a:picLocks noGrp="1" noChangeAspect="1"/>
          </p:cNvPicPr>
          <p:nvPr>
            <p:ph idx="1"/>
          </p:nvPr>
        </p:nvPicPr>
        <p:blipFill>
          <a:blip r:embed="rId2" cstate="print"/>
          <a:stretch>
            <a:fillRect/>
          </a:stretch>
        </p:blipFill>
        <p:spPr>
          <a:xfrm>
            <a:off x="357158" y="357166"/>
            <a:ext cx="4857784" cy="3643338"/>
          </a:xfrm>
        </p:spPr>
      </p:pic>
      <p:pic>
        <p:nvPicPr>
          <p:cNvPr id="3" name="Espaço Reservado para Conteúdo 3" descr="foto caminhao 02.JPG"/>
          <p:cNvPicPr>
            <a:picLocks noChangeAspect="1"/>
          </p:cNvPicPr>
          <p:nvPr/>
        </p:nvPicPr>
        <p:blipFill>
          <a:blip r:embed="rId3" cstate="print"/>
          <a:stretch>
            <a:fillRect/>
          </a:stretch>
        </p:blipFill>
        <p:spPr>
          <a:xfrm>
            <a:off x="4429124" y="3286124"/>
            <a:ext cx="4333901" cy="3250426"/>
          </a:xfrm>
          <a:prstGeom prst="rect">
            <a:avLst/>
          </a:prstGeom>
        </p:spPr>
      </p:pic>
    </p:spTree>
  </p:cSld>
  <p:clrMapOvr>
    <a:masterClrMapping/>
  </p:clrMapOvr>
  <p:transition>
    <p:randomBa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3" descr="foto caminhao 02.JPG"/>
          <p:cNvPicPr>
            <a:picLocks noChangeAspect="1"/>
          </p:cNvPicPr>
          <p:nvPr/>
        </p:nvPicPr>
        <p:blipFill>
          <a:blip r:embed="rId2" cstate="print"/>
          <a:stretch>
            <a:fillRect/>
          </a:stretch>
        </p:blipFill>
        <p:spPr>
          <a:xfrm>
            <a:off x="285721" y="285728"/>
            <a:ext cx="3571900" cy="4714908"/>
          </a:xfrm>
          <a:prstGeom prst="rect">
            <a:avLst/>
          </a:prstGeom>
        </p:spPr>
      </p:pic>
      <p:pic>
        <p:nvPicPr>
          <p:cNvPr id="6" name="Espaço Reservado para Conteúdo 3" descr="foto caminhao 02.JPG"/>
          <p:cNvPicPr>
            <a:picLocks noGrp="1" noChangeAspect="1"/>
          </p:cNvPicPr>
          <p:nvPr>
            <p:ph idx="1"/>
          </p:nvPr>
        </p:nvPicPr>
        <p:blipFill>
          <a:blip r:embed="rId3" cstate="print"/>
          <a:stretch>
            <a:fillRect/>
          </a:stretch>
        </p:blipFill>
        <p:spPr>
          <a:xfrm>
            <a:off x="4000496" y="2928934"/>
            <a:ext cx="4786345" cy="3589759"/>
          </a:xfrm>
        </p:spPr>
      </p:pic>
    </p:spTree>
  </p:cSld>
  <p:clrMapOvr>
    <a:masterClrMapping/>
  </p:clrMapOvr>
  <p:transition>
    <p:randomBa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428604"/>
            <a:ext cx="8229600" cy="5697559"/>
          </a:xfrm>
        </p:spPr>
        <p:txBody>
          <a:bodyPr/>
          <a:lstStyle/>
          <a:p>
            <a:endParaRPr lang="pt-BR" dirty="0" smtClean="0"/>
          </a:p>
          <a:p>
            <a:endParaRPr lang="pt-BR" dirty="0" smtClean="0"/>
          </a:p>
          <a:p>
            <a:pPr algn="ctr"/>
            <a:r>
              <a:rPr lang="pt-BR" dirty="0" smtClean="0"/>
              <a:t>DISCUSSÕES E QUESTIONAMENTOS</a:t>
            </a:r>
            <a:endParaRPr lang="pt-BR" dirty="0"/>
          </a:p>
        </p:txBody>
      </p:sp>
    </p:spTree>
  </p:cSld>
  <p:clrMapOvr>
    <a:masterClrMapping/>
  </p:clrMapOvr>
  <p:transition>
    <p:randomBa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357298"/>
            <a:ext cx="8229600" cy="6143668"/>
          </a:xfrm>
        </p:spPr>
        <p:txBody>
          <a:bodyPr/>
          <a:lstStyle/>
          <a:p>
            <a:r>
              <a:rPr lang="pt-BR" dirty="0" smtClean="0">
                <a:solidFill>
                  <a:schemeClr val="tx2"/>
                </a:solidFill>
              </a:rPr>
              <a:t>EQUIPE DE TRABALHO</a:t>
            </a:r>
          </a:p>
          <a:p>
            <a:endParaRPr lang="pt-BR" dirty="0" smtClean="0"/>
          </a:p>
          <a:p>
            <a:pPr>
              <a:buNone/>
            </a:pPr>
            <a:endParaRPr lang="pt-BR" dirty="0" smtClean="0"/>
          </a:p>
          <a:p>
            <a:r>
              <a:rPr lang="pt-BR" dirty="0" smtClean="0"/>
              <a:t>   * HELIO DANIEL COSTA</a:t>
            </a:r>
          </a:p>
          <a:p>
            <a:r>
              <a:rPr lang="pt-BR" dirty="0" smtClean="0"/>
              <a:t>   * JOELSON PEREIRA ESTEFANO</a:t>
            </a:r>
          </a:p>
          <a:p>
            <a:r>
              <a:rPr lang="pt-BR" dirty="0" smtClean="0"/>
              <a:t>   * FABIANE MARIA WOICIESKOWSKI</a:t>
            </a:r>
          </a:p>
          <a:p>
            <a:endParaRPr lang="pt-BR" dirty="0" smtClean="0"/>
          </a:p>
          <a:p>
            <a:pPr>
              <a:buNone/>
            </a:pPr>
            <a:endParaRPr lang="pt-BR" dirty="0"/>
          </a:p>
        </p:txBody>
      </p:sp>
    </p:spTree>
  </p:cSld>
  <p:clrMapOvr>
    <a:masterClrMapping/>
  </p:clrMapOvr>
  <p:transition>
    <p:randomBa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82251"/>
            <a:ext cx="8229600" cy="5361459"/>
          </a:xfrm>
        </p:spPr>
        <p:txBody>
          <a:bodyPr/>
          <a:lstStyle/>
          <a:p>
            <a:r>
              <a:rPr lang="pt-BR" b="1" dirty="0" smtClean="0">
                <a:solidFill>
                  <a:schemeClr val="tx2"/>
                </a:solidFill>
              </a:rPr>
              <a:t>AMPARO LEGAL</a:t>
            </a:r>
          </a:p>
          <a:p>
            <a:r>
              <a:rPr lang="pt-BR" sz="2800" dirty="0" smtClean="0"/>
              <a:t>A grande maioria dos municípios desconhecem os princípios da Lei Complementar (federal) 63 de 11 de janeiro de 1990, o qual dá plenas condições de verificação de documentos fiscais que devam acompanhar mercadorias em transito.</a:t>
            </a:r>
          </a:p>
          <a:p>
            <a:r>
              <a:rPr lang="pt-BR" sz="2800" dirty="0" smtClean="0"/>
              <a:t>Então vejamos os principais dispositivos:</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14356"/>
            <a:ext cx="8229600" cy="5411807"/>
          </a:xfrm>
        </p:spPr>
        <p:txBody>
          <a:bodyPr/>
          <a:lstStyle/>
          <a:p>
            <a:endParaRPr lang="pt-BR" dirty="0" smtClean="0"/>
          </a:p>
          <a:p>
            <a:endParaRPr lang="pt-BR" dirty="0" smtClean="0"/>
          </a:p>
          <a:p>
            <a:pPr algn="ctr"/>
            <a:r>
              <a:rPr lang="pt-BR" sz="4800" i="1" dirty="0" smtClean="0">
                <a:solidFill>
                  <a:schemeClr val="tx2"/>
                </a:solidFill>
              </a:rPr>
              <a:t>OBRIGADO</a:t>
            </a:r>
            <a:endParaRPr lang="pt-BR" sz="4800" i="1" dirty="0">
              <a:solidFill>
                <a:schemeClr val="tx2"/>
              </a:solidFill>
            </a:endParaRPr>
          </a:p>
        </p:txBody>
      </p:sp>
    </p:spTree>
  </p:cSld>
  <p:clrMapOvr>
    <a:masterClrMapping/>
  </p:clrMapOvr>
  <p:transition>
    <p:randomBa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14422"/>
            <a:ext cx="8229600" cy="6215106"/>
          </a:xfrm>
        </p:spPr>
        <p:txBody>
          <a:bodyPr/>
          <a:lstStyle/>
          <a:p>
            <a:r>
              <a:rPr lang="pt-BR" dirty="0" smtClean="0"/>
              <a:t>Art.   6º -   Os Municípios poderão verificar os documentos fiscais que, nos termos da lei federal ou estadual, devam acompanhar as mercadorias, em operações de que participem produtores, industriais e comerciantes estabelecidos em seus territórios, apurada qualquer irregularidade os agentes municipais deverão comunicá-la à repartição estadual incumbida do cálculo do índice de tratam os </a:t>
            </a:r>
            <a:r>
              <a:rPr lang="pt-BR" dirty="0" smtClean="0">
                <a:sym typeface="Symbol"/>
              </a:rPr>
              <a:t></a:t>
            </a:r>
            <a:r>
              <a:rPr lang="pt-BR" dirty="0" smtClean="0"/>
              <a:t> </a:t>
            </a:r>
            <a:r>
              <a:rPr lang="pt-BR" dirty="0" smtClean="0">
                <a:sym typeface="Symbol"/>
              </a:rPr>
              <a:t></a:t>
            </a:r>
            <a:r>
              <a:rPr lang="pt-BR" dirty="0" smtClean="0"/>
              <a:t> 3º e 4º do artigo 3º desta Lei Complementar, assim como à autoridade competente.</a:t>
            </a:r>
          </a:p>
          <a:p>
            <a:endParaRPr lang="pt-BR" dirty="0"/>
          </a:p>
        </p:txBody>
      </p:sp>
    </p:spTree>
  </p:cSld>
  <p:clrMapOvr>
    <a:masterClrMapping/>
  </p:clrMapOvr>
  <p:transition>
    <p:randomBa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428736"/>
            <a:ext cx="8229600" cy="6215106"/>
          </a:xfrm>
        </p:spPr>
        <p:txBody>
          <a:bodyPr/>
          <a:lstStyle/>
          <a:p>
            <a:r>
              <a:rPr lang="pt-BR" sz="2800" dirty="0" smtClean="0">
                <a:sym typeface="Symbol"/>
              </a:rPr>
              <a:t></a:t>
            </a:r>
            <a:r>
              <a:rPr lang="pt-BR" sz="2800" dirty="0" smtClean="0"/>
              <a:t>  1º -     Sem prejuízo do cumprimento de outras obrigações a que estiverem sujeitos por lei federal ou estadual, os produtores serão obrigados, quando solicitados, a informar, às autoridades. municipais, o Valor e o destino das mercadorias que tiverem produzido.</a:t>
            </a:r>
          </a:p>
          <a:p>
            <a:r>
              <a:rPr lang="pt-BR" sz="2800" dirty="0" smtClean="0"/>
              <a:t> </a:t>
            </a:r>
          </a:p>
          <a:p>
            <a:r>
              <a:rPr lang="pt-BR" sz="2800" dirty="0" smtClean="0">
                <a:sym typeface="Symbol"/>
              </a:rPr>
              <a:t></a:t>
            </a:r>
            <a:r>
              <a:rPr lang="pt-BR" sz="2800" dirty="0" smtClean="0"/>
              <a:t> 2º - Fica vedado aos Municípios apreender mercadorias ou documentos, impor penalidades ou cobrar quaisquer taxas ou emolumentos em razão da verificação de que trata este artigo.</a:t>
            </a:r>
          </a:p>
          <a:p>
            <a:endParaRPr lang="pt-BR" dirty="0"/>
          </a:p>
        </p:txBody>
      </p:sp>
    </p:spTree>
  </p:cSld>
  <p:clrMapOvr>
    <a:masterClrMapping/>
  </p:clrMapOvr>
  <p:transition>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571612"/>
            <a:ext cx="8229600" cy="6215106"/>
          </a:xfrm>
        </p:spPr>
        <p:txBody>
          <a:bodyPr/>
          <a:lstStyle/>
          <a:p>
            <a:r>
              <a:rPr lang="pt-BR" sz="2800" dirty="0" smtClean="0">
                <a:sym typeface="Symbol"/>
              </a:rPr>
              <a:t></a:t>
            </a:r>
            <a:r>
              <a:rPr lang="pt-BR" sz="2800" dirty="0" smtClean="0"/>
              <a:t> 3º -  Sempre que solicitado pelos Municípios, ficam os Estados obrigados a autorizá-los a promover a verificação de que trata o “caput” e o </a:t>
            </a:r>
            <a:r>
              <a:rPr lang="pt-BR" sz="2800" dirty="0" smtClean="0">
                <a:sym typeface="Symbol"/>
              </a:rPr>
              <a:t></a:t>
            </a:r>
            <a:r>
              <a:rPr lang="pt-BR" sz="2800" dirty="0" smtClean="0"/>
              <a:t> 1º deste artigo, em estabelecimentos situados fora de seus territórios.</a:t>
            </a:r>
          </a:p>
          <a:p>
            <a:r>
              <a:rPr lang="pt-BR" sz="2800" dirty="0" smtClean="0"/>
              <a:t> </a:t>
            </a:r>
          </a:p>
          <a:p>
            <a:r>
              <a:rPr lang="pt-BR" sz="2800" dirty="0" smtClean="0">
                <a:sym typeface="Symbol"/>
              </a:rPr>
              <a:t></a:t>
            </a:r>
            <a:r>
              <a:rPr lang="pt-BR" sz="2800" dirty="0" smtClean="0"/>
              <a:t> 4º - O disposto no parágrafo anterior não prejudica a celebração, entre os Estados e seus Municípios e entre estes de convênios para assistência mútua na fiscalização dos tributos e permuta de informações.</a:t>
            </a:r>
          </a:p>
          <a:p>
            <a:endParaRPr lang="pt-BR" dirty="0"/>
          </a:p>
        </p:txBody>
      </p:sp>
    </p:spTree>
  </p:cSld>
  <p:clrMapOvr>
    <a:masterClrMapping/>
  </p:clrMapOvr>
  <p:transition>
    <p:randomBar/>
  </p:transition>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1520</TotalTime>
  <Words>1867</Words>
  <Application>Microsoft Office PowerPoint</Application>
  <PresentationFormat>Apresentação na tela (4:3)</PresentationFormat>
  <Paragraphs>386</Paragraphs>
  <Slides>60</Slides>
  <Notes>0</Notes>
  <HiddenSlides>0</HiddenSlides>
  <MMClips>0</MMClips>
  <ScaleCrop>false</ScaleCrop>
  <HeadingPairs>
    <vt:vector size="4" baseType="variant">
      <vt:variant>
        <vt:lpstr>Tema</vt:lpstr>
      </vt:variant>
      <vt:variant>
        <vt:i4>1</vt:i4>
      </vt:variant>
      <vt:variant>
        <vt:lpstr>Títulos de slides</vt:lpstr>
      </vt:variant>
      <vt:variant>
        <vt:i4>60</vt:i4>
      </vt:variant>
    </vt:vector>
  </HeadingPairs>
  <TitlesOfParts>
    <vt:vector size="61" baseType="lpstr">
      <vt:lpstr>Tema do Office</vt:lpstr>
      <vt:lpstr>MONITORAMENTO – MOVIMENTO ECONÔMICO - MERCADORIAS EM TRÂNSITO  Convênio –Estado/FECAM/Associações de Municípios – Nº 2013 TN 000161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VERIFICAÇÃO DE MERCADORIAS EM TRÂNSITO</dc:title>
  <dc:creator>Daniel</dc:creator>
  <cp:lastModifiedBy>AMPLANORTE</cp:lastModifiedBy>
  <cp:revision>129</cp:revision>
  <dcterms:created xsi:type="dcterms:W3CDTF">2010-09-11T01:16:32Z</dcterms:created>
  <dcterms:modified xsi:type="dcterms:W3CDTF">2013-04-01T18:14:03Z</dcterms:modified>
</cp:coreProperties>
</file>